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CCECFF"/>
    <a:srgbClr val="FF6565"/>
    <a:srgbClr val="EA005F"/>
    <a:srgbClr val="16537F"/>
    <a:srgbClr val="FF3788"/>
    <a:srgbClr val="2487D2"/>
    <a:srgbClr val="FF1976"/>
    <a:srgbClr val="CC0053"/>
    <a:srgbClr val="009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60"/>
  </p:normalViewPr>
  <p:slideViewPr>
    <p:cSldViewPr snapToGrid="0" showGuides="1">
      <p:cViewPr>
        <p:scale>
          <a:sx n="24" d="100"/>
          <a:sy n="24" d="100"/>
        </p:scale>
        <p:origin x="4452" y="14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E8DAE-4DEC-42E8-AB42-F336F406918F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2309-6E2D-40EA-A251-A873237FB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6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2309-6E2D-40EA-A251-A873237FB2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2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0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7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2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75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9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9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5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7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DC60-8ABF-4BE3-A960-8623FBDD359B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7B73-3767-4D82-B094-01EA2F989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0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-10961398" y="22663247"/>
            <a:ext cx="31761691" cy="5681058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-10982653" y="14734292"/>
            <a:ext cx="31761691" cy="6019051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-10961398" y="5331883"/>
            <a:ext cx="31992927" cy="8675392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EFFF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11603572" y="-9440911"/>
            <a:ext cx="32946721" cy="46994628"/>
          </a:xfrm>
          <a:prstGeom prst="rect">
            <a:avLst/>
          </a:prstGeom>
          <a:solidFill>
            <a:schemeClr val="bg1"/>
          </a:solidFill>
          <a:ln w="457200">
            <a:solidFill>
              <a:srgbClr val="7E2A54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accent5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-6794617" y="-7991708"/>
            <a:ext cx="25312567" cy="837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1"/>
          </a:p>
        </p:txBody>
      </p:sp>
      <p:sp>
        <p:nvSpPr>
          <p:cNvPr id="10" name="Прямоугольник 9"/>
          <p:cNvSpPr/>
          <p:nvPr/>
        </p:nvSpPr>
        <p:spPr>
          <a:xfrm>
            <a:off x="-10096500" y="-7619644"/>
            <a:ext cx="30975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Санитарно-эпидемиологический отдел</a:t>
            </a:r>
            <a:endParaRPr lang="ru-RU" sz="44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7899494" y="-9438258"/>
            <a:ext cx="27225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илиал ФБУЗ </a:t>
            </a:r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«Центр гигиены и эпидемиологии в Алтайском 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крае в городе Заринске, Заринском, </a:t>
            </a:r>
            <a:r>
              <a:rPr lang="ru-RU" sz="4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алесовском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Кытмановском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и </a:t>
            </a:r>
            <a:r>
              <a:rPr lang="ru-RU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Тогульском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районах»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40290" y="-9412344"/>
            <a:ext cx="2609051" cy="280548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967292" y="36440284"/>
            <a:ext cx="6245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Заринск 2023</a:t>
            </a:r>
            <a:endParaRPr lang="ru-RU" sz="6000" b="1" dirty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10845779" y="-2220156"/>
            <a:ext cx="31431141" cy="5491978"/>
          </a:xfrm>
          <a:prstGeom prst="rect">
            <a:avLst/>
          </a:prstGeom>
          <a:solidFill>
            <a:srgbClr val="142850">
              <a:alpha val="92157"/>
            </a:srgbClr>
          </a:solidFill>
          <a:ln>
            <a:noFill/>
          </a:ln>
          <a:effectLst>
            <a:outerShdw blurRad="101600" dist="50800" algn="ctr" rotWithShape="0">
              <a:srgbClr val="000000">
                <a:alpha val="43137"/>
              </a:srgb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60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</a:t>
            </a:r>
            <a:r>
              <a:rPr lang="ru-RU" sz="50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ВИЧ-инфекция</a:t>
            </a:r>
            <a:r>
              <a:rPr lang="ru-RU" sz="5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– это заболевание иммунной системы, вызываемое вирусом иммунодефицита человека (ВИЧ). Этот вирус постепенно разрушает иммунную систему – защитную функцию организма.</a:t>
            </a:r>
          </a:p>
          <a:p>
            <a:pPr algn="just"/>
            <a:r>
              <a:rPr lang="ru-RU" sz="5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</a:t>
            </a:r>
            <a:r>
              <a:rPr lang="ru-RU" sz="5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</a:t>
            </a:r>
            <a:r>
              <a:rPr lang="ru-RU" sz="50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СПИД</a:t>
            </a:r>
            <a:r>
              <a:rPr lang="ru-RU" sz="5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– это синдром приобретенного иммунодефицита и последняя стадия развития ВИЧ-инфекции. На стадии СПИДа иммунная система сильно ослаблена и теряет способность противостоять возбудителям различных инфекционных заболеваний.  </a:t>
            </a:r>
            <a:endParaRPr lang="ru-RU" sz="5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0452110" y="-6186834"/>
            <a:ext cx="20739110" cy="3389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ЭТО ДОЛЖЕН </a:t>
            </a:r>
          </a:p>
          <a:p>
            <a:pPr algn="ctr"/>
            <a:r>
              <a:rPr lang="ru-RU" sz="120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ЗНАТЬ КАЖДЫЙ …</a:t>
            </a:r>
            <a:endParaRPr lang="ru-RU" sz="12000" b="1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-11069968" y="4740663"/>
            <a:ext cx="31992927" cy="8579539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-5339345" y="3468716"/>
            <a:ext cx="20848320" cy="1111852"/>
          </a:xfrm>
          <a:prstGeom prst="roundRect">
            <a:avLst/>
          </a:prstGeom>
          <a:solidFill>
            <a:srgbClr val="600030">
              <a:alpha val="83922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6838" algn="ctr"/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УЩЕСТВУЮТ ТРИ ПУТИ ПЕРЕДАЧИ </a:t>
            </a:r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ВИЧ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-10761668" y="5075986"/>
            <a:ext cx="7702906" cy="7833165"/>
          </a:xfrm>
          <a:prstGeom prst="roundRect">
            <a:avLst/>
          </a:prstGeom>
          <a:solidFill>
            <a:srgbClr val="165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Возможность передачи инфекции при любом незащищенном (без презерватива) проникающем половом контакте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4919449" y="29507319"/>
            <a:ext cx="14095" cy="102487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2" name="Рисунок 4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7954" y="-7810619"/>
            <a:ext cx="5252957" cy="5170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0" y="-6139430"/>
            <a:ext cx="48593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 декабря – Всемирный день борьбы со СПИДом 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-2771588" y="5092218"/>
            <a:ext cx="15711360" cy="7876427"/>
          </a:xfrm>
          <a:prstGeom prst="roundRect">
            <a:avLst/>
          </a:prstGeom>
          <a:solidFill>
            <a:srgbClr val="165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нестерильных медицинских инструментов (скальпель, шприц, игла); </a:t>
            </a:r>
          </a:p>
          <a:p>
            <a:pPr marL="457200" indent="-457200">
              <a:buFontTx/>
              <a:buChar char="-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переливании не </a:t>
            </a:r>
            <a:r>
              <a:rPr lang="ru-RU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карантинизированной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крови и ее компонентов;</a:t>
            </a:r>
          </a:p>
          <a:p>
            <a:pPr marL="457200" indent="-457200">
              <a:buFontTx/>
              <a:buChar char="-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пересадке донорских органов;</a:t>
            </a:r>
          </a:p>
          <a:p>
            <a:pPr marL="457200" indent="-457200">
              <a:buFontTx/>
              <a:buChar char="-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выполнении косметологических манипуляций (пирсинг, </a:t>
            </a:r>
            <a:r>
              <a:rPr lang="ru-RU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татуаж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маникюр, татуировки);</a:t>
            </a:r>
          </a:p>
          <a:p>
            <a:pPr marL="457200" indent="-457200">
              <a:buFontTx/>
              <a:buChar char="-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повреждения кожи чужими инструментами личной гигиены (зубные щетки, бритвы, маникюрные ножницы и др.)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3182252" y="5143457"/>
            <a:ext cx="7403110" cy="7856472"/>
          </a:xfrm>
          <a:prstGeom prst="roundRect">
            <a:avLst/>
          </a:prstGeom>
          <a:solidFill>
            <a:srgbClr val="165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ru-RU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время беременности, родов или после родов, через кормление грудным молоком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-2816282" y="4895290"/>
            <a:ext cx="1060925" cy="1047126"/>
          </a:xfrm>
          <a:prstGeom prst="ellipse">
            <a:avLst/>
          </a:prstGeom>
          <a:solidFill>
            <a:srgbClr val="FFFF00"/>
          </a:solidFill>
          <a:ln>
            <a:solidFill>
              <a:srgbClr val="E0B6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2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-9375971" y="5327800"/>
            <a:ext cx="4990012" cy="1001092"/>
          </a:xfrm>
          <a:prstGeom prst="roundRect">
            <a:avLst/>
          </a:prstGeom>
          <a:solidFill>
            <a:srgbClr val="FF6565">
              <a:alpha val="7686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Половой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-598045" y="5300674"/>
            <a:ext cx="11785330" cy="946882"/>
          </a:xfrm>
          <a:prstGeom prst="roundRect">
            <a:avLst/>
          </a:prstGeom>
          <a:solidFill>
            <a:srgbClr val="FF6565">
              <a:alpha val="76078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кровь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4351050" y="5327800"/>
            <a:ext cx="5620475" cy="2134786"/>
          </a:xfrm>
          <a:prstGeom prst="roundRect">
            <a:avLst/>
          </a:prstGeom>
          <a:solidFill>
            <a:srgbClr val="FF6565">
              <a:alpha val="76863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ВИЧ-инфицированной матери - ребенку</a:t>
            </a:r>
          </a:p>
        </p:txBody>
      </p:sp>
      <p:sp>
        <p:nvSpPr>
          <p:cNvPr id="55" name="Овал 54"/>
          <p:cNvSpPr/>
          <p:nvPr/>
        </p:nvSpPr>
        <p:spPr>
          <a:xfrm>
            <a:off x="-10678583" y="5045065"/>
            <a:ext cx="1094178" cy="1051195"/>
          </a:xfrm>
          <a:prstGeom prst="ellipse">
            <a:avLst/>
          </a:prstGeom>
          <a:solidFill>
            <a:srgbClr val="FFFF00"/>
          </a:solidFill>
          <a:ln>
            <a:solidFill>
              <a:srgbClr val="E0B6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endParaRPr lang="ru-RU" sz="5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3088674" y="5082676"/>
            <a:ext cx="1113474" cy="1068359"/>
          </a:xfrm>
          <a:prstGeom prst="ellipse">
            <a:avLst/>
          </a:prstGeom>
          <a:solidFill>
            <a:srgbClr val="FFFF00"/>
          </a:solidFill>
          <a:ln>
            <a:solidFill>
              <a:srgbClr val="E0B6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-3094493" y="13593212"/>
            <a:ext cx="15928562" cy="1002923"/>
          </a:xfrm>
          <a:prstGeom prst="roundRect">
            <a:avLst/>
          </a:prstGeom>
          <a:solidFill>
            <a:srgbClr val="600030">
              <a:alpha val="83922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6838" algn="ctr"/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 </a:t>
            </a:r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ВИЧ 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ПЕРЕДАЕТСЯ</a:t>
            </a:r>
            <a:r>
              <a:rPr lang="en-US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-7399565" y="23895966"/>
            <a:ext cx="25581922" cy="1129570"/>
          </a:xfrm>
          <a:prstGeom prst="roundRect">
            <a:avLst/>
          </a:prstGeom>
          <a:solidFill>
            <a:srgbClr val="600030">
              <a:alpha val="83922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6838" algn="ctr"/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 ОПРЕДЕЛИТЬ, ЗАРАЖЕН ЧЕЛОВЕК </a:t>
            </a:r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ВИЧ 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ИЛИ НЕТ</a:t>
            </a:r>
            <a:r>
              <a:rPr 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-11160150" y="25161466"/>
            <a:ext cx="32039443" cy="5773591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-10701009" y="25396867"/>
            <a:ext cx="31286371" cy="5178525"/>
          </a:xfrm>
          <a:prstGeom prst="roundRect">
            <a:avLst/>
          </a:prstGeom>
          <a:solidFill>
            <a:srgbClr val="165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Единственная возможность – это сдать анализ на ВИЧ, так как длительное время заболевание может проходить бессимптомно. Для этого необходимо обратиться в любое лечебно-профилактическое учреждение. </a:t>
            </a:r>
          </a:p>
          <a:p>
            <a:pPr algn="just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анализ выявляет не сам вирус, а антитела к нему, то обследование необходимо проводить тогда, когда организм вырабатывает их достаточное количество. Для выработки антител нужно время около 3-х месяцев. Период, когда вирус уже присутствует в организме, а антитела еще не выработаны, называется период «окна». Обследование в этот период может показать отрицательный результат даже при наличии вируса в организме. Поэтому, чтобы быть уверенным в результате теста, необходимо повторить обследование через 3 месяца, практикуя в этот период только безопасные формы поведения</a:t>
            </a:r>
          </a:p>
          <a:p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-4685630" y="31109146"/>
            <a:ext cx="19441390" cy="925426"/>
          </a:xfrm>
          <a:prstGeom prst="roundRect">
            <a:avLst/>
          </a:prstGeom>
          <a:solidFill>
            <a:srgbClr val="600030">
              <a:alpha val="83922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6838" algn="ctr"/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ТО ДЕЛАТЬ, ЕСЛИ ОБНАРУЖЕН  </a:t>
            </a:r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ВИЧ</a:t>
            </a:r>
            <a:r>
              <a:rPr lang="en-US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?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-11160149" y="32132342"/>
            <a:ext cx="32076060" cy="4512685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-10761668" y="32371777"/>
            <a:ext cx="31347030" cy="4015072"/>
          </a:xfrm>
          <a:prstGeom prst="roundRect">
            <a:avLst/>
          </a:prstGeom>
          <a:solidFill>
            <a:srgbClr val="165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Главное, не впадать в панику и помнить, что ВИЧ-инфекция – это не приговор, а диагноз. Соберите как можно больше достоверной информации о жизни в условиях ВИЧ-положительного статуса. Для этого проконсультируйтесь  с врачом-инфекционистом. </a:t>
            </a:r>
          </a:p>
          <a:p>
            <a:pPr algn="just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Регулярно </a:t>
            </a:r>
            <a:r>
              <a:rPr lang="ru-RU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обследуйтесь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врачей и выполняйте их рекомендации по приему антиретровирусной терапии, которая способна замедлить развитие ВИЧ-инфекции. Необходимо всегда помнить, что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ВИЧ-инф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цированный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несет уголовную ответственность за умышленное заражение другого лица ВИЧ-инфекцией (ст. 122 УК РФ).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-7206562" y="18399932"/>
            <a:ext cx="25581922" cy="1028087"/>
          </a:xfrm>
          <a:prstGeom prst="roundRect">
            <a:avLst/>
          </a:prstGeom>
          <a:solidFill>
            <a:srgbClr val="600030">
              <a:alpha val="83922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6838" algn="ctr"/>
            <a:r>
              <a:rPr lang="ru-RU" sz="88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 ЗАЩИТИТЬ СЕБЯ ОТ ИНФИЦИРОВАНИЯ </a:t>
            </a:r>
            <a:r>
              <a:rPr 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  <a:r>
              <a:rPr lang="ru-RU" sz="6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-11069968" y="19606177"/>
            <a:ext cx="31949261" cy="4118569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-10646045" y="20008069"/>
            <a:ext cx="31231408" cy="3379978"/>
          </a:xfrm>
          <a:prstGeom prst="roundRect">
            <a:avLst/>
          </a:prstGeom>
          <a:solidFill>
            <a:srgbClr val="165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ru-RU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 не попадет в организм, если:</a:t>
            </a:r>
            <a:endParaRPr lang="ru-RU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Воздерживаться от сексуальных отношений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Сохранять верность своему половому партнеру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вступать в случайные половые связи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половых контактах регулярно и правильно использовать презерватив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употреблять наркотики и алкоголь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Косметические процедуры делать в специализированных салонах стерильными инструментами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Пользоваться только личными предметами гигиены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-11002965" y="14706541"/>
            <a:ext cx="31925924" cy="3426806"/>
          </a:xfrm>
          <a:prstGeom prst="roundRect">
            <a:avLst/>
          </a:prstGeom>
          <a:solidFill>
            <a:srgbClr val="CCECFF">
              <a:alpha val="90588"/>
            </a:srgbClr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-10776857" y="15076004"/>
            <a:ext cx="31362219" cy="2668556"/>
          </a:xfrm>
          <a:prstGeom prst="roundRect">
            <a:avLst/>
          </a:prstGeom>
          <a:solidFill>
            <a:srgbClr val="165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воздухом, пищей и водой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рукопожатии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плавании в бассейне и водоеме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кашле, чихании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медицинских осмотрах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пользовании общей посудой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укусах насекомых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общественных местах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3035</TotalTime>
  <Words>264</Words>
  <Application>Microsoft Office PowerPoint</Application>
  <PresentationFormat>Широкоэкранный</PresentationFormat>
  <Paragraphs>83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Bookman Old Style</vt:lpstr>
      <vt:lpstr>Calibri</vt:lpstr>
      <vt:lpstr>Calibri Light</vt:lpstr>
      <vt:lpstr>Courier New</vt:lpstr>
      <vt:lpstr>Office Theme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Лепп</dc:creator>
  <cp:lastModifiedBy>LysenkoOA</cp:lastModifiedBy>
  <cp:revision>179</cp:revision>
  <dcterms:created xsi:type="dcterms:W3CDTF">2022-02-07T04:00:28Z</dcterms:created>
  <dcterms:modified xsi:type="dcterms:W3CDTF">2023-11-24T02:39:40Z</dcterms:modified>
</cp:coreProperties>
</file>