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2693" y="-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42964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16560" y="23176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42964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16560" y="5318280"/>
            <a:ext cx="198720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94920"/>
            <a:ext cx="6171840" cy="7667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2400" b="0" strike="noStrike" spc="-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89" b="0" strike="noStrike" spc="-21">
              <a:solidFill>
                <a:srgbClr val="57565A"/>
              </a:solidFill>
              <a:latin typeface="Open Sans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94920"/>
            <a:ext cx="6171840" cy="1653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2400" b="0" strike="noStrike" spc="-1">
                <a:solidFill>
                  <a:srgbClr val="57565A"/>
                </a:solidFill>
                <a:latin typeface="Open Sans Light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89" b="0" strike="noStrike" spc="-21">
                <a:solidFill>
                  <a:srgbClr val="57565A"/>
                </a:solidFill>
                <a:latin typeface="Open Sans Light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310" b="0" strike="noStrike" spc="-1">
                <a:solidFill>
                  <a:srgbClr val="57565A"/>
                </a:solidFill>
                <a:latin typeface="Open Sans Light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310" b="0" strike="noStrike" spc="-1">
                <a:solidFill>
                  <a:srgbClr val="57565A"/>
                </a:solidFill>
                <a:latin typeface="Open Sans Light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310" b="0" strike="noStrike" spc="-1">
                <a:solidFill>
                  <a:srgbClr val="57565A"/>
                </a:solidFill>
                <a:latin typeface="Open Sans Light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7565A"/>
                </a:solidFill>
                <a:latin typeface="Open Sans Light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7565A"/>
                </a:solidFill>
                <a:latin typeface="Open Sans Light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57565A"/>
                </a:solidFill>
                <a:latin typeface="Open Sans Ligh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raphic 9"/>
          <p:cNvPicPr/>
          <p:nvPr/>
        </p:nvPicPr>
        <p:blipFill>
          <a:blip r:embed="rId2"/>
          <a:stretch/>
        </p:blipFill>
        <p:spPr>
          <a:xfrm>
            <a:off x="548640" y="452520"/>
            <a:ext cx="1728000" cy="55008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4653000" y="570240"/>
            <a:ext cx="1836720" cy="317520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72000" tIns="36000" rIns="72000" bIns="36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0" strike="noStrike" spc="-1">
                <a:solidFill>
                  <a:srgbClr val="FFFFFF"/>
                </a:solidFill>
                <a:latin typeface="Golos Text"/>
                <a:ea typeface="Golos Text"/>
              </a:rPr>
              <a:t>WWW.NALOG.GOV.RU</a:t>
            </a:r>
            <a:endParaRPr lang="ru-RU" sz="1000" b="0" strike="noStrike" spc="-1">
              <a:latin typeface="XO Oriel"/>
            </a:endParaRPr>
          </a:p>
        </p:txBody>
      </p:sp>
      <p:pic>
        <p:nvPicPr>
          <p:cNvPr id="41" name="Graphic 7"/>
          <p:cNvPicPr/>
          <p:nvPr/>
        </p:nvPicPr>
        <p:blipFill>
          <a:blip r:embed="rId3"/>
          <a:stretch/>
        </p:blipFill>
        <p:spPr>
          <a:xfrm>
            <a:off x="529920" y="8543880"/>
            <a:ext cx="521640" cy="874080"/>
          </a:xfrm>
          <a:prstGeom prst="rect">
            <a:avLst/>
          </a:prstGeom>
          <a:ln>
            <a:noFill/>
          </a:ln>
        </p:spPr>
      </p:pic>
      <p:sp>
        <p:nvSpPr>
          <p:cNvPr id="42" name="CustomShape 3"/>
          <p:cNvSpPr/>
          <p:nvPr/>
        </p:nvSpPr>
        <p:spPr>
          <a:xfrm>
            <a:off x="1304640" y="8746560"/>
            <a:ext cx="292824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414043"/>
                </a:solidFill>
                <a:latin typeface="Golos Text"/>
                <a:ea typeface="Golos Text"/>
              </a:rPr>
              <a:t>8 (800) 222-22-22</a:t>
            </a:r>
            <a:endParaRPr lang="ru-RU" sz="1800" b="0" strike="noStrike" spc="-1" dirty="0">
              <a:latin typeface="XO Orie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304280" y="9041040"/>
            <a:ext cx="2928240" cy="27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900" b="0" strike="noStrike" spc="-1">
                <a:solidFill>
                  <a:srgbClr val="414043"/>
                </a:solidFill>
                <a:latin typeface="Golos Text"/>
                <a:ea typeface="Golos Text"/>
              </a:rPr>
              <a:t>Бесплатный многоканальный телефон </a:t>
            </a:r>
            <a:r>
              <a:t/>
            </a:r>
            <a:br/>
            <a:r>
              <a:rPr lang="ru-RU" sz="900" b="0" strike="noStrike" spc="-1">
                <a:solidFill>
                  <a:srgbClr val="414043"/>
                </a:solidFill>
                <a:latin typeface="Golos Text"/>
                <a:ea typeface="Golos Text"/>
              </a:rPr>
              <a:t>контакт-центра ФНС России</a:t>
            </a:r>
            <a:endParaRPr lang="ru-RU" sz="900" b="0" strike="noStrike" spc="-1">
              <a:latin typeface="XO Orie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440" y="7975800"/>
            <a:ext cx="6857640" cy="63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80000" tIns="108000" rIns="180000" bIns="108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2C2B2D"/>
                </a:solidFill>
                <a:latin typeface="Golos Text"/>
                <a:ea typeface="Golos Text"/>
              </a:rPr>
              <a:t>WWW.NALOG.GOV.RU</a:t>
            </a:r>
            <a:endParaRPr lang="ru-RU" sz="2000" b="0" strike="noStrike" spc="-1">
              <a:latin typeface="XO Orie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8640" y="1002600"/>
            <a:ext cx="6047852" cy="7216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600"/>
              </a:spcAft>
            </a:pPr>
            <a:r>
              <a:rPr lang="ru-RU" sz="1600" b="1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О получении налоговых уведомлений и требований об уплате задолженности по налогам через личный кабинет на едином портале государственных и муниципальных услуг (ЕПГУ</a:t>
            </a:r>
            <a:r>
              <a:rPr lang="ru-RU" sz="1600" b="1" dirty="0" smtClean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Golos Tex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Федеральным законом от 14.04.2023 № 125-ФЗ «О внесении изменений в часть первую Налогового кодекса Российской Федерации» с 01.07.2023 предусмотрена возможность получения налоговых уведомлений для уплаты налогов на имущество и НДФЛ, а также требований об уплате задолженности по налогам налогоплательщиками - физическими лицами в электронной форме через личный кабинет на едином портале государственных и муниципальных услуг (ЕПГУ). </a:t>
            </a: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Получение через ЕПГУ указанных документов налоговых органов возможно при соблюдении двух условий: </a:t>
            </a: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1) налогоплательщик должен быть зарегистрирован в единой системе идентификации и аутентификации на ЕПГУ; </a:t>
            </a: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2) налогоплательщик направил через ЕПГУ уведомление о необходимости получения документов от налоговых органов в электронной форме через ЕПГУ. </a:t>
            </a: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Пользователь ЕПГУ сможет оплатить начисления из указанных документов онлайн, при этом налоговые уведомления и требования об уплате задолженности не будут дублироваться заказными письмами по почте, кроме предусмотренного пунктом 2 статьи 11.2 НК РФ случая. </a:t>
            </a:r>
          </a:p>
          <a:p>
            <a:pPr indent="450215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Воспользоваться возможностью получения налоговых документов через ЕПГУ можно в любой момент вне зависимости от наличия доступа к личному кабинету налогоплательщика. </a:t>
            </a:r>
          </a:p>
          <a:p>
            <a:pPr indent="449580" algn="just">
              <a:lnSpc>
                <a:spcPct val="107000"/>
              </a:lnSpc>
            </a:pPr>
            <a:r>
              <a:rPr lang="ru-RU" sz="1400" dirty="0">
                <a:latin typeface="Golos Text"/>
                <a:ea typeface="Calibri" panose="020F0502020204030204" pitchFamily="34" charset="0"/>
                <a:cs typeface="Times New Roman" panose="02020603050405020304" pitchFamily="18" charset="0"/>
              </a:rPr>
              <a:t>Для прекращения получения документов от налоговых органов через ЕПГУ налогоплательщик - физическое лицо вправе направить через ЕПГУ соответствующее уведомление.</a:t>
            </a:r>
            <a:endParaRPr lang="ru-RU" sz="1400" dirty="0">
              <a:effectLst/>
              <a:latin typeface="Golos Tex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C5686"/>
      </a:dk2>
      <a:lt2>
        <a:srgbClr val="22658C"/>
      </a:lt2>
      <a:accent1>
        <a:srgbClr val="CAD82A"/>
      </a:accent1>
      <a:accent2>
        <a:srgbClr val="B2C441"/>
      </a:accent2>
      <a:accent3>
        <a:srgbClr val="8EB240"/>
      </a:accent3>
      <a:accent4>
        <a:srgbClr val="649E4A"/>
      </a:accent4>
      <a:accent5>
        <a:srgbClr val="378966"/>
      </a:accent5>
      <a:accent6>
        <a:srgbClr val="197585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165774</TotalTime>
  <Words>221</Words>
  <Application>Microsoft Office PowerPoint</Application>
  <PresentationFormat>Лист A4 (210x297 мм)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Бебикова Людмила Владимировна</cp:lastModifiedBy>
  <cp:revision>1935</cp:revision>
  <cp:lastPrinted>2023-04-19T08:56:20Z</cp:lastPrinted>
  <dcterms:created xsi:type="dcterms:W3CDTF">2014-10-08T23:03:32Z</dcterms:created>
  <dcterms:modified xsi:type="dcterms:W3CDTF">2023-07-19T04:15:43Z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Лист A4 (210x297 мм)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