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media/image74.jpg" ContentType="image/jpg"/>
  <Override PartName="/ppt/media/image76.jpg" ContentType="image/jpg"/>
  <Override PartName="/ppt/media/image8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906000" cy="6858000" type="A4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3504" userDrawn="1">
          <p15:clr>
            <a:srgbClr val="A4A3A4"/>
          </p15:clr>
        </p15:guide>
        <p15:guide id="2" pos="22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6559F"/>
    <a:srgbClr val="B2B2B2"/>
    <a:srgbClr val="F0F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6" autoAdjust="0"/>
  </p:normalViewPr>
  <p:slideViewPr>
    <p:cSldViewPr>
      <p:cViewPr varScale="1">
        <p:scale>
          <a:sx n="109" d="100"/>
          <a:sy n="109" d="100"/>
        </p:scale>
        <p:origin x="1416" y="102"/>
      </p:cViewPr>
      <p:guideLst>
        <p:guide orient="horz" pos="3504"/>
        <p:guide pos="22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6559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481401761792617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F7-4FA8-B60E-FF18ACE4751B}"/>
                </c:ext>
              </c:extLst>
            </c:dLbl>
            <c:dLbl>
              <c:idx val="1"/>
              <c:layout>
                <c:manualLayout>
                  <c:x val="0.37359895523433051"/>
                  <c:y val="-1.1922565285432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F7-4FA8-B60E-FF18ACE4751B}"/>
                </c:ext>
              </c:extLst>
            </c:dLbl>
            <c:dLbl>
              <c:idx val="2"/>
              <c:layout>
                <c:manualLayout>
                  <c:x val="0.10980665486555126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F7-4FA8-B60E-FF18ACE4751B}"/>
                </c:ext>
              </c:extLst>
            </c:dLbl>
            <c:dLbl>
              <c:idx val="3"/>
              <c:layout>
                <c:manualLayout>
                  <c:x val="8.54176079755909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F7-4FA8-B60E-FF18ACE475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не удовлетворен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16.100000000000001</c:v>
                </c:pt>
                <c:pt idx="1">
                  <c:v>64.5</c:v>
                </c:pt>
                <c:pt idx="2">
                  <c:v>12.9</c:v>
                </c:pt>
                <c:pt idx="3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F7-4FA8-B60E-FF18ACE4751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228988976"/>
        <c:axId val="220694560"/>
      </c:barChart>
      <c:catAx>
        <c:axId val="22898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4655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694560"/>
        <c:crosses val="autoZero"/>
        <c:auto val="1"/>
        <c:lblAlgn val="l"/>
        <c:lblOffset val="100"/>
        <c:noMultiLvlLbl val="0"/>
      </c:catAx>
      <c:valAx>
        <c:axId val="22069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98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6559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26899744324174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C7-4B5E-9D28-766213AF76DD}"/>
                </c:ext>
              </c:extLst>
            </c:dLbl>
            <c:dLbl>
              <c:idx val="1"/>
              <c:layout>
                <c:manualLayout>
                  <c:x val="0.3596195187117018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C7-4B5E-9D28-766213AF76DD}"/>
                </c:ext>
              </c:extLst>
            </c:dLbl>
            <c:dLbl>
              <c:idx val="2"/>
              <c:layout>
                <c:manualLayout>
                  <c:x val="6.263663753308511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C7-4B5E-9D28-766213AF76DD}"/>
                </c:ext>
              </c:extLst>
            </c:dLbl>
            <c:dLbl>
              <c:idx val="3"/>
              <c:layout>
                <c:manualLayout>
                  <c:x val="5.5824768969865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C7-4B5E-9D28-766213AF76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6559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не удовлетворен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32.4</c:v>
                </c:pt>
                <c:pt idx="1">
                  <c:v>61.1</c:v>
                </c:pt>
                <c:pt idx="2">
                  <c:v>3.7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C7-4B5E-9D28-766213AF76D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228988976"/>
        <c:axId val="220694560"/>
      </c:barChart>
      <c:catAx>
        <c:axId val="22898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4655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694560"/>
        <c:crosses val="autoZero"/>
        <c:auto val="1"/>
        <c:lblAlgn val="l"/>
        <c:lblOffset val="100"/>
        <c:noMultiLvlLbl val="0"/>
      </c:catAx>
      <c:valAx>
        <c:axId val="22069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98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6559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929063634847104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1B-4115-B687-86CF76DBB4DE}"/>
                </c:ext>
              </c:extLst>
            </c:dLbl>
            <c:dLbl>
              <c:idx val="1"/>
              <c:layout>
                <c:manualLayout>
                  <c:x val="0.36334828396428326"/>
                  <c:y val="-2.38451305708656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1B-4115-B687-86CF76DBB4DE}"/>
                </c:ext>
              </c:extLst>
            </c:dLbl>
            <c:dLbl>
              <c:idx val="2"/>
              <c:layout>
                <c:manualLayout>
                  <c:x val="5.5824768969865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1B-4115-B687-86CF76DBB4DE}"/>
                </c:ext>
              </c:extLst>
            </c:dLbl>
            <c:dLbl>
              <c:idx val="3"/>
              <c:layout>
                <c:manualLayout>
                  <c:x val="7.5746636670851769E-2"/>
                  <c:y val="-1.1922565285432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1B-4115-B687-86CF76DBB4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не удовлетворен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29</c:v>
                </c:pt>
                <c:pt idx="1">
                  <c:v>62.6</c:v>
                </c:pt>
                <c:pt idx="2">
                  <c:v>2.8</c:v>
                </c:pt>
                <c:pt idx="3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1B-4115-B687-86CF76DBB4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228988976"/>
        <c:axId val="220694560"/>
      </c:barChart>
      <c:catAx>
        <c:axId val="22898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4655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694560"/>
        <c:crosses val="autoZero"/>
        <c:auto val="1"/>
        <c:lblAlgn val="l"/>
        <c:lblOffset val="100"/>
        <c:noMultiLvlLbl val="0"/>
      </c:catAx>
      <c:valAx>
        <c:axId val="22069456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2898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6559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6869419825018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F9-450C-817B-E4DA7B23FA28}"/>
                </c:ext>
              </c:extLst>
            </c:dLbl>
            <c:dLbl>
              <c:idx val="1"/>
              <c:layout>
                <c:manualLayout>
                  <c:x val="0.3738229558034496"/>
                  <c:y val="-1.1922565285432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F9-450C-817B-E4DA7B23FA28}"/>
                </c:ext>
              </c:extLst>
            </c:dLbl>
            <c:dLbl>
              <c:idx val="2"/>
              <c:layout>
                <c:manualLayout>
                  <c:x val="7.86057394123710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F9-450C-817B-E4DA7B23FA28}"/>
                </c:ext>
              </c:extLst>
            </c:dLbl>
            <c:dLbl>
              <c:idx val="3"/>
              <c:layout>
                <c:manualLayout>
                  <c:x val="0.1229166540033179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F9-450C-817B-E4DA7B23FA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не удовлетворен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15.7</c:v>
                </c:pt>
                <c:pt idx="1">
                  <c:v>63.9</c:v>
                </c:pt>
                <c:pt idx="2">
                  <c:v>5.6</c:v>
                </c:pt>
                <c:pt idx="3">
                  <c:v>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F9-450C-817B-E4DA7B23FA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228988976"/>
        <c:axId val="220694560"/>
      </c:barChart>
      <c:catAx>
        <c:axId val="22898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4655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694560"/>
        <c:crosses val="autoZero"/>
        <c:auto val="1"/>
        <c:lblAlgn val="l"/>
        <c:lblOffset val="100"/>
        <c:noMultiLvlLbl val="0"/>
      </c:catAx>
      <c:valAx>
        <c:axId val="22069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98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6559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477705639839054"/>
                  <c:y val="-2.38451305708655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85-4F19-958B-028C52FA512B}"/>
                </c:ext>
              </c:extLst>
            </c:dLbl>
            <c:dLbl>
              <c:idx val="1"/>
              <c:layout>
                <c:manualLayout>
                  <c:x val="0.35676041597018238"/>
                  <c:y val="-2.38451305708656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85-4F19-958B-028C52FA512B}"/>
                </c:ext>
              </c:extLst>
            </c:dLbl>
            <c:dLbl>
              <c:idx val="2"/>
              <c:layout>
                <c:manualLayout>
                  <c:x val="6.944850609630492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85-4F19-958B-028C52FA512B}"/>
                </c:ext>
              </c:extLst>
            </c:dLbl>
            <c:dLbl>
              <c:idx val="3"/>
              <c:layout>
                <c:manualLayout>
                  <c:x val="8.2558505234071586E-2"/>
                  <c:y val="1.1922565285432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85-4F19-958B-028C52FA51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не удовлетворен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27.8</c:v>
                </c:pt>
                <c:pt idx="1">
                  <c:v>61.1</c:v>
                </c:pt>
                <c:pt idx="2">
                  <c:v>4.5999999999999996</c:v>
                </c:pt>
                <c:pt idx="3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85-4F19-958B-028C52FA512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228988976"/>
        <c:axId val="220694560"/>
      </c:barChart>
      <c:catAx>
        <c:axId val="22898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4655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694560"/>
        <c:crosses val="autoZero"/>
        <c:auto val="1"/>
        <c:lblAlgn val="l"/>
        <c:lblOffset val="100"/>
        <c:noMultiLvlLbl val="0"/>
      </c:catAx>
      <c:valAx>
        <c:axId val="22069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98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6559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514124530358606"/>
                  <c:y val="-1.1922565285432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11-4219-8C37-3A55E3C52A30}"/>
                </c:ext>
              </c:extLst>
            </c:dLbl>
            <c:dLbl>
              <c:idx val="1"/>
              <c:layout>
                <c:manualLayout>
                  <c:x val="0.35685406846943224"/>
                  <c:y val="-3.57676958562983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11-4219-8C37-3A55E3C52A30}"/>
                </c:ext>
              </c:extLst>
            </c:dLbl>
            <c:dLbl>
              <c:idx val="2"/>
              <c:layout>
                <c:manualLayout>
                  <c:x val="5.40264608833096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11-4219-8C37-3A55E3C52A30}"/>
                </c:ext>
              </c:extLst>
            </c:dLbl>
            <c:dLbl>
              <c:idx val="3"/>
              <c:layout>
                <c:manualLayout>
                  <c:x val="0.1084545469076327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6559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11-4219-8C37-3A55E3C52A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не удовлетворен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16.100000000000001</c:v>
                </c:pt>
                <c:pt idx="1">
                  <c:v>67.900000000000006</c:v>
                </c:pt>
                <c:pt idx="2">
                  <c:v>3.6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11-4219-8C37-3A55E3C52A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228988976"/>
        <c:axId val="220694560"/>
      </c:barChart>
      <c:catAx>
        <c:axId val="22898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4655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694560"/>
        <c:crosses val="autoZero"/>
        <c:auto val="1"/>
        <c:lblAlgn val="l"/>
        <c:lblOffset val="100"/>
        <c:noMultiLvlLbl val="0"/>
      </c:catAx>
      <c:valAx>
        <c:axId val="22069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98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spc="-10" dirty="0"/>
              <a:t>РЕБРИХИНСКОГО</a:t>
            </a:r>
            <a:r>
              <a:rPr spc="20" dirty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spc="-10" dirty="0"/>
              <a:t>РЕБРИХИНСКОГО</a:t>
            </a:r>
            <a:r>
              <a:rPr spc="20" dirty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spc="-10" dirty="0"/>
              <a:t>РЕБРИХИНСКОГО</a:t>
            </a:r>
            <a:r>
              <a:rPr spc="20" dirty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spc="-10" dirty="0"/>
              <a:t>РЕБРИХИНСКОГО</a:t>
            </a:r>
            <a:r>
              <a:rPr spc="20" dirty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spc="-10" dirty="0"/>
              <a:t>РЕБРИХИНСКОГО</a:t>
            </a:r>
            <a:r>
              <a:rPr spc="20" dirty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3910" y="530097"/>
            <a:ext cx="8847328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2561" y="1370457"/>
            <a:ext cx="9225280" cy="203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spc="-10" dirty="0"/>
              <a:t>РЕБРИХИНСКОГО</a:t>
            </a:r>
            <a:r>
              <a:rPr spc="20" dirty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37776" y="6603817"/>
            <a:ext cx="202438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1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image" Target="../media/image1.png"/><Relationship Id="rId2" Type="http://schemas.openxmlformats.org/officeDocument/2006/relationships/slide" Target="slide3.xml"/><Relationship Id="rId16" Type="http://schemas.openxmlformats.org/officeDocument/2006/relationships/slide" Target="slide19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22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23" Type="http://schemas.openxmlformats.org/officeDocument/2006/relationships/slide" Target="slide24.xml"/><Relationship Id="rId10" Type="http://schemas.openxmlformats.org/officeDocument/2006/relationships/slide" Target="slide13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hyperlink" Target="https://zarinskij-r22.gosweb.gosuslugi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mfc22.ru/" TargetMode="External"/><Relationship Id="rId13" Type="http://schemas.openxmlformats.org/officeDocument/2006/relationships/image" Target="../media/image80.png"/><Relationship Id="rId18" Type="http://schemas.openxmlformats.org/officeDocument/2006/relationships/hyperlink" Target="https://corpmsp.ru/" TargetMode="External"/><Relationship Id="rId3" Type="http://schemas.openxmlformats.org/officeDocument/2006/relationships/image" Target="../media/image75.png"/><Relationship Id="rId21" Type="http://schemas.openxmlformats.org/officeDocument/2006/relationships/image" Target="../media/image84.png"/><Relationship Id="rId7" Type="http://schemas.openxmlformats.org/officeDocument/2006/relationships/image" Target="../media/image77.png"/><Relationship Id="rId12" Type="http://schemas.openxmlformats.org/officeDocument/2006/relationships/hyperlink" Target="https://smbn.ru/" TargetMode="External"/><Relationship Id="rId17" Type="http://schemas.openxmlformats.org/officeDocument/2006/relationships/image" Target="../media/image82.jpg"/><Relationship Id="rId2" Type="http://schemas.openxmlformats.org/officeDocument/2006/relationships/image" Target="../media/image74.jpg"/><Relationship Id="rId16" Type="http://schemas.openxmlformats.org/officeDocument/2006/relationships/hyperlink" Target="https://ombudsmanbiz22.ru/" TargetMode="External"/><Relationship Id="rId20" Type="http://schemas.openxmlformats.org/officeDocument/2006/relationships/hyperlink" Target="https://invest.alregn.ru/investoram-n/mery-podderzhk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export.exportcenter.ru/" TargetMode="External"/><Relationship Id="rId11" Type="http://schemas.openxmlformats.org/officeDocument/2006/relationships/image" Target="../media/image79.png"/><Relationship Id="rId5" Type="http://schemas.openxmlformats.org/officeDocument/2006/relationships/image" Target="../media/image76.jpg"/><Relationship Id="rId15" Type="http://schemas.openxmlformats.org/officeDocument/2006/relationships/image" Target="../media/image81.png"/><Relationship Id="rId10" Type="http://schemas.openxmlformats.org/officeDocument/2006/relationships/hyperlink" Target="https://afmz.ru/" TargetMode="External"/><Relationship Id="rId19" Type="http://schemas.openxmlformats.org/officeDocument/2006/relationships/image" Target="../media/image83.png"/><Relationship Id="rId4" Type="http://schemas.openxmlformats.org/officeDocument/2006/relationships/hyperlink" Target="https://frp22.ru/" TargetMode="External"/><Relationship Id="rId9" Type="http://schemas.openxmlformats.org/officeDocument/2006/relationships/image" Target="../media/image78.png"/><Relationship Id="rId14" Type="http://schemas.openxmlformats.org/officeDocument/2006/relationships/hyperlink" Target="https://rci22.ru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altsmb.ru/podderzhka-i-razvitie/" TargetMode="External"/><Relationship Id="rId3" Type="http://schemas.openxmlformats.org/officeDocument/2006/relationships/image" Target="../media/image85.png"/><Relationship Id="rId7" Type="http://schemas.openxmlformats.org/officeDocument/2006/relationships/hyperlink" Target="https://econom22.ru/" TargetMode="External"/><Relationship Id="rId12" Type="http://schemas.openxmlformats.org/officeDocument/2006/relationships/hyperlink" Target="https://mintrans.alregn.ru/" TargetMode="External"/><Relationship Id="rId2" Type="http://schemas.openxmlformats.org/officeDocument/2006/relationships/hyperlink" Target="https://minstroy.alregn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pp.alregn.ru/about/" TargetMode="External"/><Relationship Id="rId11" Type="http://schemas.openxmlformats.org/officeDocument/2006/relationships/hyperlink" Target="http://alt-prom.ru/" TargetMode="External"/><Relationship Id="rId5" Type="http://schemas.openxmlformats.org/officeDocument/2006/relationships/hyperlink" Target="https://digital.alregn.ru/" TargetMode="External"/><Relationship Id="rId10" Type="http://schemas.openxmlformats.org/officeDocument/2006/relationships/hyperlink" Target="https://altagro22.ru/" TargetMode="External"/><Relationship Id="rId4" Type="http://schemas.openxmlformats.org/officeDocument/2006/relationships/hyperlink" Target="https://tourism.alregn.ru/" TargetMode="External"/><Relationship Id="rId9" Type="http://schemas.openxmlformats.org/officeDocument/2006/relationships/hyperlink" Target="https://culture.alregn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kau_invest@mail.ru" TargetMode="External"/><Relationship Id="rId13" Type="http://schemas.openxmlformats.org/officeDocument/2006/relationships/image" Target="../media/image63.png"/><Relationship Id="rId18" Type="http://schemas.openxmlformats.org/officeDocument/2006/relationships/hyperlink" Target="mailto:gkhadm@yandex.ru" TargetMode="External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hyperlink" Target="mailto:priem@zr.alregn.ru" TargetMode="External"/><Relationship Id="rId17" Type="http://schemas.openxmlformats.org/officeDocument/2006/relationships/image" Target="../media/image104.png"/><Relationship Id="rId2" Type="http://schemas.openxmlformats.org/officeDocument/2006/relationships/image" Target="../media/image94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5" Type="http://schemas.openxmlformats.org/officeDocument/2006/relationships/hyperlink" Target="mailto:info@altfond.ru" TargetMode="External"/><Relationship Id="rId10" Type="http://schemas.openxmlformats.org/officeDocument/2006/relationships/image" Target="../media/image100.png"/><Relationship Id="rId19" Type="http://schemas.openxmlformats.org/officeDocument/2006/relationships/hyperlink" Target="mailto:uizoadmzr@yandex.ru" TargetMode="External"/><Relationship Id="rId4" Type="http://schemas.openxmlformats.org/officeDocument/2006/relationships/hyperlink" Target="mailto:zarinskoesh@mail.ru" TargetMode="External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578" y="4861001"/>
            <a:ext cx="677925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Microsoft Sans Serif"/>
                <a:cs typeface="Microsoft Sans Serif"/>
              </a:rPr>
              <a:t>ИНВЕСТИЦИОННЫЙ</a:t>
            </a:r>
            <a:r>
              <a:rPr sz="2400" spc="-8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ПРОФИЛЬ</a:t>
            </a:r>
            <a:endParaRPr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latin typeface="Arial"/>
                <a:cs typeface="Arial"/>
              </a:rPr>
              <a:t>МУНИЦИПАЛЬНОГО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lang="ru-RU" sz="2400" b="1" spc="-10" dirty="0" smtClean="0">
                <a:latin typeface="Arial"/>
                <a:cs typeface="Arial"/>
              </a:rPr>
              <a:t>ОБРАЗОВАНИЯ МУНИЦИПАЛЬНЫЙ РАЙОН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spc="-10" dirty="0" smtClean="0">
                <a:latin typeface="Arial"/>
                <a:cs typeface="Arial"/>
              </a:rPr>
              <a:t>ЗАРИНСКИЙ</a:t>
            </a:r>
            <a:r>
              <a:rPr sz="2400" b="1" spc="-80" dirty="0" smtClean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РАЙОН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АЛТАЙСКОГО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КРАЯ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3395" y="158369"/>
            <a:ext cx="2153920" cy="727710"/>
          </a:xfrm>
          <a:custGeom>
            <a:avLst/>
            <a:gdLst/>
            <a:ahLst/>
            <a:cxnLst/>
            <a:rect l="l" t="t" r="r" b="b"/>
            <a:pathLst>
              <a:path w="2153920" h="727710">
                <a:moveTo>
                  <a:pt x="1953640" y="0"/>
                </a:moveTo>
                <a:lnTo>
                  <a:pt x="199771" y="0"/>
                </a:lnTo>
                <a:lnTo>
                  <a:pt x="153955" y="5274"/>
                </a:lnTo>
                <a:lnTo>
                  <a:pt x="111902" y="20299"/>
                </a:lnTo>
                <a:lnTo>
                  <a:pt x="74810" y="43877"/>
                </a:lnTo>
                <a:lnTo>
                  <a:pt x="43877" y="74810"/>
                </a:lnTo>
                <a:lnTo>
                  <a:pt x="20299" y="111902"/>
                </a:lnTo>
                <a:lnTo>
                  <a:pt x="5274" y="153955"/>
                </a:lnTo>
                <a:lnTo>
                  <a:pt x="0" y="199770"/>
                </a:lnTo>
                <a:lnTo>
                  <a:pt x="0" y="527684"/>
                </a:lnTo>
                <a:lnTo>
                  <a:pt x="5274" y="573507"/>
                </a:lnTo>
                <a:lnTo>
                  <a:pt x="20299" y="615578"/>
                </a:lnTo>
                <a:lnTo>
                  <a:pt x="43877" y="652695"/>
                </a:lnTo>
                <a:lnTo>
                  <a:pt x="74810" y="683655"/>
                </a:lnTo>
                <a:lnTo>
                  <a:pt x="111902" y="707258"/>
                </a:lnTo>
                <a:lnTo>
                  <a:pt x="153955" y="722301"/>
                </a:lnTo>
                <a:lnTo>
                  <a:pt x="199771" y="727582"/>
                </a:lnTo>
                <a:lnTo>
                  <a:pt x="1953640" y="727582"/>
                </a:lnTo>
                <a:lnTo>
                  <a:pt x="1999456" y="722301"/>
                </a:lnTo>
                <a:lnTo>
                  <a:pt x="2041509" y="707258"/>
                </a:lnTo>
                <a:lnTo>
                  <a:pt x="2078601" y="683655"/>
                </a:lnTo>
                <a:lnTo>
                  <a:pt x="2109534" y="652695"/>
                </a:lnTo>
                <a:lnTo>
                  <a:pt x="2133112" y="615578"/>
                </a:lnTo>
                <a:lnTo>
                  <a:pt x="2148137" y="573507"/>
                </a:lnTo>
                <a:lnTo>
                  <a:pt x="2153411" y="527684"/>
                </a:lnTo>
                <a:lnTo>
                  <a:pt x="2153411" y="199770"/>
                </a:lnTo>
                <a:lnTo>
                  <a:pt x="2148137" y="153955"/>
                </a:lnTo>
                <a:lnTo>
                  <a:pt x="2133112" y="111902"/>
                </a:lnTo>
                <a:lnTo>
                  <a:pt x="2109534" y="74810"/>
                </a:lnTo>
                <a:lnTo>
                  <a:pt x="2078601" y="43877"/>
                </a:lnTo>
                <a:lnTo>
                  <a:pt x="2041509" y="20299"/>
                </a:lnTo>
                <a:lnTo>
                  <a:pt x="1999456" y="5274"/>
                </a:lnTo>
                <a:lnTo>
                  <a:pt x="195364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04531" y="445388"/>
            <a:ext cx="96011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</a:rPr>
              <a:t>АЛТАЙСКИЙ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КРАЙ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39225" y="158369"/>
            <a:ext cx="727710" cy="727710"/>
            <a:chOff x="9039225" y="158369"/>
            <a:chExt cx="727710" cy="727710"/>
          </a:xfrm>
        </p:grpSpPr>
        <p:sp>
          <p:nvSpPr>
            <p:cNvPr id="6" name="object 6"/>
            <p:cNvSpPr/>
            <p:nvPr/>
          </p:nvSpPr>
          <p:spPr>
            <a:xfrm>
              <a:off x="9039225" y="158368"/>
              <a:ext cx="727710" cy="727710"/>
            </a:xfrm>
            <a:custGeom>
              <a:avLst/>
              <a:gdLst/>
              <a:ahLst/>
              <a:cxnLst/>
              <a:rect l="l" t="t" r="r" b="b"/>
              <a:pathLst>
                <a:path w="727709" h="727710">
                  <a:moveTo>
                    <a:pt x="727583" y="207772"/>
                  </a:moveTo>
                  <a:lnTo>
                    <a:pt x="722083" y="160121"/>
                  </a:lnTo>
                  <a:lnTo>
                    <a:pt x="706437" y="116382"/>
                  </a:lnTo>
                  <a:lnTo>
                    <a:pt x="681901" y="77800"/>
                  </a:lnTo>
                  <a:lnTo>
                    <a:pt x="649706" y="45631"/>
                  </a:lnTo>
                  <a:lnTo>
                    <a:pt x="611098" y="21120"/>
                  </a:lnTo>
                  <a:lnTo>
                    <a:pt x="567347" y="5486"/>
                  </a:lnTo>
                  <a:lnTo>
                    <a:pt x="519684" y="0"/>
                  </a:lnTo>
                  <a:lnTo>
                    <a:pt x="207772" y="0"/>
                  </a:lnTo>
                  <a:lnTo>
                    <a:pt x="160147" y="5486"/>
                  </a:lnTo>
                  <a:lnTo>
                    <a:pt x="116420" y="21120"/>
                  </a:lnTo>
                  <a:lnTo>
                    <a:pt x="77838" y="45631"/>
                  </a:lnTo>
                  <a:lnTo>
                    <a:pt x="45656" y="77800"/>
                  </a:lnTo>
                  <a:lnTo>
                    <a:pt x="21120" y="116382"/>
                  </a:lnTo>
                  <a:lnTo>
                    <a:pt x="5486" y="160121"/>
                  </a:lnTo>
                  <a:lnTo>
                    <a:pt x="0" y="207772"/>
                  </a:lnTo>
                  <a:lnTo>
                    <a:pt x="0" y="519684"/>
                  </a:lnTo>
                  <a:lnTo>
                    <a:pt x="5486" y="567359"/>
                  </a:lnTo>
                  <a:lnTo>
                    <a:pt x="21120" y="611111"/>
                  </a:lnTo>
                  <a:lnTo>
                    <a:pt x="45656" y="649719"/>
                  </a:lnTo>
                  <a:lnTo>
                    <a:pt x="77838" y="681913"/>
                  </a:lnTo>
                  <a:lnTo>
                    <a:pt x="116420" y="706450"/>
                  </a:lnTo>
                  <a:lnTo>
                    <a:pt x="160147" y="722096"/>
                  </a:lnTo>
                  <a:lnTo>
                    <a:pt x="207772" y="727583"/>
                  </a:lnTo>
                  <a:lnTo>
                    <a:pt x="519684" y="727583"/>
                  </a:lnTo>
                  <a:lnTo>
                    <a:pt x="567347" y="722096"/>
                  </a:lnTo>
                  <a:lnTo>
                    <a:pt x="611098" y="706450"/>
                  </a:lnTo>
                  <a:lnTo>
                    <a:pt x="649706" y="681913"/>
                  </a:lnTo>
                  <a:lnTo>
                    <a:pt x="681901" y="649719"/>
                  </a:lnTo>
                  <a:lnTo>
                    <a:pt x="706437" y="611111"/>
                  </a:lnTo>
                  <a:lnTo>
                    <a:pt x="722083" y="567359"/>
                  </a:lnTo>
                  <a:lnTo>
                    <a:pt x="727583" y="519684"/>
                  </a:lnTo>
                  <a:lnTo>
                    <a:pt x="727583" y="2077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6006" y="210197"/>
              <a:ext cx="614019" cy="637400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9400" y="985090"/>
            <a:ext cx="2895600" cy="3560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82356" y="985090"/>
            <a:ext cx="2962913" cy="3586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" y="985090"/>
            <a:ext cx="2917225" cy="3572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4737" y="1281585"/>
            <a:ext cx="6056630" cy="4906645"/>
            <a:chOff x="627011" y="1401572"/>
            <a:chExt cx="6056630" cy="4906645"/>
          </a:xfrm>
        </p:grpSpPr>
        <p:sp>
          <p:nvSpPr>
            <p:cNvPr id="3" name="object 3"/>
            <p:cNvSpPr/>
            <p:nvPr/>
          </p:nvSpPr>
          <p:spPr>
            <a:xfrm>
              <a:off x="627011" y="1401572"/>
              <a:ext cx="6056630" cy="4906645"/>
            </a:xfrm>
            <a:custGeom>
              <a:avLst/>
              <a:gdLst/>
              <a:ahLst/>
              <a:cxnLst/>
              <a:rect l="l" t="t" r="r" b="b"/>
              <a:pathLst>
                <a:path w="6056630" h="4906645">
                  <a:moveTo>
                    <a:pt x="5809602" y="0"/>
                  </a:moveTo>
                  <a:lnTo>
                    <a:pt x="246697" y="0"/>
                  </a:lnTo>
                  <a:lnTo>
                    <a:pt x="196979" y="5008"/>
                  </a:lnTo>
                  <a:lnTo>
                    <a:pt x="150672" y="19373"/>
                  </a:lnTo>
                  <a:lnTo>
                    <a:pt x="108767" y="42105"/>
                  </a:lnTo>
                  <a:lnTo>
                    <a:pt x="72256" y="72215"/>
                  </a:lnTo>
                  <a:lnTo>
                    <a:pt x="42132" y="108712"/>
                  </a:lnTo>
                  <a:lnTo>
                    <a:pt x="19386" y="150608"/>
                  </a:lnTo>
                  <a:lnTo>
                    <a:pt x="5012" y="196911"/>
                  </a:lnTo>
                  <a:lnTo>
                    <a:pt x="0" y="246633"/>
                  </a:lnTo>
                  <a:lnTo>
                    <a:pt x="0" y="4659566"/>
                  </a:lnTo>
                  <a:lnTo>
                    <a:pt x="5012" y="4709279"/>
                  </a:lnTo>
                  <a:lnTo>
                    <a:pt x="19386" y="4755584"/>
                  </a:lnTo>
                  <a:lnTo>
                    <a:pt x="42132" y="4797487"/>
                  </a:lnTo>
                  <a:lnTo>
                    <a:pt x="72256" y="4833996"/>
                  </a:lnTo>
                  <a:lnTo>
                    <a:pt x="108767" y="4864119"/>
                  </a:lnTo>
                  <a:lnTo>
                    <a:pt x="150672" y="4886864"/>
                  </a:lnTo>
                  <a:lnTo>
                    <a:pt x="196979" y="4901239"/>
                  </a:lnTo>
                  <a:lnTo>
                    <a:pt x="246697" y="4906251"/>
                  </a:lnTo>
                  <a:lnTo>
                    <a:pt x="5809602" y="4906251"/>
                  </a:lnTo>
                  <a:lnTo>
                    <a:pt x="5859324" y="4901239"/>
                  </a:lnTo>
                  <a:lnTo>
                    <a:pt x="5905628" y="4886864"/>
                  </a:lnTo>
                  <a:lnTo>
                    <a:pt x="5947523" y="4864119"/>
                  </a:lnTo>
                  <a:lnTo>
                    <a:pt x="5984020" y="4833996"/>
                  </a:lnTo>
                  <a:lnTo>
                    <a:pt x="6014130" y="4797487"/>
                  </a:lnTo>
                  <a:lnTo>
                    <a:pt x="6036862" y="4755584"/>
                  </a:lnTo>
                  <a:lnTo>
                    <a:pt x="6051227" y="4709279"/>
                  </a:lnTo>
                  <a:lnTo>
                    <a:pt x="6056236" y="4659566"/>
                  </a:lnTo>
                  <a:lnTo>
                    <a:pt x="6056236" y="246633"/>
                  </a:lnTo>
                  <a:lnTo>
                    <a:pt x="6051227" y="196911"/>
                  </a:lnTo>
                  <a:lnTo>
                    <a:pt x="6036862" y="150608"/>
                  </a:lnTo>
                  <a:lnTo>
                    <a:pt x="6014130" y="108712"/>
                  </a:lnTo>
                  <a:lnTo>
                    <a:pt x="5984020" y="72215"/>
                  </a:lnTo>
                  <a:lnTo>
                    <a:pt x="5947523" y="42105"/>
                  </a:lnTo>
                  <a:lnTo>
                    <a:pt x="5905628" y="19373"/>
                  </a:lnTo>
                  <a:lnTo>
                    <a:pt x="5859324" y="5008"/>
                  </a:lnTo>
                  <a:lnTo>
                    <a:pt x="580960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0518" y="1524001"/>
              <a:ext cx="5809615" cy="4656582"/>
            </a:xfrm>
            <a:custGeom>
              <a:avLst/>
              <a:gdLst/>
              <a:ahLst/>
              <a:cxnLst/>
              <a:rect l="l" t="t" r="r" b="b"/>
              <a:pathLst>
                <a:path w="5809615" h="4655185">
                  <a:moveTo>
                    <a:pt x="2836735" y="3395218"/>
                  </a:moveTo>
                  <a:lnTo>
                    <a:pt x="2831300" y="3348037"/>
                  </a:lnTo>
                  <a:lnTo>
                    <a:pt x="2815831" y="3304730"/>
                  </a:lnTo>
                  <a:lnTo>
                    <a:pt x="2791549" y="3266529"/>
                  </a:lnTo>
                  <a:lnTo>
                    <a:pt x="2759710" y="3234677"/>
                  </a:lnTo>
                  <a:lnTo>
                    <a:pt x="2721533" y="3210395"/>
                  </a:lnTo>
                  <a:lnTo>
                    <a:pt x="2678252" y="3194913"/>
                  </a:lnTo>
                  <a:lnTo>
                    <a:pt x="2631122" y="3189478"/>
                  </a:lnTo>
                  <a:lnTo>
                    <a:pt x="205676" y="3189478"/>
                  </a:lnTo>
                  <a:lnTo>
                    <a:pt x="158508" y="3194913"/>
                  </a:lnTo>
                  <a:lnTo>
                    <a:pt x="115214" y="3210395"/>
                  </a:lnTo>
                  <a:lnTo>
                    <a:pt x="77025" y="3234677"/>
                  </a:lnTo>
                  <a:lnTo>
                    <a:pt x="45173" y="3266529"/>
                  </a:lnTo>
                  <a:lnTo>
                    <a:pt x="20904" y="3304730"/>
                  </a:lnTo>
                  <a:lnTo>
                    <a:pt x="5422" y="3348037"/>
                  </a:lnTo>
                  <a:lnTo>
                    <a:pt x="0" y="3395218"/>
                  </a:lnTo>
                  <a:lnTo>
                    <a:pt x="0" y="4449026"/>
                  </a:lnTo>
                  <a:lnTo>
                    <a:pt x="5422" y="4496193"/>
                  </a:lnTo>
                  <a:lnTo>
                    <a:pt x="20904" y="4539475"/>
                  </a:lnTo>
                  <a:lnTo>
                    <a:pt x="45173" y="4577664"/>
                  </a:lnTo>
                  <a:lnTo>
                    <a:pt x="77025" y="4609516"/>
                  </a:lnTo>
                  <a:lnTo>
                    <a:pt x="115214" y="4633798"/>
                  </a:lnTo>
                  <a:lnTo>
                    <a:pt x="158508" y="4649267"/>
                  </a:lnTo>
                  <a:lnTo>
                    <a:pt x="205676" y="4654689"/>
                  </a:lnTo>
                  <a:lnTo>
                    <a:pt x="2631122" y="4654689"/>
                  </a:lnTo>
                  <a:lnTo>
                    <a:pt x="2678252" y="4649267"/>
                  </a:lnTo>
                  <a:lnTo>
                    <a:pt x="2721533" y="4633798"/>
                  </a:lnTo>
                  <a:lnTo>
                    <a:pt x="2759710" y="4609516"/>
                  </a:lnTo>
                  <a:lnTo>
                    <a:pt x="2791549" y="4577664"/>
                  </a:lnTo>
                  <a:lnTo>
                    <a:pt x="2815831" y="4539475"/>
                  </a:lnTo>
                  <a:lnTo>
                    <a:pt x="2831300" y="4496193"/>
                  </a:lnTo>
                  <a:lnTo>
                    <a:pt x="2836735" y="4449026"/>
                  </a:lnTo>
                  <a:lnTo>
                    <a:pt x="2836735" y="3395218"/>
                  </a:lnTo>
                  <a:close/>
                </a:path>
                <a:path w="5809615" h="4655185">
                  <a:moveTo>
                    <a:pt x="2836735" y="1800352"/>
                  </a:moveTo>
                  <a:lnTo>
                    <a:pt x="2831300" y="1753222"/>
                  </a:lnTo>
                  <a:lnTo>
                    <a:pt x="2815831" y="1709940"/>
                  </a:lnTo>
                  <a:lnTo>
                    <a:pt x="2791549" y="1671764"/>
                  </a:lnTo>
                  <a:lnTo>
                    <a:pt x="2759710" y="1639925"/>
                  </a:lnTo>
                  <a:lnTo>
                    <a:pt x="2721533" y="1615643"/>
                  </a:lnTo>
                  <a:lnTo>
                    <a:pt x="2678252" y="1600174"/>
                  </a:lnTo>
                  <a:lnTo>
                    <a:pt x="2631122" y="1594739"/>
                  </a:lnTo>
                  <a:lnTo>
                    <a:pt x="205676" y="1594739"/>
                  </a:lnTo>
                  <a:lnTo>
                    <a:pt x="158508" y="1600174"/>
                  </a:lnTo>
                  <a:lnTo>
                    <a:pt x="115214" y="1615643"/>
                  </a:lnTo>
                  <a:lnTo>
                    <a:pt x="77025" y="1639925"/>
                  </a:lnTo>
                  <a:lnTo>
                    <a:pt x="45173" y="1671764"/>
                  </a:lnTo>
                  <a:lnTo>
                    <a:pt x="20904" y="1709940"/>
                  </a:lnTo>
                  <a:lnTo>
                    <a:pt x="5422" y="1753222"/>
                  </a:lnTo>
                  <a:lnTo>
                    <a:pt x="0" y="1800352"/>
                  </a:lnTo>
                  <a:lnTo>
                    <a:pt x="0" y="2854198"/>
                  </a:lnTo>
                  <a:lnTo>
                    <a:pt x="5422" y="2901391"/>
                  </a:lnTo>
                  <a:lnTo>
                    <a:pt x="20904" y="2944698"/>
                  </a:lnTo>
                  <a:lnTo>
                    <a:pt x="45173" y="2982899"/>
                  </a:lnTo>
                  <a:lnTo>
                    <a:pt x="77025" y="3014751"/>
                  </a:lnTo>
                  <a:lnTo>
                    <a:pt x="115214" y="3039033"/>
                  </a:lnTo>
                  <a:lnTo>
                    <a:pt x="158508" y="3054515"/>
                  </a:lnTo>
                  <a:lnTo>
                    <a:pt x="205676" y="3059938"/>
                  </a:lnTo>
                  <a:lnTo>
                    <a:pt x="2631122" y="3059938"/>
                  </a:lnTo>
                  <a:lnTo>
                    <a:pt x="2678252" y="3054515"/>
                  </a:lnTo>
                  <a:lnTo>
                    <a:pt x="2721533" y="3039033"/>
                  </a:lnTo>
                  <a:lnTo>
                    <a:pt x="2759710" y="3014751"/>
                  </a:lnTo>
                  <a:lnTo>
                    <a:pt x="2791549" y="2982899"/>
                  </a:lnTo>
                  <a:lnTo>
                    <a:pt x="2815831" y="2944698"/>
                  </a:lnTo>
                  <a:lnTo>
                    <a:pt x="2831300" y="2901391"/>
                  </a:lnTo>
                  <a:lnTo>
                    <a:pt x="2836735" y="2854198"/>
                  </a:lnTo>
                  <a:lnTo>
                    <a:pt x="2836735" y="1800352"/>
                  </a:lnTo>
                  <a:close/>
                </a:path>
                <a:path w="5809615" h="4655185">
                  <a:moveTo>
                    <a:pt x="2836735" y="205613"/>
                  </a:moveTo>
                  <a:lnTo>
                    <a:pt x="2831300" y="158483"/>
                  </a:lnTo>
                  <a:lnTo>
                    <a:pt x="2815831" y="115201"/>
                  </a:lnTo>
                  <a:lnTo>
                    <a:pt x="2791549" y="77025"/>
                  </a:lnTo>
                  <a:lnTo>
                    <a:pt x="2759710" y="45186"/>
                  </a:lnTo>
                  <a:lnTo>
                    <a:pt x="2721533" y="20904"/>
                  </a:lnTo>
                  <a:lnTo>
                    <a:pt x="2678252" y="5435"/>
                  </a:lnTo>
                  <a:lnTo>
                    <a:pt x="2631122" y="0"/>
                  </a:lnTo>
                  <a:lnTo>
                    <a:pt x="205676" y="0"/>
                  </a:lnTo>
                  <a:lnTo>
                    <a:pt x="158508" y="5435"/>
                  </a:lnTo>
                  <a:lnTo>
                    <a:pt x="115214" y="20904"/>
                  </a:lnTo>
                  <a:lnTo>
                    <a:pt x="77025" y="45186"/>
                  </a:lnTo>
                  <a:lnTo>
                    <a:pt x="45173" y="77025"/>
                  </a:lnTo>
                  <a:lnTo>
                    <a:pt x="20904" y="115201"/>
                  </a:lnTo>
                  <a:lnTo>
                    <a:pt x="5422" y="158483"/>
                  </a:lnTo>
                  <a:lnTo>
                    <a:pt x="0" y="205613"/>
                  </a:lnTo>
                  <a:lnTo>
                    <a:pt x="0" y="1259459"/>
                  </a:lnTo>
                  <a:lnTo>
                    <a:pt x="5422" y="1306652"/>
                  </a:lnTo>
                  <a:lnTo>
                    <a:pt x="20904" y="1349959"/>
                  </a:lnTo>
                  <a:lnTo>
                    <a:pt x="45173" y="1388160"/>
                  </a:lnTo>
                  <a:lnTo>
                    <a:pt x="77025" y="1420012"/>
                  </a:lnTo>
                  <a:lnTo>
                    <a:pt x="115214" y="1444294"/>
                  </a:lnTo>
                  <a:lnTo>
                    <a:pt x="158508" y="1459776"/>
                  </a:lnTo>
                  <a:lnTo>
                    <a:pt x="205676" y="1465199"/>
                  </a:lnTo>
                  <a:lnTo>
                    <a:pt x="2631122" y="1465199"/>
                  </a:lnTo>
                  <a:lnTo>
                    <a:pt x="2678252" y="1459776"/>
                  </a:lnTo>
                  <a:lnTo>
                    <a:pt x="2721533" y="1444294"/>
                  </a:lnTo>
                  <a:lnTo>
                    <a:pt x="2759710" y="1420012"/>
                  </a:lnTo>
                  <a:lnTo>
                    <a:pt x="2791549" y="1388160"/>
                  </a:lnTo>
                  <a:lnTo>
                    <a:pt x="2815831" y="1349959"/>
                  </a:lnTo>
                  <a:lnTo>
                    <a:pt x="2831300" y="1306652"/>
                  </a:lnTo>
                  <a:lnTo>
                    <a:pt x="2836735" y="1259459"/>
                  </a:lnTo>
                  <a:lnTo>
                    <a:pt x="2836735" y="205613"/>
                  </a:lnTo>
                  <a:close/>
                </a:path>
                <a:path w="5809615" h="4655185">
                  <a:moveTo>
                    <a:pt x="5809043" y="3395218"/>
                  </a:moveTo>
                  <a:lnTo>
                    <a:pt x="5803608" y="3348037"/>
                  </a:lnTo>
                  <a:lnTo>
                    <a:pt x="5788139" y="3304730"/>
                  </a:lnTo>
                  <a:lnTo>
                    <a:pt x="5763857" y="3266529"/>
                  </a:lnTo>
                  <a:lnTo>
                    <a:pt x="5732018" y="3234677"/>
                  </a:lnTo>
                  <a:lnTo>
                    <a:pt x="5693842" y="3210395"/>
                  </a:lnTo>
                  <a:lnTo>
                    <a:pt x="5650560" y="3194913"/>
                  </a:lnTo>
                  <a:lnTo>
                    <a:pt x="5603430" y="3189478"/>
                  </a:lnTo>
                  <a:lnTo>
                    <a:pt x="3177857" y="3189478"/>
                  </a:lnTo>
                  <a:lnTo>
                    <a:pt x="3130715" y="3194913"/>
                  </a:lnTo>
                  <a:lnTo>
                    <a:pt x="3087433" y="3210395"/>
                  </a:lnTo>
                  <a:lnTo>
                    <a:pt x="3049257" y="3234677"/>
                  </a:lnTo>
                  <a:lnTo>
                    <a:pt x="3017418" y="3266529"/>
                  </a:lnTo>
                  <a:lnTo>
                    <a:pt x="2993136" y="3304730"/>
                  </a:lnTo>
                  <a:lnTo>
                    <a:pt x="2977667" y="3348037"/>
                  </a:lnTo>
                  <a:lnTo>
                    <a:pt x="2972244" y="3395218"/>
                  </a:lnTo>
                  <a:lnTo>
                    <a:pt x="2972244" y="4449026"/>
                  </a:lnTo>
                  <a:lnTo>
                    <a:pt x="2977667" y="4496193"/>
                  </a:lnTo>
                  <a:lnTo>
                    <a:pt x="2993136" y="4539488"/>
                  </a:lnTo>
                  <a:lnTo>
                    <a:pt x="3017418" y="4577677"/>
                  </a:lnTo>
                  <a:lnTo>
                    <a:pt x="3049257" y="4609528"/>
                  </a:lnTo>
                  <a:lnTo>
                    <a:pt x="3087433" y="4633798"/>
                  </a:lnTo>
                  <a:lnTo>
                    <a:pt x="3130715" y="4649279"/>
                  </a:lnTo>
                  <a:lnTo>
                    <a:pt x="3177857" y="4654702"/>
                  </a:lnTo>
                  <a:lnTo>
                    <a:pt x="5603430" y="4654702"/>
                  </a:lnTo>
                  <a:lnTo>
                    <a:pt x="5650560" y="4649279"/>
                  </a:lnTo>
                  <a:lnTo>
                    <a:pt x="5693842" y="4633798"/>
                  </a:lnTo>
                  <a:lnTo>
                    <a:pt x="5732018" y="4609528"/>
                  </a:lnTo>
                  <a:lnTo>
                    <a:pt x="5763857" y="4577677"/>
                  </a:lnTo>
                  <a:lnTo>
                    <a:pt x="5788139" y="4539488"/>
                  </a:lnTo>
                  <a:lnTo>
                    <a:pt x="5803608" y="4496193"/>
                  </a:lnTo>
                  <a:lnTo>
                    <a:pt x="5809043" y="4449026"/>
                  </a:lnTo>
                  <a:lnTo>
                    <a:pt x="5809043" y="3395218"/>
                  </a:lnTo>
                  <a:close/>
                </a:path>
                <a:path w="5809615" h="4655185">
                  <a:moveTo>
                    <a:pt x="5809043" y="1800352"/>
                  </a:moveTo>
                  <a:lnTo>
                    <a:pt x="5803608" y="1753222"/>
                  </a:lnTo>
                  <a:lnTo>
                    <a:pt x="5788139" y="1709940"/>
                  </a:lnTo>
                  <a:lnTo>
                    <a:pt x="5763857" y="1671764"/>
                  </a:lnTo>
                  <a:lnTo>
                    <a:pt x="5732018" y="1639925"/>
                  </a:lnTo>
                  <a:lnTo>
                    <a:pt x="5693842" y="1615643"/>
                  </a:lnTo>
                  <a:lnTo>
                    <a:pt x="5650560" y="1600174"/>
                  </a:lnTo>
                  <a:lnTo>
                    <a:pt x="5603430" y="1594739"/>
                  </a:lnTo>
                  <a:lnTo>
                    <a:pt x="3177857" y="1594739"/>
                  </a:lnTo>
                  <a:lnTo>
                    <a:pt x="3130715" y="1600174"/>
                  </a:lnTo>
                  <a:lnTo>
                    <a:pt x="3087433" y="1615643"/>
                  </a:lnTo>
                  <a:lnTo>
                    <a:pt x="3049257" y="1639925"/>
                  </a:lnTo>
                  <a:lnTo>
                    <a:pt x="3017418" y="1671764"/>
                  </a:lnTo>
                  <a:lnTo>
                    <a:pt x="2993136" y="1709940"/>
                  </a:lnTo>
                  <a:lnTo>
                    <a:pt x="2977667" y="1753222"/>
                  </a:lnTo>
                  <a:lnTo>
                    <a:pt x="2972244" y="1800352"/>
                  </a:lnTo>
                  <a:lnTo>
                    <a:pt x="2972244" y="2854198"/>
                  </a:lnTo>
                  <a:lnTo>
                    <a:pt x="2977667" y="2901391"/>
                  </a:lnTo>
                  <a:lnTo>
                    <a:pt x="2993136" y="2944698"/>
                  </a:lnTo>
                  <a:lnTo>
                    <a:pt x="3017418" y="2982899"/>
                  </a:lnTo>
                  <a:lnTo>
                    <a:pt x="3049257" y="3014751"/>
                  </a:lnTo>
                  <a:lnTo>
                    <a:pt x="3087433" y="3039033"/>
                  </a:lnTo>
                  <a:lnTo>
                    <a:pt x="3130715" y="3054515"/>
                  </a:lnTo>
                  <a:lnTo>
                    <a:pt x="3177857" y="3059938"/>
                  </a:lnTo>
                  <a:lnTo>
                    <a:pt x="5603430" y="3059938"/>
                  </a:lnTo>
                  <a:lnTo>
                    <a:pt x="5650560" y="3054515"/>
                  </a:lnTo>
                  <a:lnTo>
                    <a:pt x="5693842" y="3039033"/>
                  </a:lnTo>
                  <a:lnTo>
                    <a:pt x="5732018" y="3014751"/>
                  </a:lnTo>
                  <a:lnTo>
                    <a:pt x="5763857" y="2982899"/>
                  </a:lnTo>
                  <a:lnTo>
                    <a:pt x="5788139" y="2944698"/>
                  </a:lnTo>
                  <a:lnTo>
                    <a:pt x="5803608" y="2901391"/>
                  </a:lnTo>
                  <a:lnTo>
                    <a:pt x="5809043" y="2854198"/>
                  </a:lnTo>
                  <a:lnTo>
                    <a:pt x="5809043" y="1800352"/>
                  </a:lnTo>
                  <a:close/>
                </a:path>
                <a:path w="5809615" h="4655185">
                  <a:moveTo>
                    <a:pt x="5809043" y="205613"/>
                  </a:moveTo>
                  <a:lnTo>
                    <a:pt x="5803608" y="158483"/>
                  </a:lnTo>
                  <a:lnTo>
                    <a:pt x="5788139" y="115201"/>
                  </a:lnTo>
                  <a:lnTo>
                    <a:pt x="5763857" y="77025"/>
                  </a:lnTo>
                  <a:lnTo>
                    <a:pt x="5732018" y="45186"/>
                  </a:lnTo>
                  <a:lnTo>
                    <a:pt x="5693842" y="20904"/>
                  </a:lnTo>
                  <a:lnTo>
                    <a:pt x="5650560" y="5435"/>
                  </a:lnTo>
                  <a:lnTo>
                    <a:pt x="5603430" y="0"/>
                  </a:lnTo>
                  <a:lnTo>
                    <a:pt x="3177857" y="0"/>
                  </a:lnTo>
                  <a:lnTo>
                    <a:pt x="3130715" y="5435"/>
                  </a:lnTo>
                  <a:lnTo>
                    <a:pt x="3087433" y="20904"/>
                  </a:lnTo>
                  <a:lnTo>
                    <a:pt x="3049257" y="45186"/>
                  </a:lnTo>
                  <a:lnTo>
                    <a:pt x="3017418" y="77025"/>
                  </a:lnTo>
                  <a:lnTo>
                    <a:pt x="2993136" y="115201"/>
                  </a:lnTo>
                  <a:lnTo>
                    <a:pt x="2977667" y="158483"/>
                  </a:lnTo>
                  <a:lnTo>
                    <a:pt x="2972244" y="205613"/>
                  </a:lnTo>
                  <a:lnTo>
                    <a:pt x="2972244" y="1259459"/>
                  </a:lnTo>
                  <a:lnTo>
                    <a:pt x="2977667" y="1306652"/>
                  </a:lnTo>
                  <a:lnTo>
                    <a:pt x="2993136" y="1349959"/>
                  </a:lnTo>
                  <a:lnTo>
                    <a:pt x="3017418" y="1388160"/>
                  </a:lnTo>
                  <a:lnTo>
                    <a:pt x="3049257" y="1420012"/>
                  </a:lnTo>
                  <a:lnTo>
                    <a:pt x="3087433" y="1444294"/>
                  </a:lnTo>
                  <a:lnTo>
                    <a:pt x="3130715" y="1459776"/>
                  </a:lnTo>
                  <a:lnTo>
                    <a:pt x="3177857" y="1465199"/>
                  </a:lnTo>
                  <a:lnTo>
                    <a:pt x="5603430" y="1465199"/>
                  </a:lnTo>
                  <a:lnTo>
                    <a:pt x="5650560" y="1459776"/>
                  </a:lnTo>
                  <a:lnTo>
                    <a:pt x="5693842" y="1444294"/>
                  </a:lnTo>
                  <a:lnTo>
                    <a:pt x="5732018" y="1420012"/>
                  </a:lnTo>
                  <a:lnTo>
                    <a:pt x="5763857" y="1388160"/>
                  </a:lnTo>
                  <a:lnTo>
                    <a:pt x="5788139" y="1349959"/>
                  </a:lnTo>
                  <a:lnTo>
                    <a:pt x="5803608" y="1306652"/>
                  </a:lnTo>
                  <a:lnTo>
                    <a:pt x="5809043" y="1259459"/>
                  </a:lnTo>
                  <a:lnTo>
                    <a:pt x="5809043" y="2056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982" y="3119692"/>
              <a:ext cx="1219200" cy="1465199"/>
            </a:xfrm>
            <a:prstGeom prst="rect">
              <a:avLst/>
            </a:prstGeom>
            <a:effectLst>
              <a:outerShdw dist="50800" dir="5400000" sx="1000" sy="1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6" name="object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407" y="4726642"/>
              <a:ext cx="1245767" cy="14519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982" y="4707320"/>
              <a:ext cx="1219199" cy="14651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948" y="3127259"/>
              <a:ext cx="1133576" cy="14651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74" y="4731737"/>
              <a:ext cx="1219199" cy="14561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548" y="4713433"/>
              <a:ext cx="1134500" cy="146519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3910" y="530097"/>
            <a:ext cx="884732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algn="ctr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ЗАРИНСКИЙ МЕЖПОСЕЛЕНЧЕСКИЙ</a:t>
            </a:r>
            <a:r>
              <a:rPr spc="-75" dirty="0" smtClean="0"/>
              <a:t> </a:t>
            </a:r>
            <a:r>
              <a:rPr spc="-30" dirty="0"/>
              <a:t>КРАЕВЕДЧЕСКИЙ</a:t>
            </a:r>
            <a:r>
              <a:rPr spc="-55" dirty="0"/>
              <a:t> </a:t>
            </a:r>
            <a:r>
              <a:rPr spc="-10" dirty="0"/>
              <a:t>МУЗЕЙ</a:t>
            </a:r>
          </a:p>
        </p:txBody>
      </p:sp>
      <p:sp>
        <p:nvSpPr>
          <p:cNvPr id="12" name="object 12"/>
          <p:cNvSpPr/>
          <p:nvPr/>
        </p:nvSpPr>
        <p:spPr>
          <a:xfrm>
            <a:off x="627011" y="163576"/>
            <a:ext cx="665480" cy="274320"/>
          </a:xfrm>
          <a:custGeom>
            <a:avLst/>
            <a:gdLst/>
            <a:ahLst/>
            <a:cxnLst/>
            <a:rect l="l" t="t" r="r" b="b"/>
            <a:pathLst>
              <a:path w="665480" h="274320">
                <a:moveTo>
                  <a:pt x="528193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528193" y="273938"/>
                </a:lnTo>
                <a:lnTo>
                  <a:pt x="571471" y="266955"/>
                </a:lnTo>
                <a:lnTo>
                  <a:pt x="609050" y="247510"/>
                </a:lnTo>
                <a:lnTo>
                  <a:pt x="638680" y="217867"/>
                </a:lnTo>
                <a:lnTo>
                  <a:pt x="658109" y="180288"/>
                </a:lnTo>
                <a:lnTo>
                  <a:pt x="665086" y="137032"/>
                </a:lnTo>
                <a:lnTo>
                  <a:pt x="658109" y="93715"/>
                </a:lnTo>
                <a:lnTo>
                  <a:pt x="638680" y="56098"/>
                </a:lnTo>
                <a:lnTo>
                  <a:pt x="609050" y="26436"/>
                </a:lnTo>
                <a:lnTo>
                  <a:pt x="571471" y="6984"/>
                </a:lnTo>
                <a:lnTo>
                  <a:pt x="52819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2711" y="223773"/>
            <a:ext cx="3752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туризм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09231" y="1401572"/>
            <a:ext cx="2968625" cy="867276"/>
          </a:xfrm>
          <a:custGeom>
            <a:avLst/>
            <a:gdLst/>
            <a:ahLst/>
            <a:cxnLst/>
            <a:rect l="l" t="t" r="r" b="b"/>
            <a:pathLst>
              <a:path w="2968625" h="1513839">
                <a:moveTo>
                  <a:pt x="0" y="343662"/>
                </a:moveTo>
                <a:lnTo>
                  <a:pt x="3135" y="297015"/>
                </a:lnTo>
                <a:lnTo>
                  <a:pt x="12271" y="252280"/>
                </a:lnTo>
                <a:lnTo>
                  <a:pt x="26997" y="209865"/>
                </a:lnTo>
                <a:lnTo>
                  <a:pt x="46905" y="170179"/>
                </a:lnTo>
                <a:lnTo>
                  <a:pt x="71586" y="133632"/>
                </a:lnTo>
                <a:lnTo>
                  <a:pt x="100631" y="100631"/>
                </a:lnTo>
                <a:lnTo>
                  <a:pt x="133632" y="71586"/>
                </a:lnTo>
                <a:lnTo>
                  <a:pt x="170179" y="46905"/>
                </a:lnTo>
                <a:lnTo>
                  <a:pt x="209865" y="26997"/>
                </a:lnTo>
                <a:lnTo>
                  <a:pt x="252280" y="12271"/>
                </a:lnTo>
                <a:lnTo>
                  <a:pt x="297015" y="3135"/>
                </a:lnTo>
                <a:lnTo>
                  <a:pt x="343661" y="0"/>
                </a:lnTo>
                <a:lnTo>
                  <a:pt x="2624454" y="0"/>
                </a:lnTo>
                <a:lnTo>
                  <a:pt x="2671075" y="3135"/>
                </a:lnTo>
                <a:lnTo>
                  <a:pt x="2715792" y="12271"/>
                </a:lnTo>
                <a:lnTo>
                  <a:pt x="2758197" y="26997"/>
                </a:lnTo>
                <a:lnTo>
                  <a:pt x="2797880" y="46905"/>
                </a:lnTo>
                <a:lnTo>
                  <a:pt x="2834430" y="71586"/>
                </a:lnTo>
                <a:lnTo>
                  <a:pt x="2867437" y="100631"/>
                </a:lnTo>
                <a:lnTo>
                  <a:pt x="2896492" y="133632"/>
                </a:lnTo>
                <a:lnTo>
                  <a:pt x="2921183" y="170179"/>
                </a:lnTo>
                <a:lnTo>
                  <a:pt x="2941101" y="209865"/>
                </a:lnTo>
                <a:lnTo>
                  <a:pt x="2955836" y="252280"/>
                </a:lnTo>
                <a:lnTo>
                  <a:pt x="2964978" y="297015"/>
                </a:lnTo>
                <a:lnTo>
                  <a:pt x="2968117" y="343662"/>
                </a:lnTo>
                <a:lnTo>
                  <a:pt x="2968117" y="1169797"/>
                </a:lnTo>
                <a:lnTo>
                  <a:pt x="2964978" y="1216443"/>
                </a:lnTo>
                <a:lnTo>
                  <a:pt x="2955836" y="1261178"/>
                </a:lnTo>
                <a:lnTo>
                  <a:pt x="2941101" y="1303593"/>
                </a:lnTo>
                <a:lnTo>
                  <a:pt x="2921183" y="1343278"/>
                </a:lnTo>
                <a:lnTo>
                  <a:pt x="2896492" y="1379826"/>
                </a:lnTo>
                <a:lnTo>
                  <a:pt x="2867437" y="1412827"/>
                </a:lnTo>
                <a:lnTo>
                  <a:pt x="2834430" y="1441872"/>
                </a:lnTo>
                <a:lnTo>
                  <a:pt x="2797880" y="1466553"/>
                </a:lnTo>
                <a:lnTo>
                  <a:pt x="2758197" y="1486461"/>
                </a:lnTo>
                <a:lnTo>
                  <a:pt x="2715792" y="1501187"/>
                </a:lnTo>
                <a:lnTo>
                  <a:pt x="2671075" y="1510323"/>
                </a:lnTo>
                <a:lnTo>
                  <a:pt x="2624454" y="1513458"/>
                </a:lnTo>
                <a:lnTo>
                  <a:pt x="343661" y="1513458"/>
                </a:lnTo>
                <a:lnTo>
                  <a:pt x="297015" y="1510323"/>
                </a:lnTo>
                <a:lnTo>
                  <a:pt x="252280" y="1501187"/>
                </a:lnTo>
                <a:lnTo>
                  <a:pt x="209865" y="1486461"/>
                </a:lnTo>
                <a:lnTo>
                  <a:pt x="170179" y="1466553"/>
                </a:lnTo>
                <a:lnTo>
                  <a:pt x="133632" y="1441872"/>
                </a:lnTo>
                <a:lnTo>
                  <a:pt x="100631" y="1412827"/>
                </a:lnTo>
                <a:lnTo>
                  <a:pt x="71586" y="1379826"/>
                </a:lnTo>
                <a:lnTo>
                  <a:pt x="46905" y="1343278"/>
                </a:lnTo>
                <a:lnTo>
                  <a:pt x="26997" y="1303593"/>
                </a:lnTo>
                <a:lnTo>
                  <a:pt x="12271" y="1261178"/>
                </a:lnTo>
                <a:lnTo>
                  <a:pt x="3135" y="1216443"/>
                </a:lnTo>
                <a:lnTo>
                  <a:pt x="0" y="1169797"/>
                </a:lnTo>
                <a:lnTo>
                  <a:pt x="0" y="343662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09231" y="2556852"/>
            <a:ext cx="2968625" cy="3729268"/>
          </a:xfrm>
          <a:custGeom>
            <a:avLst/>
            <a:gdLst/>
            <a:ahLst/>
            <a:cxnLst/>
            <a:rect l="l" t="t" r="r" b="b"/>
            <a:pathLst>
              <a:path w="2968625" h="1513839">
                <a:moveTo>
                  <a:pt x="0" y="370586"/>
                </a:moveTo>
                <a:lnTo>
                  <a:pt x="2886" y="324114"/>
                </a:lnTo>
                <a:lnTo>
                  <a:pt x="11314" y="279361"/>
                </a:lnTo>
                <a:lnTo>
                  <a:pt x="24937" y="236675"/>
                </a:lnTo>
                <a:lnTo>
                  <a:pt x="43409" y="196403"/>
                </a:lnTo>
                <a:lnTo>
                  <a:pt x="66381" y="158893"/>
                </a:lnTo>
                <a:lnTo>
                  <a:pt x="93508" y="124493"/>
                </a:lnTo>
                <a:lnTo>
                  <a:pt x="124443" y="93552"/>
                </a:lnTo>
                <a:lnTo>
                  <a:pt x="158838" y="66416"/>
                </a:lnTo>
                <a:lnTo>
                  <a:pt x="196347" y="43434"/>
                </a:lnTo>
                <a:lnTo>
                  <a:pt x="236623" y="24953"/>
                </a:lnTo>
                <a:lnTo>
                  <a:pt x="279319" y="11322"/>
                </a:lnTo>
                <a:lnTo>
                  <a:pt x="324089" y="2888"/>
                </a:lnTo>
                <a:lnTo>
                  <a:pt x="370585" y="0"/>
                </a:lnTo>
                <a:lnTo>
                  <a:pt x="2597530" y="0"/>
                </a:lnTo>
                <a:lnTo>
                  <a:pt x="2644002" y="2888"/>
                </a:lnTo>
                <a:lnTo>
                  <a:pt x="2688755" y="11322"/>
                </a:lnTo>
                <a:lnTo>
                  <a:pt x="2731441" y="24953"/>
                </a:lnTo>
                <a:lnTo>
                  <a:pt x="2771713" y="43434"/>
                </a:lnTo>
                <a:lnTo>
                  <a:pt x="2809223" y="66416"/>
                </a:lnTo>
                <a:lnTo>
                  <a:pt x="2843623" y="93552"/>
                </a:lnTo>
                <a:lnTo>
                  <a:pt x="2874564" y="124493"/>
                </a:lnTo>
                <a:lnTo>
                  <a:pt x="2901700" y="158893"/>
                </a:lnTo>
                <a:lnTo>
                  <a:pt x="2924682" y="196403"/>
                </a:lnTo>
                <a:lnTo>
                  <a:pt x="2943163" y="236675"/>
                </a:lnTo>
                <a:lnTo>
                  <a:pt x="2956794" y="279361"/>
                </a:lnTo>
                <a:lnTo>
                  <a:pt x="2965228" y="324114"/>
                </a:lnTo>
                <a:lnTo>
                  <a:pt x="2968117" y="370586"/>
                </a:lnTo>
                <a:lnTo>
                  <a:pt x="2968117" y="1142872"/>
                </a:lnTo>
                <a:lnTo>
                  <a:pt x="2965228" y="1189369"/>
                </a:lnTo>
                <a:lnTo>
                  <a:pt x="2956794" y="1234139"/>
                </a:lnTo>
                <a:lnTo>
                  <a:pt x="2943163" y="1276835"/>
                </a:lnTo>
                <a:lnTo>
                  <a:pt x="2924682" y="1317111"/>
                </a:lnTo>
                <a:lnTo>
                  <a:pt x="2901700" y="1354620"/>
                </a:lnTo>
                <a:lnTo>
                  <a:pt x="2874564" y="1389015"/>
                </a:lnTo>
                <a:lnTo>
                  <a:pt x="2843623" y="1419950"/>
                </a:lnTo>
                <a:lnTo>
                  <a:pt x="2809223" y="1447077"/>
                </a:lnTo>
                <a:lnTo>
                  <a:pt x="2771713" y="1470049"/>
                </a:lnTo>
                <a:lnTo>
                  <a:pt x="2731441" y="1488521"/>
                </a:lnTo>
                <a:lnTo>
                  <a:pt x="2688755" y="1502144"/>
                </a:lnTo>
                <a:lnTo>
                  <a:pt x="2644002" y="1510572"/>
                </a:lnTo>
                <a:lnTo>
                  <a:pt x="2597530" y="1513458"/>
                </a:lnTo>
                <a:lnTo>
                  <a:pt x="370585" y="1513458"/>
                </a:lnTo>
                <a:lnTo>
                  <a:pt x="324089" y="1510572"/>
                </a:lnTo>
                <a:lnTo>
                  <a:pt x="279319" y="1502144"/>
                </a:lnTo>
                <a:lnTo>
                  <a:pt x="236623" y="1488521"/>
                </a:lnTo>
                <a:lnTo>
                  <a:pt x="196347" y="1470049"/>
                </a:lnTo>
                <a:lnTo>
                  <a:pt x="158838" y="1447077"/>
                </a:lnTo>
                <a:lnTo>
                  <a:pt x="124443" y="1419950"/>
                </a:lnTo>
                <a:lnTo>
                  <a:pt x="93508" y="1389015"/>
                </a:lnTo>
                <a:lnTo>
                  <a:pt x="66381" y="1354620"/>
                </a:lnTo>
                <a:lnTo>
                  <a:pt x="43409" y="1317111"/>
                </a:lnTo>
                <a:lnTo>
                  <a:pt x="24937" y="1276835"/>
                </a:lnTo>
                <a:lnTo>
                  <a:pt x="11314" y="1234139"/>
                </a:lnTo>
                <a:lnTo>
                  <a:pt x="2886" y="1189369"/>
                </a:lnTo>
                <a:lnTo>
                  <a:pt x="0" y="1142872"/>
                </a:lnTo>
                <a:lnTo>
                  <a:pt x="0" y="370586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090972" y="1517375"/>
            <a:ext cx="6623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46559F"/>
                </a:solidFill>
                <a:latin typeface="Arial"/>
                <a:cs typeface="Arial"/>
              </a:rPr>
              <a:t>8 196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48500" y="1812485"/>
            <a:ext cx="8001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46559F"/>
                </a:solidFill>
                <a:latin typeface="Arial"/>
                <a:cs typeface="Arial"/>
              </a:rPr>
              <a:t>человек</a:t>
            </a:r>
            <a:endParaRPr sz="1400" dirty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210786" y="1564990"/>
            <a:ext cx="394335" cy="361950"/>
          </a:xfrm>
          <a:custGeom>
            <a:avLst/>
            <a:gdLst/>
            <a:ahLst/>
            <a:cxnLst/>
            <a:rect l="l" t="t" r="r" b="b"/>
            <a:pathLst>
              <a:path w="394334" h="361950">
                <a:moveTo>
                  <a:pt x="357511" y="306551"/>
                </a:moveTo>
                <a:lnTo>
                  <a:pt x="36269" y="306551"/>
                </a:lnTo>
                <a:lnTo>
                  <a:pt x="36269" y="316603"/>
                </a:lnTo>
                <a:lnTo>
                  <a:pt x="0" y="341731"/>
                </a:lnTo>
                <a:lnTo>
                  <a:pt x="0" y="361834"/>
                </a:lnTo>
                <a:lnTo>
                  <a:pt x="393780" y="361834"/>
                </a:lnTo>
                <a:lnTo>
                  <a:pt x="393780" y="341731"/>
                </a:lnTo>
                <a:lnTo>
                  <a:pt x="357511" y="316603"/>
                </a:lnTo>
                <a:lnTo>
                  <a:pt x="357511" y="306551"/>
                </a:lnTo>
                <a:close/>
              </a:path>
              <a:path w="394334" h="361950">
                <a:moveTo>
                  <a:pt x="88082" y="135677"/>
                </a:moveTo>
                <a:lnTo>
                  <a:pt x="56994" y="135677"/>
                </a:lnTo>
                <a:lnTo>
                  <a:pt x="56994" y="306551"/>
                </a:lnTo>
                <a:lnTo>
                  <a:pt x="88082" y="306551"/>
                </a:lnTo>
                <a:lnTo>
                  <a:pt x="88082" y="135677"/>
                </a:lnTo>
                <a:close/>
              </a:path>
              <a:path w="394334" h="361950">
                <a:moveTo>
                  <a:pt x="150258" y="135677"/>
                </a:moveTo>
                <a:lnTo>
                  <a:pt x="119170" y="135677"/>
                </a:lnTo>
                <a:lnTo>
                  <a:pt x="119170" y="306551"/>
                </a:lnTo>
                <a:lnTo>
                  <a:pt x="150258" y="306551"/>
                </a:lnTo>
                <a:lnTo>
                  <a:pt x="150258" y="135677"/>
                </a:lnTo>
                <a:close/>
              </a:path>
              <a:path w="394334" h="361950">
                <a:moveTo>
                  <a:pt x="212434" y="135677"/>
                </a:moveTo>
                <a:lnTo>
                  <a:pt x="181346" y="135677"/>
                </a:lnTo>
                <a:lnTo>
                  <a:pt x="181346" y="306551"/>
                </a:lnTo>
                <a:lnTo>
                  <a:pt x="212434" y="306551"/>
                </a:lnTo>
                <a:lnTo>
                  <a:pt x="212434" y="135677"/>
                </a:lnTo>
                <a:close/>
              </a:path>
              <a:path w="394334" h="361950">
                <a:moveTo>
                  <a:pt x="274609" y="135677"/>
                </a:moveTo>
                <a:lnTo>
                  <a:pt x="243521" y="135677"/>
                </a:lnTo>
                <a:lnTo>
                  <a:pt x="243522" y="306551"/>
                </a:lnTo>
                <a:lnTo>
                  <a:pt x="274610" y="306551"/>
                </a:lnTo>
                <a:lnTo>
                  <a:pt x="274609" y="135677"/>
                </a:lnTo>
                <a:close/>
              </a:path>
              <a:path w="394334" h="361950">
                <a:moveTo>
                  <a:pt x="336785" y="135677"/>
                </a:moveTo>
                <a:lnTo>
                  <a:pt x="305697" y="135677"/>
                </a:lnTo>
                <a:lnTo>
                  <a:pt x="305698" y="306551"/>
                </a:lnTo>
                <a:lnTo>
                  <a:pt x="336786" y="306551"/>
                </a:lnTo>
                <a:lnTo>
                  <a:pt x="336785" y="135677"/>
                </a:lnTo>
                <a:close/>
              </a:path>
              <a:path w="394334" h="361950">
                <a:moveTo>
                  <a:pt x="357511" y="125626"/>
                </a:moveTo>
                <a:lnTo>
                  <a:pt x="36268" y="125625"/>
                </a:lnTo>
                <a:lnTo>
                  <a:pt x="36268" y="135677"/>
                </a:lnTo>
                <a:lnTo>
                  <a:pt x="357511" y="135677"/>
                </a:lnTo>
                <a:lnTo>
                  <a:pt x="357511" y="125626"/>
                </a:lnTo>
                <a:close/>
              </a:path>
              <a:path w="394334" h="361950">
                <a:moveTo>
                  <a:pt x="373055" y="95471"/>
                </a:moveTo>
                <a:lnTo>
                  <a:pt x="20724" y="95471"/>
                </a:lnTo>
                <a:lnTo>
                  <a:pt x="20724" y="125625"/>
                </a:lnTo>
                <a:lnTo>
                  <a:pt x="373055" y="125626"/>
                </a:lnTo>
                <a:lnTo>
                  <a:pt x="373055" y="95471"/>
                </a:lnTo>
                <a:close/>
              </a:path>
              <a:path w="394334" h="361950">
                <a:moveTo>
                  <a:pt x="196889" y="0"/>
                </a:moveTo>
                <a:lnTo>
                  <a:pt x="36268" y="95471"/>
                </a:lnTo>
                <a:lnTo>
                  <a:pt x="357511" y="95471"/>
                </a:lnTo>
                <a:lnTo>
                  <a:pt x="340600" y="85420"/>
                </a:lnTo>
                <a:lnTo>
                  <a:pt x="191708" y="85420"/>
                </a:lnTo>
                <a:lnTo>
                  <a:pt x="183661" y="83834"/>
                </a:lnTo>
                <a:lnTo>
                  <a:pt x="177071" y="79515"/>
                </a:lnTo>
                <a:lnTo>
                  <a:pt x="172618" y="73123"/>
                </a:lnTo>
                <a:lnTo>
                  <a:pt x="170983" y="65317"/>
                </a:lnTo>
                <a:lnTo>
                  <a:pt x="172618" y="57511"/>
                </a:lnTo>
                <a:lnTo>
                  <a:pt x="177071" y="51119"/>
                </a:lnTo>
                <a:lnTo>
                  <a:pt x="183661" y="46800"/>
                </a:lnTo>
                <a:lnTo>
                  <a:pt x="191708" y="45214"/>
                </a:lnTo>
                <a:lnTo>
                  <a:pt x="272958" y="45214"/>
                </a:lnTo>
                <a:lnTo>
                  <a:pt x="196889" y="0"/>
                </a:lnTo>
                <a:close/>
              </a:path>
              <a:path w="394334" h="361950">
                <a:moveTo>
                  <a:pt x="272958" y="45214"/>
                </a:moveTo>
                <a:lnTo>
                  <a:pt x="191708" y="45214"/>
                </a:lnTo>
                <a:lnTo>
                  <a:pt x="199755" y="46800"/>
                </a:lnTo>
                <a:lnTo>
                  <a:pt x="206345" y="51119"/>
                </a:lnTo>
                <a:lnTo>
                  <a:pt x="210798" y="57511"/>
                </a:lnTo>
                <a:lnTo>
                  <a:pt x="212433" y="65317"/>
                </a:lnTo>
                <a:lnTo>
                  <a:pt x="210798" y="73123"/>
                </a:lnTo>
                <a:lnTo>
                  <a:pt x="206345" y="79515"/>
                </a:lnTo>
                <a:lnTo>
                  <a:pt x="199755" y="83834"/>
                </a:lnTo>
                <a:lnTo>
                  <a:pt x="191708" y="85420"/>
                </a:lnTo>
                <a:lnTo>
                  <a:pt x="340600" y="85420"/>
                </a:lnTo>
                <a:lnTo>
                  <a:pt x="272958" y="45214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41" name="TextBox 40"/>
          <p:cNvSpPr txBox="1"/>
          <p:nvPr/>
        </p:nvSpPr>
        <p:spPr>
          <a:xfrm>
            <a:off x="6809231" y="2638968"/>
            <a:ext cx="2968625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Заринский межпоселенческий краеведческий музей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расположен по адресу: Алтайский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край, г. Заринск, ул. Ленина, 25.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Музей был открыт 4 ноября 1978 года.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В нём зарегистрировано более 16 тысяч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предметов и документов, отражающих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историческое развитие Заринского района и города Заринска по различным направлениям.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Для посетителей открыты постоянные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экспозиции, среди которых «Центр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народной русской культуры»,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«Зал природы и археологии»,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«Быт крестьян </a:t>
            </a:r>
            <a:r>
              <a:rPr lang="ru-RU" sz="1100" dirty="0" err="1" smtClean="0">
                <a:solidFill>
                  <a:srgbClr val="46559F"/>
                </a:solidFill>
              </a:rPr>
              <a:t>Причумышья</a:t>
            </a:r>
            <a:r>
              <a:rPr lang="ru-RU" sz="1100" dirty="0" smtClean="0">
                <a:solidFill>
                  <a:srgbClr val="46559F"/>
                </a:solidFill>
              </a:rPr>
              <a:t>»,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«Зал боевой Славы», «Солдатская </a:t>
            </a:r>
          </a:p>
          <a:p>
            <a:pPr algn="ctr"/>
            <a:r>
              <a:rPr lang="ru-RU" sz="1100" dirty="0" smtClean="0">
                <a:solidFill>
                  <a:srgbClr val="46559F"/>
                </a:solidFill>
              </a:rPr>
              <a:t>землянка», «Зал истории советского периода», «Галерея впечатлений», «Истории строки».</a:t>
            </a:r>
            <a:endParaRPr lang="ru-RU" sz="1100" dirty="0">
              <a:solidFill>
                <a:srgbClr val="46559F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4" y="1474611"/>
            <a:ext cx="2514953" cy="131721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74" y="1489985"/>
            <a:ext cx="2434633" cy="132139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5" y="3031254"/>
            <a:ext cx="2514952" cy="136821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430862" y="2031673"/>
            <a:ext cx="18004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46559F"/>
                </a:solidFill>
              </a:rPr>
              <a:t>ПОСЕТИЛИ МУЗЕЙ В 2023 ГОДУ</a:t>
            </a:r>
            <a:endParaRPr lang="ru-RU" sz="800" dirty="0">
              <a:solidFill>
                <a:srgbClr val="46559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201" y="1400378"/>
            <a:ext cx="9906000" cy="4906645"/>
            <a:chOff x="0" y="1401572"/>
            <a:chExt cx="9906000" cy="4906645"/>
          </a:xfrm>
        </p:grpSpPr>
        <p:sp>
          <p:nvSpPr>
            <p:cNvPr id="3" name="object 3"/>
            <p:cNvSpPr/>
            <p:nvPr/>
          </p:nvSpPr>
          <p:spPr>
            <a:xfrm>
              <a:off x="0" y="1401572"/>
              <a:ext cx="9906000" cy="4906645"/>
            </a:xfrm>
            <a:custGeom>
              <a:avLst/>
              <a:gdLst/>
              <a:ahLst/>
              <a:cxnLst/>
              <a:rect l="l" t="t" r="r" b="b"/>
              <a:pathLst>
                <a:path w="9906000" h="4906645">
                  <a:moveTo>
                    <a:pt x="9659366" y="0"/>
                  </a:moveTo>
                  <a:lnTo>
                    <a:pt x="246684" y="0"/>
                  </a:lnTo>
                  <a:lnTo>
                    <a:pt x="196969" y="5008"/>
                  </a:lnTo>
                  <a:lnTo>
                    <a:pt x="150664" y="19373"/>
                  </a:lnTo>
                  <a:lnTo>
                    <a:pt x="108761" y="42105"/>
                  </a:lnTo>
                  <a:lnTo>
                    <a:pt x="72252" y="72215"/>
                  </a:lnTo>
                  <a:lnTo>
                    <a:pt x="42130" y="108712"/>
                  </a:lnTo>
                  <a:lnTo>
                    <a:pt x="19385" y="150608"/>
                  </a:lnTo>
                  <a:lnTo>
                    <a:pt x="5011" y="196911"/>
                  </a:lnTo>
                  <a:lnTo>
                    <a:pt x="0" y="246633"/>
                  </a:lnTo>
                  <a:lnTo>
                    <a:pt x="0" y="4659566"/>
                  </a:lnTo>
                  <a:lnTo>
                    <a:pt x="5011" y="4709279"/>
                  </a:lnTo>
                  <a:lnTo>
                    <a:pt x="19385" y="4755584"/>
                  </a:lnTo>
                  <a:lnTo>
                    <a:pt x="42130" y="4797487"/>
                  </a:lnTo>
                  <a:lnTo>
                    <a:pt x="72252" y="4833996"/>
                  </a:lnTo>
                  <a:lnTo>
                    <a:pt x="108761" y="4864119"/>
                  </a:lnTo>
                  <a:lnTo>
                    <a:pt x="150664" y="4886864"/>
                  </a:lnTo>
                  <a:lnTo>
                    <a:pt x="196969" y="4901239"/>
                  </a:lnTo>
                  <a:lnTo>
                    <a:pt x="246684" y="4906251"/>
                  </a:lnTo>
                  <a:lnTo>
                    <a:pt x="9659366" y="4906251"/>
                  </a:lnTo>
                  <a:lnTo>
                    <a:pt x="9709051" y="4901239"/>
                  </a:lnTo>
                  <a:lnTo>
                    <a:pt x="9755338" y="4886864"/>
                  </a:lnTo>
                  <a:lnTo>
                    <a:pt x="9797231" y="4864119"/>
                  </a:lnTo>
                  <a:lnTo>
                    <a:pt x="9833737" y="4833996"/>
                  </a:lnTo>
                  <a:lnTo>
                    <a:pt x="9863860" y="4797487"/>
                  </a:lnTo>
                  <a:lnTo>
                    <a:pt x="9886608" y="4755584"/>
                  </a:lnTo>
                  <a:lnTo>
                    <a:pt x="9900986" y="4709279"/>
                  </a:lnTo>
                  <a:lnTo>
                    <a:pt x="9906000" y="4659566"/>
                  </a:lnTo>
                  <a:lnTo>
                    <a:pt x="9906000" y="246633"/>
                  </a:lnTo>
                  <a:lnTo>
                    <a:pt x="9900986" y="196911"/>
                  </a:lnTo>
                  <a:lnTo>
                    <a:pt x="9886608" y="150608"/>
                  </a:lnTo>
                  <a:lnTo>
                    <a:pt x="9863860" y="108712"/>
                  </a:lnTo>
                  <a:lnTo>
                    <a:pt x="9833736" y="72215"/>
                  </a:lnTo>
                  <a:lnTo>
                    <a:pt x="9797231" y="42105"/>
                  </a:lnTo>
                  <a:lnTo>
                    <a:pt x="9755338" y="19373"/>
                  </a:lnTo>
                  <a:lnTo>
                    <a:pt x="9709051" y="5008"/>
                  </a:lnTo>
                  <a:lnTo>
                    <a:pt x="9659366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32" y="1583830"/>
              <a:ext cx="77772" cy="1183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4456" y="1616956"/>
              <a:ext cx="296545" cy="207645"/>
            </a:xfrm>
            <a:custGeom>
              <a:avLst/>
              <a:gdLst/>
              <a:ahLst/>
              <a:cxnLst/>
              <a:rect l="l" t="t" r="r" b="b"/>
              <a:pathLst>
                <a:path w="296545" h="207644">
                  <a:moveTo>
                    <a:pt x="74113" y="0"/>
                  </a:moveTo>
                  <a:lnTo>
                    <a:pt x="0" y="37057"/>
                  </a:lnTo>
                  <a:lnTo>
                    <a:pt x="0" y="207523"/>
                  </a:lnTo>
                  <a:lnTo>
                    <a:pt x="71889" y="171577"/>
                  </a:lnTo>
                  <a:lnTo>
                    <a:pt x="22233" y="171577"/>
                  </a:lnTo>
                  <a:lnTo>
                    <a:pt x="22233" y="50769"/>
                  </a:lnTo>
                  <a:lnTo>
                    <a:pt x="66701" y="28534"/>
                  </a:lnTo>
                  <a:lnTo>
                    <a:pt x="131180" y="28534"/>
                  </a:lnTo>
                  <a:lnTo>
                    <a:pt x="74113" y="0"/>
                  </a:lnTo>
                  <a:close/>
                </a:path>
                <a:path w="296545" h="207644">
                  <a:moveTo>
                    <a:pt x="123768" y="170465"/>
                  </a:moveTo>
                  <a:lnTo>
                    <a:pt x="74113" y="170465"/>
                  </a:lnTo>
                  <a:lnTo>
                    <a:pt x="148226" y="207523"/>
                  </a:lnTo>
                  <a:lnTo>
                    <a:pt x="205293" y="178988"/>
                  </a:lnTo>
                  <a:lnTo>
                    <a:pt x="140814" y="178988"/>
                  </a:lnTo>
                  <a:lnTo>
                    <a:pt x="123768" y="170465"/>
                  </a:lnTo>
                  <a:close/>
                </a:path>
                <a:path w="296545" h="207644">
                  <a:moveTo>
                    <a:pt x="271994" y="170465"/>
                  </a:moveTo>
                  <a:lnTo>
                    <a:pt x="222339" y="170465"/>
                  </a:lnTo>
                  <a:lnTo>
                    <a:pt x="296452" y="207523"/>
                  </a:lnTo>
                  <a:lnTo>
                    <a:pt x="296452" y="171577"/>
                  </a:lnTo>
                  <a:lnTo>
                    <a:pt x="274218" y="171577"/>
                  </a:lnTo>
                  <a:lnTo>
                    <a:pt x="271994" y="170465"/>
                  </a:lnTo>
                  <a:close/>
                </a:path>
                <a:path w="296545" h="207644">
                  <a:moveTo>
                    <a:pt x="131180" y="28534"/>
                  </a:moveTo>
                  <a:lnTo>
                    <a:pt x="81524" y="28534"/>
                  </a:lnTo>
                  <a:lnTo>
                    <a:pt x="140814" y="58180"/>
                  </a:lnTo>
                  <a:lnTo>
                    <a:pt x="140814" y="178988"/>
                  </a:lnTo>
                  <a:lnTo>
                    <a:pt x="155637" y="178988"/>
                  </a:lnTo>
                  <a:lnTo>
                    <a:pt x="155637" y="58180"/>
                  </a:lnTo>
                  <a:lnTo>
                    <a:pt x="181947" y="44839"/>
                  </a:lnTo>
                  <a:lnTo>
                    <a:pt x="178344" y="37057"/>
                  </a:lnTo>
                  <a:lnTo>
                    <a:pt x="148226" y="37057"/>
                  </a:lnTo>
                  <a:lnTo>
                    <a:pt x="131180" y="28534"/>
                  </a:lnTo>
                  <a:close/>
                </a:path>
                <a:path w="296545" h="207644">
                  <a:moveTo>
                    <a:pt x="229750" y="100056"/>
                  </a:moveTo>
                  <a:lnTo>
                    <a:pt x="214927" y="100055"/>
                  </a:lnTo>
                  <a:lnTo>
                    <a:pt x="214927" y="149342"/>
                  </a:lnTo>
                  <a:lnTo>
                    <a:pt x="155637" y="178988"/>
                  </a:lnTo>
                  <a:lnTo>
                    <a:pt x="205293" y="178988"/>
                  </a:lnTo>
                  <a:lnTo>
                    <a:pt x="222339" y="170465"/>
                  </a:lnTo>
                  <a:lnTo>
                    <a:pt x="271994" y="170465"/>
                  </a:lnTo>
                  <a:lnTo>
                    <a:pt x="229750" y="149342"/>
                  </a:lnTo>
                  <a:lnTo>
                    <a:pt x="229750" y="100056"/>
                  </a:lnTo>
                  <a:close/>
                </a:path>
                <a:path w="296545" h="207644">
                  <a:moveTo>
                    <a:pt x="81524" y="28534"/>
                  </a:moveTo>
                  <a:lnTo>
                    <a:pt x="66701" y="28534"/>
                  </a:lnTo>
                  <a:lnTo>
                    <a:pt x="66701" y="149342"/>
                  </a:lnTo>
                  <a:lnTo>
                    <a:pt x="22233" y="171577"/>
                  </a:lnTo>
                  <a:lnTo>
                    <a:pt x="71889" y="171577"/>
                  </a:lnTo>
                  <a:lnTo>
                    <a:pt x="74113" y="170465"/>
                  </a:lnTo>
                  <a:lnTo>
                    <a:pt x="123768" y="170465"/>
                  </a:lnTo>
                  <a:lnTo>
                    <a:pt x="81524" y="149342"/>
                  </a:lnTo>
                  <a:lnTo>
                    <a:pt x="81524" y="28534"/>
                  </a:lnTo>
                  <a:close/>
                </a:path>
                <a:path w="296545" h="207644">
                  <a:moveTo>
                    <a:pt x="271994" y="24828"/>
                  </a:moveTo>
                  <a:lnTo>
                    <a:pt x="262730" y="44840"/>
                  </a:lnTo>
                  <a:lnTo>
                    <a:pt x="274218" y="50769"/>
                  </a:lnTo>
                  <a:lnTo>
                    <a:pt x="274218" y="171577"/>
                  </a:lnTo>
                  <a:lnTo>
                    <a:pt x="296452" y="171577"/>
                  </a:lnTo>
                  <a:lnTo>
                    <a:pt x="296452" y="37057"/>
                  </a:lnTo>
                  <a:lnTo>
                    <a:pt x="271994" y="24828"/>
                  </a:lnTo>
                  <a:close/>
                </a:path>
                <a:path w="296545" h="207644">
                  <a:moveTo>
                    <a:pt x="172683" y="24828"/>
                  </a:moveTo>
                  <a:lnTo>
                    <a:pt x="148226" y="37057"/>
                  </a:lnTo>
                  <a:lnTo>
                    <a:pt x="178344" y="37057"/>
                  </a:lnTo>
                  <a:lnTo>
                    <a:pt x="172683" y="24828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834" y="1575308"/>
              <a:ext cx="4465327" cy="2166620"/>
            </a:xfrm>
            <a:custGeom>
              <a:avLst/>
              <a:gdLst/>
              <a:ahLst/>
              <a:cxnLst/>
              <a:rect l="l" t="t" r="r" b="b"/>
              <a:pathLst>
                <a:path w="2837179" h="2166620">
                  <a:moveTo>
                    <a:pt x="2532634" y="0"/>
                  </a:moveTo>
                  <a:lnTo>
                    <a:pt x="304101" y="0"/>
                  </a:lnTo>
                  <a:lnTo>
                    <a:pt x="254776" y="3980"/>
                  </a:lnTo>
                  <a:lnTo>
                    <a:pt x="207984" y="15503"/>
                  </a:lnTo>
                  <a:lnTo>
                    <a:pt x="164351" y="33943"/>
                  </a:lnTo>
                  <a:lnTo>
                    <a:pt x="124505" y="58676"/>
                  </a:lnTo>
                  <a:lnTo>
                    <a:pt x="89071" y="89074"/>
                  </a:lnTo>
                  <a:lnTo>
                    <a:pt x="58675" y="124513"/>
                  </a:lnTo>
                  <a:lnTo>
                    <a:pt x="33944" y="164368"/>
                  </a:lnTo>
                  <a:lnTo>
                    <a:pt x="15503" y="208011"/>
                  </a:lnTo>
                  <a:lnTo>
                    <a:pt x="3980" y="254819"/>
                  </a:lnTo>
                  <a:lnTo>
                    <a:pt x="0" y="304164"/>
                  </a:lnTo>
                  <a:lnTo>
                    <a:pt x="0" y="1862327"/>
                  </a:lnTo>
                  <a:lnTo>
                    <a:pt x="3980" y="1911673"/>
                  </a:lnTo>
                  <a:lnTo>
                    <a:pt x="15503" y="1958481"/>
                  </a:lnTo>
                  <a:lnTo>
                    <a:pt x="33944" y="2002124"/>
                  </a:lnTo>
                  <a:lnTo>
                    <a:pt x="58675" y="2041979"/>
                  </a:lnTo>
                  <a:lnTo>
                    <a:pt x="89071" y="2077418"/>
                  </a:lnTo>
                  <a:lnTo>
                    <a:pt x="124505" y="2107816"/>
                  </a:lnTo>
                  <a:lnTo>
                    <a:pt x="164351" y="2132549"/>
                  </a:lnTo>
                  <a:lnTo>
                    <a:pt x="207984" y="2150989"/>
                  </a:lnTo>
                  <a:lnTo>
                    <a:pt x="254776" y="2162512"/>
                  </a:lnTo>
                  <a:lnTo>
                    <a:pt x="304101" y="2166492"/>
                  </a:lnTo>
                  <a:lnTo>
                    <a:pt x="2532634" y="2166492"/>
                  </a:lnTo>
                  <a:lnTo>
                    <a:pt x="2581979" y="2162512"/>
                  </a:lnTo>
                  <a:lnTo>
                    <a:pt x="2628787" y="2150989"/>
                  </a:lnTo>
                  <a:lnTo>
                    <a:pt x="2672430" y="2132549"/>
                  </a:lnTo>
                  <a:lnTo>
                    <a:pt x="2712285" y="2107816"/>
                  </a:lnTo>
                  <a:lnTo>
                    <a:pt x="2747724" y="2077418"/>
                  </a:lnTo>
                  <a:lnTo>
                    <a:pt x="2778122" y="2041979"/>
                  </a:lnTo>
                  <a:lnTo>
                    <a:pt x="2802855" y="2002124"/>
                  </a:lnTo>
                  <a:lnTo>
                    <a:pt x="2821295" y="1958481"/>
                  </a:lnTo>
                  <a:lnTo>
                    <a:pt x="2832818" y="1911673"/>
                  </a:lnTo>
                  <a:lnTo>
                    <a:pt x="2836799" y="1862327"/>
                  </a:lnTo>
                  <a:lnTo>
                    <a:pt x="2836799" y="304164"/>
                  </a:lnTo>
                  <a:lnTo>
                    <a:pt x="2832818" y="254819"/>
                  </a:lnTo>
                  <a:lnTo>
                    <a:pt x="2821295" y="208011"/>
                  </a:lnTo>
                  <a:lnTo>
                    <a:pt x="2802855" y="164368"/>
                  </a:lnTo>
                  <a:lnTo>
                    <a:pt x="2778122" y="124513"/>
                  </a:lnTo>
                  <a:lnTo>
                    <a:pt x="2747724" y="89074"/>
                  </a:lnTo>
                  <a:lnTo>
                    <a:pt x="2712285" y="58676"/>
                  </a:lnTo>
                  <a:lnTo>
                    <a:pt x="2672430" y="33943"/>
                  </a:lnTo>
                  <a:lnTo>
                    <a:pt x="2628787" y="15503"/>
                  </a:lnTo>
                  <a:lnTo>
                    <a:pt x="2581979" y="3980"/>
                  </a:lnTo>
                  <a:lnTo>
                    <a:pt x="25326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3910" y="530097"/>
            <a:ext cx="884732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ДОСТОПРИМЕЧАТЕЛЬНОСТИ</a:t>
            </a:r>
            <a:r>
              <a:rPr spc="-55" dirty="0"/>
              <a:t> </a:t>
            </a:r>
            <a:r>
              <a:rPr lang="ru-RU" dirty="0" smtClean="0"/>
              <a:t>ЗАРИНСКОГО</a:t>
            </a:r>
            <a:r>
              <a:rPr spc="-30" dirty="0" smtClean="0"/>
              <a:t> </a:t>
            </a:r>
            <a:r>
              <a:rPr spc="-10" dirty="0"/>
              <a:t>РАЙОНА</a:t>
            </a:r>
          </a:p>
        </p:txBody>
      </p:sp>
      <p:sp>
        <p:nvSpPr>
          <p:cNvPr id="8" name="object 8"/>
          <p:cNvSpPr/>
          <p:nvPr/>
        </p:nvSpPr>
        <p:spPr>
          <a:xfrm>
            <a:off x="627011" y="163576"/>
            <a:ext cx="665480" cy="274320"/>
          </a:xfrm>
          <a:custGeom>
            <a:avLst/>
            <a:gdLst/>
            <a:ahLst/>
            <a:cxnLst/>
            <a:rect l="l" t="t" r="r" b="b"/>
            <a:pathLst>
              <a:path w="665480" h="274320">
                <a:moveTo>
                  <a:pt x="528193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528193" y="273938"/>
                </a:lnTo>
                <a:lnTo>
                  <a:pt x="571471" y="266955"/>
                </a:lnTo>
                <a:lnTo>
                  <a:pt x="609050" y="247510"/>
                </a:lnTo>
                <a:lnTo>
                  <a:pt x="638680" y="217867"/>
                </a:lnTo>
                <a:lnTo>
                  <a:pt x="658109" y="180288"/>
                </a:lnTo>
                <a:lnTo>
                  <a:pt x="665086" y="137032"/>
                </a:lnTo>
                <a:lnTo>
                  <a:pt x="658109" y="93715"/>
                </a:lnTo>
                <a:lnTo>
                  <a:pt x="638680" y="56098"/>
                </a:lnTo>
                <a:lnTo>
                  <a:pt x="609050" y="26436"/>
                </a:lnTo>
                <a:lnTo>
                  <a:pt x="571471" y="6984"/>
                </a:lnTo>
                <a:lnTo>
                  <a:pt x="52819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711" y="223773"/>
            <a:ext cx="3752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туризм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2168" y="1948775"/>
            <a:ext cx="1033780" cy="10868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000" b="1" dirty="0" smtClean="0">
                <a:solidFill>
                  <a:srgbClr val="46559F"/>
                </a:solidFill>
                <a:latin typeface="Arial"/>
                <a:cs typeface="Arial"/>
              </a:rPr>
              <a:t>Реликтовая липовая роща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700" b="1" dirty="0" smtClean="0">
                <a:solidFill>
                  <a:srgbClr val="46559F"/>
                </a:solidFill>
                <a:latin typeface="Arial"/>
                <a:cs typeface="Arial"/>
              </a:rPr>
              <a:t>На границе с Кемеровской областью на территории Аламбая на площади 18 га находится липовая роща.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854538" y="1583830"/>
            <a:ext cx="8783238" cy="2166620"/>
            <a:chOff x="844194" y="1575308"/>
            <a:chExt cx="5869940" cy="216662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194" y="1575308"/>
              <a:ext cx="1724380" cy="21664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77055" y="1575308"/>
              <a:ext cx="2837180" cy="2166620"/>
            </a:xfrm>
            <a:custGeom>
              <a:avLst/>
              <a:gdLst/>
              <a:ahLst/>
              <a:cxnLst/>
              <a:rect l="l" t="t" r="r" b="b"/>
              <a:pathLst>
                <a:path w="2837179" h="2166620">
                  <a:moveTo>
                    <a:pt x="2532761" y="0"/>
                  </a:moveTo>
                  <a:lnTo>
                    <a:pt x="304165" y="0"/>
                  </a:lnTo>
                  <a:lnTo>
                    <a:pt x="254850" y="3980"/>
                  </a:lnTo>
                  <a:lnTo>
                    <a:pt x="208060" y="15503"/>
                  </a:lnTo>
                  <a:lnTo>
                    <a:pt x="164424" y="33943"/>
                  </a:lnTo>
                  <a:lnTo>
                    <a:pt x="124568" y="58676"/>
                  </a:lnTo>
                  <a:lnTo>
                    <a:pt x="89122" y="89074"/>
                  </a:lnTo>
                  <a:lnTo>
                    <a:pt x="58712" y="124513"/>
                  </a:lnTo>
                  <a:lnTo>
                    <a:pt x="33967" y="164368"/>
                  </a:lnTo>
                  <a:lnTo>
                    <a:pt x="15515" y="208011"/>
                  </a:lnTo>
                  <a:lnTo>
                    <a:pt x="3983" y="254819"/>
                  </a:lnTo>
                  <a:lnTo>
                    <a:pt x="0" y="304164"/>
                  </a:lnTo>
                  <a:lnTo>
                    <a:pt x="0" y="1862327"/>
                  </a:lnTo>
                  <a:lnTo>
                    <a:pt x="3983" y="1911673"/>
                  </a:lnTo>
                  <a:lnTo>
                    <a:pt x="15515" y="1958481"/>
                  </a:lnTo>
                  <a:lnTo>
                    <a:pt x="33967" y="2002124"/>
                  </a:lnTo>
                  <a:lnTo>
                    <a:pt x="58712" y="2041979"/>
                  </a:lnTo>
                  <a:lnTo>
                    <a:pt x="89122" y="2077418"/>
                  </a:lnTo>
                  <a:lnTo>
                    <a:pt x="124568" y="2107816"/>
                  </a:lnTo>
                  <a:lnTo>
                    <a:pt x="164424" y="2132549"/>
                  </a:lnTo>
                  <a:lnTo>
                    <a:pt x="208060" y="2150989"/>
                  </a:lnTo>
                  <a:lnTo>
                    <a:pt x="254850" y="2162512"/>
                  </a:lnTo>
                  <a:lnTo>
                    <a:pt x="304165" y="2166492"/>
                  </a:lnTo>
                  <a:lnTo>
                    <a:pt x="2532761" y="2166492"/>
                  </a:lnTo>
                  <a:lnTo>
                    <a:pt x="2582072" y="2162512"/>
                  </a:lnTo>
                  <a:lnTo>
                    <a:pt x="2628852" y="2150989"/>
                  </a:lnTo>
                  <a:lnTo>
                    <a:pt x="2672474" y="2132549"/>
                  </a:lnTo>
                  <a:lnTo>
                    <a:pt x="2712312" y="2107816"/>
                  </a:lnTo>
                  <a:lnTo>
                    <a:pt x="2747740" y="2077418"/>
                  </a:lnTo>
                  <a:lnTo>
                    <a:pt x="2778131" y="2041979"/>
                  </a:lnTo>
                  <a:lnTo>
                    <a:pt x="2802858" y="2002124"/>
                  </a:lnTo>
                  <a:lnTo>
                    <a:pt x="2821296" y="1958481"/>
                  </a:lnTo>
                  <a:lnTo>
                    <a:pt x="2832819" y="1911673"/>
                  </a:lnTo>
                  <a:lnTo>
                    <a:pt x="2836799" y="1862327"/>
                  </a:lnTo>
                  <a:lnTo>
                    <a:pt x="2836799" y="304164"/>
                  </a:lnTo>
                  <a:lnTo>
                    <a:pt x="2832819" y="254819"/>
                  </a:lnTo>
                  <a:lnTo>
                    <a:pt x="2821296" y="208011"/>
                  </a:lnTo>
                  <a:lnTo>
                    <a:pt x="2802858" y="164368"/>
                  </a:lnTo>
                  <a:lnTo>
                    <a:pt x="2778131" y="124513"/>
                  </a:lnTo>
                  <a:lnTo>
                    <a:pt x="2747740" y="89074"/>
                  </a:lnTo>
                  <a:lnTo>
                    <a:pt x="2712312" y="58676"/>
                  </a:lnTo>
                  <a:lnTo>
                    <a:pt x="2672474" y="33943"/>
                  </a:lnTo>
                  <a:lnTo>
                    <a:pt x="2628852" y="15503"/>
                  </a:lnTo>
                  <a:lnTo>
                    <a:pt x="2582072" y="3980"/>
                  </a:lnTo>
                  <a:lnTo>
                    <a:pt x="25327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958473" y="1762558"/>
            <a:ext cx="1934115" cy="168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7980">
              <a:lnSpc>
                <a:spcPct val="100000"/>
              </a:lnSpc>
              <a:spcBef>
                <a:spcPts val="95"/>
              </a:spcBef>
            </a:pPr>
            <a:r>
              <a:rPr lang="ru-RU" sz="700" b="1" spc="-10" dirty="0" smtClean="0">
                <a:solidFill>
                  <a:srgbClr val="46559F"/>
                </a:solidFill>
                <a:latin typeface="Arial"/>
                <a:cs typeface="Arial"/>
              </a:rPr>
              <a:t>Миллионы лет назад </a:t>
            </a:r>
            <a:r>
              <a:rPr lang="ru-RU" sz="1000" b="1" spc="-10" dirty="0" smtClean="0">
                <a:solidFill>
                  <a:srgbClr val="46559F"/>
                </a:solidFill>
                <a:latin typeface="Arial"/>
                <a:cs typeface="Arial"/>
              </a:rPr>
              <a:t>Салаир </a:t>
            </a:r>
            <a:r>
              <a:rPr lang="ru-RU" sz="700" b="1" spc="-10" dirty="0" smtClean="0">
                <a:solidFill>
                  <a:srgbClr val="46559F"/>
                </a:solidFill>
                <a:latin typeface="Arial"/>
                <a:cs typeface="Arial"/>
              </a:rPr>
              <a:t>представлял собой настоящую горную страну с поднимающимися к небу вершинами. В настоящее время в рельефе Салаирского кряжа есть несколько сопок, высота которых превышает 500 метров. В отдаленных, труднодоступных местах сохранилась непроходимая тайга из пихты и осины. </a:t>
            </a:r>
          </a:p>
          <a:p>
            <a:pPr marL="12700" marR="347980">
              <a:lnSpc>
                <a:spcPct val="100000"/>
              </a:lnSpc>
              <a:spcBef>
                <a:spcPts val="95"/>
              </a:spcBef>
            </a:pPr>
            <a:r>
              <a:rPr lang="ru-RU" sz="700" b="1" spc="-10" dirty="0" smtClean="0">
                <a:solidFill>
                  <a:srgbClr val="46559F"/>
                </a:solidFill>
                <a:latin typeface="Arial"/>
                <a:cs typeface="Arial"/>
              </a:rPr>
              <a:t>Территории вдоль железной дороги, связывающей Алтайский край с Кузбассом, в районе станций Тягун, Аламбай и </a:t>
            </a:r>
            <a:r>
              <a:rPr lang="ru-RU" sz="7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Тогуленок</a:t>
            </a:r>
            <a:r>
              <a:rPr lang="ru-RU" sz="700" b="1" spc="-10" dirty="0">
                <a:solidFill>
                  <a:srgbClr val="46559F"/>
                </a:solidFill>
                <a:latin typeface="Arial"/>
                <a:cs typeface="Arial"/>
              </a:rPr>
              <a:t>.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92632" y="3825348"/>
            <a:ext cx="4245144" cy="2165877"/>
          </a:xfrm>
          <a:custGeom>
            <a:avLst/>
            <a:gdLst/>
            <a:ahLst/>
            <a:cxnLst/>
            <a:rect l="l" t="t" r="r" b="b"/>
            <a:pathLst>
              <a:path w="2837179" h="2166620">
                <a:moveTo>
                  <a:pt x="2532761" y="0"/>
                </a:moveTo>
                <a:lnTo>
                  <a:pt x="304165" y="0"/>
                </a:lnTo>
                <a:lnTo>
                  <a:pt x="254850" y="3979"/>
                </a:lnTo>
                <a:lnTo>
                  <a:pt x="208060" y="15502"/>
                </a:lnTo>
                <a:lnTo>
                  <a:pt x="164424" y="33940"/>
                </a:lnTo>
                <a:lnTo>
                  <a:pt x="124568" y="58667"/>
                </a:lnTo>
                <a:lnTo>
                  <a:pt x="89122" y="89058"/>
                </a:lnTo>
                <a:lnTo>
                  <a:pt x="58712" y="124486"/>
                </a:lnTo>
                <a:lnTo>
                  <a:pt x="33967" y="164324"/>
                </a:lnTo>
                <a:lnTo>
                  <a:pt x="15515" y="207946"/>
                </a:lnTo>
                <a:lnTo>
                  <a:pt x="3983" y="254726"/>
                </a:lnTo>
                <a:lnTo>
                  <a:pt x="0" y="304038"/>
                </a:lnTo>
                <a:lnTo>
                  <a:pt x="0" y="1862340"/>
                </a:lnTo>
                <a:lnTo>
                  <a:pt x="3983" y="1911666"/>
                </a:lnTo>
                <a:lnTo>
                  <a:pt x="15515" y="1958458"/>
                </a:lnTo>
                <a:lnTo>
                  <a:pt x="33967" y="2002090"/>
                </a:lnTo>
                <a:lnTo>
                  <a:pt x="58712" y="2041936"/>
                </a:lnTo>
                <a:lnTo>
                  <a:pt x="89122" y="2077370"/>
                </a:lnTo>
                <a:lnTo>
                  <a:pt x="124568" y="2107766"/>
                </a:lnTo>
                <a:lnTo>
                  <a:pt x="164424" y="2132497"/>
                </a:lnTo>
                <a:lnTo>
                  <a:pt x="208060" y="2150938"/>
                </a:lnTo>
                <a:lnTo>
                  <a:pt x="254850" y="2162461"/>
                </a:lnTo>
                <a:lnTo>
                  <a:pt x="304165" y="2166442"/>
                </a:lnTo>
                <a:lnTo>
                  <a:pt x="2532761" y="2166442"/>
                </a:lnTo>
                <a:lnTo>
                  <a:pt x="2582072" y="2162461"/>
                </a:lnTo>
                <a:lnTo>
                  <a:pt x="2628852" y="2150938"/>
                </a:lnTo>
                <a:lnTo>
                  <a:pt x="2672474" y="2132497"/>
                </a:lnTo>
                <a:lnTo>
                  <a:pt x="2712312" y="2107766"/>
                </a:lnTo>
                <a:lnTo>
                  <a:pt x="2747740" y="2077370"/>
                </a:lnTo>
                <a:lnTo>
                  <a:pt x="2778131" y="2041936"/>
                </a:lnTo>
                <a:lnTo>
                  <a:pt x="2802858" y="2002090"/>
                </a:lnTo>
                <a:lnTo>
                  <a:pt x="2821296" y="1958458"/>
                </a:lnTo>
                <a:lnTo>
                  <a:pt x="2832819" y="1911666"/>
                </a:lnTo>
                <a:lnTo>
                  <a:pt x="2836799" y="1862340"/>
                </a:lnTo>
                <a:lnTo>
                  <a:pt x="2836799" y="304038"/>
                </a:lnTo>
                <a:lnTo>
                  <a:pt x="2832819" y="254726"/>
                </a:lnTo>
                <a:lnTo>
                  <a:pt x="2821296" y="207946"/>
                </a:lnTo>
                <a:lnTo>
                  <a:pt x="2802858" y="164324"/>
                </a:lnTo>
                <a:lnTo>
                  <a:pt x="2778131" y="124486"/>
                </a:lnTo>
                <a:lnTo>
                  <a:pt x="2747740" y="89058"/>
                </a:lnTo>
                <a:lnTo>
                  <a:pt x="2712312" y="58667"/>
                </a:lnTo>
                <a:lnTo>
                  <a:pt x="2672474" y="33940"/>
                </a:lnTo>
                <a:lnTo>
                  <a:pt x="2628852" y="15502"/>
                </a:lnTo>
                <a:lnTo>
                  <a:pt x="2582072" y="3979"/>
                </a:lnTo>
                <a:lnTo>
                  <a:pt x="25327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936638" y="3997403"/>
            <a:ext cx="2048409" cy="1733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5925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rgbClr val="46559F"/>
                </a:solidFill>
                <a:latin typeface="Arial"/>
                <a:cs typeface="Arial"/>
              </a:rPr>
              <a:t>Александро-Невский монашеский скит</a:t>
            </a:r>
          </a:p>
          <a:p>
            <a:pPr marL="12700" marR="415925">
              <a:lnSpc>
                <a:spcPct val="100000"/>
              </a:lnSpc>
              <a:spcBef>
                <a:spcPts val="95"/>
              </a:spcBef>
            </a:pPr>
            <a:r>
              <a:rPr lang="ru-RU" sz="700" b="1" spc="-10" dirty="0" smtClean="0">
                <a:solidFill>
                  <a:srgbClr val="46559F"/>
                </a:solidFill>
                <a:latin typeface="Arial"/>
                <a:cs typeface="Arial"/>
              </a:rPr>
              <a:t>В 1910 г. близ села Жуланиха рядом с родником была построена церковь, а позднее часовня в честь святого Александра Невского. В середине 1990-х гг. на предполагаемом месте расстрела был установлен православный крест. Сегодня большинство пещерных ходов обвалилось, остались только узкие лазы. Ежегодно к святому ключу Заринская церковь организует крестный ход.</a:t>
            </a:r>
          </a:p>
        </p:txBody>
      </p:sp>
      <p:sp>
        <p:nvSpPr>
          <p:cNvPr id="26" name="object 26"/>
          <p:cNvSpPr/>
          <p:nvPr/>
        </p:nvSpPr>
        <p:spPr>
          <a:xfrm>
            <a:off x="943364" y="3858019"/>
            <a:ext cx="1608869" cy="2133206"/>
          </a:xfrm>
          <a:custGeom>
            <a:avLst/>
            <a:gdLst/>
            <a:ahLst/>
            <a:cxnLst/>
            <a:rect l="l" t="t" r="r" b="b"/>
            <a:pathLst>
              <a:path w="2837179" h="2166620">
                <a:moveTo>
                  <a:pt x="2532634" y="0"/>
                </a:moveTo>
                <a:lnTo>
                  <a:pt x="304101" y="0"/>
                </a:lnTo>
                <a:lnTo>
                  <a:pt x="254776" y="3980"/>
                </a:lnTo>
                <a:lnTo>
                  <a:pt x="207984" y="15503"/>
                </a:lnTo>
                <a:lnTo>
                  <a:pt x="164351" y="33943"/>
                </a:lnTo>
                <a:lnTo>
                  <a:pt x="124505" y="58676"/>
                </a:lnTo>
                <a:lnTo>
                  <a:pt x="89071" y="89074"/>
                </a:lnTo>
                <a:lnTo>
                  <a:pt x="58675" y="124513"/>
                </a:lnTo>
                <a:lnTo>
                  <a:pt x="33944" y="164368"/>
                </a:lnTo>
                <a:lnTo>
                  <a:pt x="15503" y="208011"/>
                </a:lnTo>
                <a:lnTo>
                  <a:pt x="3980" y="254819"/>
                </a:lnTo>
                <a:lnTo>
                  <a:pt x="0" y="304164"/>
                </a:lnTo>
                <a:lnTo>
                  <a:pt x="0" y="1862378"/>
                </a:lnTo>
                <a:lnTo>
                  <a:pt x="3980" y="1911707"/>
                </a:lnTo>
                <a:lnTo>
                  <a:pt x="15503" y="1958501"/>
                </a:lnTo>
                <a:lnTo>
                  <a:pt x="33944" y="2002133"/>
                </a:lnTo>
                <a:lnTo>
                  <a:pt x="58675" y="2041980"/>
                </a:lnTo>
                <a:lnTo>
                  <a:pt x="89071" y="2077413"/>
                </a:lnTo>
                <a:lnTo>
                  <a:pt x="124505" y="2107808"/>
                </a:lnTo>
                <a:lnTo>
                  <a:pt x="164351" y="2132538"/>
                </a:lnTo>
                <a:lnTo>
                  <a:pt x="207984" y="2150977"/>
                </a:lnTo>
                <a:lnTo>
                  <a:pt x="254776" y="2162500"/>
                </a:lnTo>
                <a:lnTo>
                  <a:pt x="304101" y="2166480"/>
                </a:lnTo>
                <a:lnTo>
                  <a:pt x="2532634" y="2166480"/>
                </a:lnTo>
                <a:lnTo>
                  <a:pt x="2581979" y="2162500"/>
                </a:lnTo>
                <a:lnTo>
                  <a:pt x="2628787" y="2150977"/>
                </a:lnTo>
                <a:lnTo>
                  <a:pt x="2672430" y="2132538"/>
                </a:lnTo>
                <a:lnTo>
                  <a:pt x="2712285" y="2107808"/>
                </a:lnTo>
                <a:lnTo>
                  <a:pt x="2747724" y="2077413"/>
                </a:lnTo>
                <a:lnTo>
                  <a:pt x="2778122" y="2041980"/>
                </a:lnTo>
                <a:lnTo>
                  <a:pt x="2802855" y="2002133"/>
                </a:lnTo>
                <a:lnTo>
                  <a:pt x="2821295" y="1958501"/>
                </a:lnTo>
                <a:lnTo>
                  <a:pt x="2832818" y="1911707"/>
                </a:lnTo>
                <a:lnTo>
                  <a:pt x="2836799" y="1862378"/>
                </a:lnTo>
                <a:lnTo>
                  <a:pt x="2836799" y="304164"/>
                </a:lnTo>
                <a:lnTo>
                  <a:pt x="2832818" y="254819"/>
                </a:lnTo>
                <a:lnTo>
                  <a:pt x="2821295" y="208011"/>
                </a:lnTo>
                <a:lnTo>
                  <a:pt x="2802855" y="164368"/>
                </a:lnTo>
                <a:lnTo>
                  <a:pt x="2778122" y="124513"/>
                </a:lnTo>
                <a:lnTo>
                  <a:pt x="2747724" y="89074"/>
                </a:lnTo>
                <a:lnTo>
                  <a:pt x="2712285" y="58676"/>
                </a:lnTo>
                <a:lnTo>
                  <a:pt x="2672430" y="33943"/>
                </a:lnTo>
                <a:lnTo>
                  <a:pt x="2628787" y="15503"/>
                </a:lnTo>
                <a:lnTo>
                  <a:pt x="2581979" y="3980"/>
                </a:lnTo>
                <a:lnTo>
                  <a:pt x="25326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358456" y="3914914"/>
            <a:ext cx="296545" cy="240771"/>
            <a:chOff x="358456" y="3914914"/>
            <a:chExt cx="296545" cy="240771"/>
          </a:xfrm>
        </p:grpSpPr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932" y="3914914"/>
              <a:ext cx="77772" cy="11835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58456" y="3948040"/>
              <a:ext cx="296545" cy="207645"/>
            </a:xfrm>
            <a:custGeom>
              <a:avLst/>
              <a:gdLst/>
              <a:ahLst/>
              <a:cxnLst/>
              <a:rect l="l" t="t" r="r" b="b"/>
              <a:pathLst>
                <a:path w="296545" h="207645">
                  <a:moveTo>
                    <a:pt x="74113" y="0"/>
                  </a:moveTo>
                  <a:lnTo>
                    <a:pt x="0" y="37057"/>
                  </a:lnTo>
                  <a:lnTo>
                    <a:pt x="0" y="207523"/>
                  </a:lnTo>
                  <a:lnTo>
                    <a:pt x="71889" y="171577"/>
                  </a:lnTo>
                  <a:lnTo>
                    <a:pt x="22233" y="171577"/>
                  </a:lnTo>
                  <a:lnTo>
                    <a:pt x="22233" y="50769"/>
                  </a:lnTo>
                  <a:lnTo>
                    <a:pt x="66701" y="28534"/>
                  </a:lnTo>
                  <a:lnTo>
                    <a:pt x="131180" y="28534"/>
                  </a:lnTo>
                  <a:lnTo>
                    <a:pt x="74113" y="0"/>
                  </a:lnTo>
                  <a:close/>
                </a:path>
                <a:path w="296545" h="207645">
                  <a:moveTo>
                    <a:pt x="123768" y="170465"/>
                  </a:moveTo>
                  <a:lnTo>
                    <a:pt x="74113" y="170465"/>
                  </a:lnTo>
                  <a:lnTo>
                    <a:pt x="148226" y="207523"/>
                  </a:lnTo>
                  <a:lnTo>
                    <a:pt x="205293" y="178988"/>
                  </a:lnTo>
                  <a:lnTo>
                    <a:pt x="140814" y="178988"/>
                  </a:lnTo>
                  <a:lnTo>
                    <a:pt x="123768" y="170465"/>
                  </a:lnTo>
                  <a:close/>
                </a:path>
                <a:path w="296545" h="207645">
                  <a:moveTo>
                    <a:pt x="271994" y="170465"/>
                  </a:moveTo>
                  <a:lnTo>
                    <a:pt x="222339" y="170465"/>
                  </a:lnTo>
                  <a:lnTo>
                    <a:pt x="296452" y="207523"/>
                  </a:lnTo>
                  <a:lnTo>
                    <a:pt x="296452" y="171577"/>
                  </a:lnTo>
                  <a:lnTo>
                    <a:pt x="274218" y="171577"/>
                  </a:lnTo>
                  <a:lnTo>
                    <a:pt x="271994" y="170465"/>
                  </a:lnTo>
                  <a:close/>
                </a:path>
                <a:path w="296545" h="207645">
                  <a:moveTo>
                    <a:pt x="131180" y="28534"/>
                  </a:moveTo>
                  <a:lnTo>
                    <a:pt x="81524" y="28534"/>
                  </a:lnTo>
                  <a:lnTo>
                    <a:pt x="140814" y="58180"/>
                  </a:lnTo>
                  <a:lnTo>
                    <a:pt x="140814" y="178988"/>
                  </a:lnTo>
                  <a:lnTo>
                    <a:pt x="155637" y="178988"/>
                  </a:lnTo>
                  <a:lnTo>
                    <a:pt x="155637" y="58180"/>
                  </a:lnTo>
                  <a:lnTo>
                    <a:pt x="181947" y="44839"/>
                  </a:lnTo>
                  <a:lnTo>
                    <a:pt x="178344" y="37057"/>
                  </a:lnTo>
                  <a:lnTo>
                    <a:pt x="148226" y="37057"/>
                  </a:lnTo>
                  <a:lnTo>
                    <a:pt x="131180" y="28534"/>
                  </a:lnTo>
                  <a:close/>
                </a:path>
                <a:path w="296545" h="207645">
                  <a:moveTo>
                    <a:pt x="229750" y="100055"/>
                  </a:moveTo>
                  <a:lnTo>
                    <a:pt x="214927" y="100055"/>
                  </a:lnTo>
                  <a:lnTo>
                    <a:pt x="214927" y="149342"/>
                  </a:lnTo>
                  <a:lnTo>
                    <a:pt x="155637" y="178988"/>
                  </a:lnTo>
                  <a:lnTo>
                    <a:pt x="205293" y="178988"/>
                  </a:lnTo>
                  <a:lnTo>
                    <a:pt x="222339" y="170465"/>
                  </a:lnTo>
                  <a:lnTo>
                    <a:pt x="271994" y="170465"/>
                  </a:lnTo>
                  <a:lnTo>
                    <a:pt x="229750" y="149342"/>
                  </a:lnTo>
                  <a:lnTo>
                    <a:pt x="229750" y="100055"/>
                  </a:lnTo>
                  <a:close/>
                </a:path>
                <a:path w="296545" h="207645">
                  <a:moveTo>
                    <a:pt x="81524" y="28534"/>
                  </a:moveTo>
                  <a:lnTo>
                    <a:pt x="66701" y="28534"/>
                  </a:lnTo>
                  <a:lnTo>
                    <a:pt x="66701" y="149342"/>
                  </a:lnTo>
                  <a:lnTo>
                    <a:pt x="22233" y="171577"/>
                  </a:lnTo>
                  <a:lnTo>
                    <a:pt x="71889" y="171577"/>
                  </a:lnTo>
                  <a:lnTo>
                    <a:pt x="74113" y="170465"/>
                  </a:lnTo>
                  <a:lnTo>
                    <a:pt x="123768" y="170465"/>
                  </a:lnTo>
                  <a:lnTo>
                    <a:pt x="81524" y="149342"/>
                  </a:lnTo>
                  <a:lnTo>
                    <a:pt x="81524" y="28534"/>
                  </a:lnTo>
                  <a:close/>
                </a:path>
                <a:path w="296545" h="207645">
                  <a:moveTo>
                    <a:pt x="271994" y="24828"/>
                  </a:moveTo>
                  <a:lnTo>
                    <a:pt x="262730" y="44839"/>
                  </a:lnTo>
                  <a:lnTo>
                    <a:pt x="274218" y="50769"/>
                  </a:lnTo>
                  <a:lnTo>
                    <a:pt x="274218" y="171577"/>
                  </a:lnTo>
                  <a:lnTo>
                    <a:pt x="296452" y="171577"/>
                  </a:lnTo>
                  <a:lnTo>
                    <a:pt x="296452" y="37057"/>
                  </a:lnTo>
                  <a:lnTo>
                    <a:pt x="271994" y="24828"/>
                  </a:lnTo>
                  <a:close/>
                </a:path>
                <a:path w="296545" h="207645">
                  <a:moveTo>
                    <a:pt x="172683" y="24828"/>
                  </a:moveTo>
                  <a:lnTo>
                    <a:pt x="148226" y="37057"/>
                  </a:lnTo>
                  <a:lnTo>
                    <a:pt x="178344" y="37057"/>
                  </a:lnTo>
                  <a:lnTo>
                    <a:pt x="172683" y="24828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xfrm>
            <a:off x="655001" y="6577290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9" y="1534800"/>
            <a:ext cx="2646627" cy="22155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32" y="1563306"/>
            <a:ext cx="2455968" cy="218701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32" y="3825348"/>
            <a:ext cx="2455968" cy="216587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15" y="3829474"/>
            <a:ext cx="4468755" cy="21617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6" y="3825348"/>
            <a:ext cx="2671988" cy="21744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695763" y="4125324"/>
            <a:ext cx="1614545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46559F"/>
                </a:solidFill>
              </a:rPr>
              <a:t>Большой подземный </a:t>
            </a:r>
          </a:p>
          <a:p>
            <a:r>
              <a:rPr lang="ru-RU" sz="1000" b="1" dirty="0" smtClean="0">
                <a:solidFill>
                  <a:srgbClr val="46559F"/>
                </a:solidFill>
              </a:rPr>
              <a:t>храм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выкопан православными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монахами на крутом склоне в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пойме реки Чумыш между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алтайскими селами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Среднекрасилово и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Староглушинка.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Территорию, где на рубеже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XIX-ХХ веков стал расти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рукотворный пещерный 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комплекс, до сих пор называют</a:t>
            </a:r>
          </a:p>
          <a:p>
            <a:r>
              <a:rPr lang="ru-RU" sz="700" b="1" dirty="0" smtClean="0">
                <a:solidFill>
                  <a:srgbClr val="46559F"/>
                </a:solidFill>
              </a:rPr>
              <a:t>«поповскими лугами».</a:t>
            </a:r>
            <a:endParaRPr lang="ru-RU" sz="700" b="1" dirty="0">
              <a:solidFill>
                <a:srgbClr val="46559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3632" y="1421930"/>
            <a:ext cx="6533905" cy="4512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/>
          <p:cNvGrpSpPr/>
          <p:nvPr/>
        </p:nvGrpSpPr>
        <p:grpSpPr>
          <a:xfrm>
            <a:off x="6828917" y="1422908"/>
            <a:ext cx="2983230" cy="4891405"/>
            <a:chOff x="6828917" y="1422908"/>
            <a:chExt cx="2983230" cy="4891405"/>
          </a:xfrm>
        </p:grpSpPr>
        <p:sp>
          <p:nvSpPr>
            <p:cNvPr id="3" name="object 3"/>
            <p:cNvSpPr/>
            <p:nvPr/>
          </p:nvSpPr>
          <p:spPr>
            <a:xfrm>
              <a:off x="6835267" y="1429258"/>
              <a:ext cx="2968625" cy="4878705"/>
            </a:xfrm>
            <a:custGeom>
              <a:avLst/>
              <a:gdLst/>
              <a:ahLst/>
              <a:cxnLst/>
              <a:rect l="l" t="t" r="r" b="b"/>
              <a:pathLst>
                <a:path w="2968625" h="4878705">
                  <a:moveTo>
                    <a:pt x="0" y="208914"/>
                  </a:moveTo>
                  <a:lnTo>
                    <a:pt x="5513" y="161033"/>
                  </a:lnTo>
                  <a:lnTo>
                    <a:pt x="21220" y="117067"/>
                  </a:lnTo>
                  <a:lnTo>
                    <a:pt x="45866" y="78276"/>
                  </a:lnTo>
                  <a:lnTo>
                    <a:pt x="78199" y="45916"/>
                  </a:lnTo>
                  <a:lnTo>
                    <a:pt x="116965" y="21245"/>
                  </a:lnTo>
                  <a:lnTo>
                    <a:pt x="160913" y="5520"/>
                  </a:lnTo>
                  <a:lnTo>
                    <a:pt x="208787" y="0"/>
                  </a:lnTo>
                  <a:lnTo>
                    <a:pt x="2759202" y="0"/>
                  </a:lnTo>
                  <a:lnTo>
                    <a:pt x="2807123" y="5520"/>
                  </a:lnTo>
                  <a:lnTo>
                    <a:pt x="2851104" y="21245"/>
                  </a:lnTo>
                  <a:lnTo>
                    <a:pt x="2889893" y="45916"/>
                  </a:lnTo>
                  <a:lnTo>
                    <a:pt x="2922240" y="78276"/>
                  </a:lnTo>
                  <a:lnTo>
                    <a:pt x="2946893" y="117067"/>
                  </a:lnTo>
                  <a:lnTo>
                    <a:pt x="2962602" y="161033"/>
                  </a:lnTo>
                  <a:lnTo>
                    <a:pt x="2968116" y="208914"/>
                  </a:lnTo>
                  <a:lnTo>
                    <a:pt x="2968116" y="4669726"/>
                  </a:lnTo>
                  <a:lnTo>
                    <a:pt x="2962602" y="4717612"/>
                  </a:lnTo>
                  <a:lnTo>
                    <a:pt x="2946893" y="4761569"/>
                  </a:lnTo>
                  <a:lnTo>
                    <a:pt x="2922240" y="4800345"/>
                  </a:lnTo>
                  <a:lnTo>
                    <a:pt x="2889893" y="4832686"/>
                  </a:lnTo>
                  <a:lnTo>
                    <a:pt x="2851104" y="4857339"/>
                  </a:lnTo>
                  <a:lnTo>
                    <a:pt x="2807123" y="4873049"/>
                  </a:lnTo>
                  <a:lnTo>
                    <a:pt x="2759202" y="4878565"/>
                  </a:lnTo>
                  <a:lnTo>
                    <a:pt x="208787" y="4878565"/>
                  </a:lnTo>
                  <a:lnTo>
                    <a:pt x="160913" y="4873049"/>
                  </a:lnTo>
                  <a:lnTo>
                    <a:pt x="116965" y="4857339"/>
                  </a:lnTo>
                  <a:lnTo>
                    <a:pt x="78199" y="4832686"/>
                  </a:lnTo>
                  <a:lnTo>
                    <a:pt x="45866" y="4800345"/>
                  </a:lnTo>
                  <a:lnTo>
                    <a:pt x="21220" y="4761569"/>
                  </a:lnTo>
                  <a:lnTo>
                    <a:pt x="5513" y="4717612"/>
                  </a:lnTo>
                  <a:lnTo>
                    <a:pt x="0" y="4669726"/>
                  </a:lnTo>
                  <a:lnTo>
                    <a:pt x="0" y="208914"/>
                  </a:lnTo>
                  <a:close/>
                </a:path>
              </a:pathLst>
            </a:custGeom>
            <a:ln w="1270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5267" y="1429258"/>
              <a:ext cx="2976499" cy="235686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1380" y="551244"/>
            <a:ext cx="8847328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ТУРИЗМ</a:t>
            </a:r>
          </a:p>
          <a:p>
            <a:pPr marL="22860">
              <a:lnSpc>
                <a:spcPct val="100000"/>
              </a:lnSpc>
            </a:pPr>
            <a:r>
              <a:rPr b="0" spc="-25" dirty="0">
                <a:latin typeface="Microsoft Sans Serif"/>
                <a:cs typeface="Microsoft Sans Serif"/>
              </a:rPr>
              <a:t>ЗНАКОВЫЕ</a:t>
            </a:r>
            <a:r>
              <a:rPr b="0" spc="-114" dirty="0">
                <a:latin typeface="Microsoft Sans Serif"/>
                <a:cs typeface="Microsoft Sans Serif"/>
              </a:rPr>
              <a:t> </a:t>
            </a:r>
            <a:r>
              <a:rPr b="0" spc="-10" dirty="0">
                <a:latin typeface="Microsoft Sans Serif"/>
                <a:cs typeface="Microsoft Sans Serif"/>
              </a:rPr>
              <a:t>СОБЫТИЯ</a:t>
            </a:r>
          </a:p>
        </p:txBody>
      </p:sp>
      <p:sp>
        <p:nvSpPr>
          <p:cNvPr id="9" name="object 9"/>
          <p:cNvSpPr/>
          <p:nvPr/>
        </p:nvSpPr>
        <p:spPr>
          <a:xfrm>
            <a:off x="762710" y="239742"/>
            <a:ext cx="665480" cy="274320"/>
          </a:xfrm>
          <a:custGeom>
            <a:avLst/>
            <a:gdLst/>
            <a:ahLst/>
            <a:cxnLst/>
            <a:rect l="l" t="t" r="r" b="b"/>
            <a:pathLst>
              <a:path w="665480" h="274320">
                <a:moveTo>
                  <a:pt x="528193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528193" y="273938"/>
                </a:lnTo>
                <a:lnTo>
                  <a:pt x="571471" y="266955"/>
                </a:lnTo>
                <a:lnTo>
                  <a:pt x="609050" y="247510"/>
                </a:lnTo>
                <a:lnTo>
                  <a:pt x="638680" y="217867"/>
                </a:lnTo>
                <a:lnTo>
                  <a:pt x="658109" y="180288"/>
                </a:lnTo>
                <a:lnTo>
                  <a:pt x="665086" y="137032"/>
                </a:lnTo>
                <a:lnTo>
                  <a:pt x="658109" y="93715"/>
                </a:lnTo>
                <a:lnTo>
                  <a:pt x="638680" y="56098"/>
                </a:lnTo>
                <a:lnTo>
                  <a:pt x="609050" y="26436"/>
                </a:lnTo>
                <a:lnTo>
                  <a:pt x="571471" y="6984"/>
                </a:lnTo>
                <a:lnTo>
                  <a:pt x="52819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7807" y="306615"/>
            <a:ext cx="3752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туризм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9695" y="3558285"/>
            <a:ext cx="52959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66" y="1438783"/>
            <a:ext cx="2968625" cy="3403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7326357" y="5166715"/>
            <a:ext cx="1986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6559F"/>
                </a:solidFill>
              </a:rPr>
              <a:t>Праздник </a:t>
            </a:r>
          </a:p>
          <a:p>
            <a:pPr algn="ctr"/>
            <a:r>
              <a:rPr lang="ru-RU" sz="1600" b="1" dirty="0" smtClean="0">
                <a:solidFill>
                  <a:srgbClr val="46559F"/>
                </a:solidFill>
              </a:rPr>
              <a:t>Екатерининского </a:t>
            </a:r>
          </a:p>
          <a:p>
            <a:pPr algn="ctr"/>
            <a:r>
              <a:rPr lang="ru-RU" sz="1600" b="1" dirty="0" smtClean="0">
                <a:solidFill>
                  <a:srgbClr val="46559F"/>
                </a:solidFill>
              </a:rPr>
              <a:t>тракта</a:t>
            </a:r>
            <a:endParaRPr lang="ru-RU" sz="1600" b="1" dirty="0">
              <a:solidFill>
                <a:srgbClr val="46559F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525098" y="1804437"/>
            <a:ext cx="3073879" cy="1431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56760" y="3997029"/>
            <a:ext cx="3073879" cy="1431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531079" y="3997029"/>
            <a:ext cx="3073879" cy="1431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61289" y="1792786"/>
            <a:ext cx="3073879" cy="1431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50" y="1850532"/>
            <a:ext cx="1670059" cy="1339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object 16"/>
          <p:cNvSpPr txBox="1"/>
          <p:nvPr/>
        </p:nvSpPr>
        <p:spPr>
          <a:xfrm>
            <a:off x="5449189" y="2218996"/>
            <a:ext cx="1038596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rgbClr val="46559F"/>
                </a:solidFill>
                <a:latin typeface="Arial"/>
                <a:cs typeface="Arial"/>
              </a:rPr>
              <a:t>100 лет</a:t>
            </a: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rgbClr val="46559F"/>
                </a:solidFill>
                <a:latin typeface="Arial"/>
                <a:cs typeface="Arial"/>
              </a:rPr>
              <a:t>Заринскому</a:t>
            </a:r>
            <a:r>
              <a:rPr sz="1200" b="1" spc="50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2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району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16342" y="4415868"/>
            <a:ext cx="1104289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46559F"/>
                </a:solidFill>
                <a:latin typeface="Arial"/>
                <a:cs typeface="Arial"/>
              </a:rPr>
              <a:t>Ежегодный веломарафон «Таежная трасса»</a:t>
            </a:r>
            <a:endParaRPr sz="1200" b="1" dirty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6386" y="4346337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6559F"/>
                </a:solidFill>
              </a:rPr>
              <a:t>Ежегодное</a:t>
            </a:r>
          </a:p>
          <a:p>
            <a:pPr algn="ctr"/>
            <a:r>
              <a:rPr lang="ru-RU" sz="1200" b="1" dirty="0" smtClean="0">
                <a:solidFill>
                  <a:srgbClr val="46559F"/>
                </a:solidFill>
              </a:rPr>
              <a:t>открытие </a:t>
            </a:r>
          </a:p>
          <a:p>
            <a:pPr algn="ctr"/>
            <a:r>
              <a:rPr lang="ru-RU" sz="1200" b="1" dirty="0" smtClean="0">
                <a:solidFill>
                  <a:srgbClr val="46559F"/>
                </a:solidFill>
              </a:rPr>
              <a:t>лыжного </a:t>
            </a:r>
          </a:p>
          <a:p>
            <a:pPr algn="ctr"/>
            <a:r>
              <a:rPr lang="ru-RU" sz="1200" b="1" dirty="0" smtClean="0">
                <a:solidFill>
                  <a:srgbClr val="46559F"/>
                </a:solidFill>
              </a:rPr>
              <a:t>сезона</a:t>
            </a:r>
            <a:endParaRPr lang="ru-RU" sz="1200" b="1" dirty="0">
              <a:solidFill>
                <a:srgbClr val="46559F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22548" y="2263027"/>
            <a:ext cx="954051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200" b="1" dirty="0" smtClean="0">
                <a:solidFill>
                  <a:srgbClr val="46559F"/>
                </a:solidFill>
                <a:latin typeface="Arial"/>
                <a:cs typeface="Arial"/>
              </a:rPr>
              <a:t>День Сибирской тайги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" y="1838941"/>
            <a:ext cx="1682066" cy="1362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1" y="4106751"/>
            <a:ext cx="1840924" cy="1226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/>
          <a:stretch/>
        </p:blipFill>
        <p:spPr>
          <a:xfrm>
            <a:off x="3661703" y="4143804"/>
            <a:ext cx="1704419" cy="113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994" y="1407160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30">
                <a:moveTo>
                  <a:pt x="2669768" y="0"/>
                </a:moveTo>
                <a:lnTo>
                  <a:pt x="264947" y="0"/>
                </a:lnTo>
                <a:lnTo>
                  <a:pt x="217321" y="4268"/>
                </a:lnTo>
                <a:lnTo>
                  <a:pt x="172497" y="16575"/>
                </a:lnTo>
                <a:lnTo>
                  <a:pt x="131222" y="36171"/>
                </a:lnTo>
                <a:lnTo>
                  <a:pt x="94243" y="62309"/>
                </a:lnTo>
                <a:lnTo>
                  <a:pt x="62311" y="94239"/>
                </a:lnTo>
                <a:lnTo>
                  <a:pt x="36172" y="131214"/>
                </a:lnTo>
                <a:lnTo>
                  <a:pt x="16575" y="172485"/>
                </a:lnTo>
                <a:lnTo>
                  <a:pt x="4268" y="217304"/>
                </a:lnTo>
                <a:lnTo>
                  <a:pt x="0" y="264922"/>
                </a:lnTo>
                <a:lnTo>
                  <a:pt x="0" y="851026"/>
                </a:lnTo>
                <a:lnTo>
                  <a:pt x="4268" y="898644"/>
                </a:lnTo>
                <a:lnTo>
                  <a:pt x="16575" y="943463"/>
                </a:lnTo>
                <a:lnTo>
                  <a:pt x="36172" y="984734"/>
                </a:lnTo>
                <a:lnTo>
                  <a:pt x="62311" y="1021709"/>
                </a:lnTo>
                <a:lnTo>
                  <a:pt x="94243" y="1053639"/>
                </a:lnTo>
                <a:lnTo>
                  <a:pt x="131222" y="1079777"/>
                </a:lnTo>
                <a:lnTo>
                  <a:pt x="172497" y="1099373"/>
                </a:lnTo>
                <a:lnTo>
                  <a:pt x="217321" y="1111680"/>
                </a:lnTo>
                <a:lnTo>
                  <a:pt x="264947" y="1115949"/>
                </a:lnTo>
                <a:lnTo>
                  <a:pt x="2669768" y="1115949"/>
                </a:lnTo>
                <a:lnTo>
                  <a:pt x="2717386" y="1111680"/>
                </a:lnTo>
                <a:lnTo>
                  <a:pt x="2762205" y="1099373"/>
                </a:lnTo>
                <a:lnTo>
                  <a:pt x="2803476" y="1079777"/>
                </a:lnTo>
                <a:lnTo>
                  <a:pt x="2840451" y="1053639"/>
                </a:lnTo>
                <a:lnTo>
                  <a:pt x="2872381" y="1021709"/>
                </a:lnTo>
                <a:lnTo>
                  <a:pt x="2898519" y="984734"/>
                </a:lnTo>
                <a:lnTo>
                  <a:pt x="2918115" y="943463"/>
                </a:lnTo>
                <a:lnTo>
                  <a:pt x="2930422" y="898644"/>
                </a:lnTo>
                <a:lnTo>
                  <a:pt x="2934690" y="851026"/>
                </a:lnTo>
                <a:lnTo>
                  <a:pt x="2934690" y="264922"/>
                </a:lnTo>
                <a:lnTo>
                  <a:pt x="2930422" y="217304"/>
                </a:lnTo>
                <a:lnTo>
                  <a:pt x="2918115" y="172485"/>
                </a:lnTo>
                <a:lnTo>
                  <a:pt x="2898519" y="131214"/>
                </a:lnTo>
                <a:lnTo>
                  <a:pt x="2872381" y="94239"/>
                </a:lnTo>
                <a:lnTo>
                  <a:pt x="2840451" y="62309"/>
                </a:lnTo>
                <a:lnTo>
                  <a:pt x="2803476" y="36171"/>
                </a:lnTo>
                <a:lnTo>
                  <a:pt x="2762205" y="16575"/>
                </a:lnTo>
                <a:lnTo>
                  <a:pt x="2717386" y="4268"/>
                </a:lnTo>
                <a:lnTo>
                  <a:pt x="266976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10157" y="1868170"/>
            <a:ext cx="5505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ВЫВОД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994" y="2670175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29">
                <a:moveTo>
                  <a:pt x="2681706" y="0"/>
                </a:moveTo>
                <a:lnTo>
                  <a:pt x="253072" y="0"/>
                </a:lnTo>
                <a:lnTo>
                  <a:pt x="207580" y="4076"/>
                </a:lnTo>
                <a:lnTo>
                  <a:pt x="164764" y="15830"/>
                </a:lnTo>
                <a:lnTo>
                  <a:pt x="125338" y="34548"/>
                </a:lnTo>
                <a:lnTo>
                  <a:pt x="90018" y="59516"/>
                </a:lnTo>
                <a:lnTo>
                  <a:pt x="59516" y="90019"/>
                </a:lnTo>
                <a:lnTo>
                  <a:pt x="34550" y="125344"/>
                </a:lnTo>
                <a:lnTo>
                  <a:pt x="15831" y="164777"/>
                </a:lnTo>
                <a:lnTo>
                  <a:pt x="4077" y="207604"/>
                </a:lnTo>
                <a:lnTo>
                  <a:pt x="0" y="253111"/>
                </a:lnTo>
                <a:lnTo>
                  <a:pt x="0" y="862838"/>
                </a:lnTo>
                <a:lnTo>
                  <a:pt x="4077" y="908344"/>
                </a:lnTo>
                <a:lnTo>
                  <a:pt x="15831" y="951171"/>
                </a:lnTo>
                <a:lnTo>
                  <a:pt x="34550" y="990604"/>
                </a:lnTo>
                <a:lnTo>
                  <a:pt x="59516" y="1025929"/>
                </a:lnTo>
                <a:lnTo>
                  <a:pt x="90018" y="1056432"/>
                </a:lnTo>
                <a:lnTo>
                  <a:pt x="125338" y="1081400"/>
                </a:lnTo>
                <a:lnTo>
                  <a:pt x="164764" y="1100118"/>
                </a:lnTo>
                <a:lnTo>
                  <a:pt x="207580" y="1111872"/>
                </a:lnTo>
                <a:lnTo>
                  <a:pt x="253072" y="1115949"/>
                </a:lnTo>
                <a:lnTo>
                  <a:pt x="2681706" y="1115949"/>
                </a:lnTo>
                <a:lnTo>
                  <a:pt x="2727175" y="1111872"/>
                </a:lnTo>
                <a:lnTo>
                  <a:pt x="2769973" y="1100118"/>
                </a:lnTo>
                <a:lnTo>
                  <a:pt x="2809383" y="1081400"/>
                </a:lnTo>
                <a:lnTo>
                  <a:pt x="2844693" y="1056432"/>
                </a:lnTo>
                <a:lnTo>
                  <a:pt x="2875185" y="1025929"/>
                </a:lnTo>
                <a:lnTo>
                  <a:pt x="2900146" y="990604"/>
                </a:lnTo>
                <a:lnTo>
                  <a:pt x="2918861" y="951171"/>
                </a:lnTo>
                <a:lnTo>
                  <a:pt x="2930614" y="908344"/>
                </a:lnTo>
                <a:lnTo>
                  <a:pt x="2934690" y="862838"/>
                </a:lnTo>
                <a:lnTo>
                  <a:pt x="2934690" y="253111"/>
                </a:lnTo>
                <a:lnTo>
                  <a:pt x="2930614" y="207604"/>
                </a:lnTo>
                <a:lnTo>
                  <a:pt x="2918861" y="164777"/>
                </a:lnTo>
                <a:lnTo>
                  <a:pt x="2900146" y="125344"/>
                </a:lnTo>
                <a:lnTo>
                  <a:pt x="2875185" y="90019"/>
                </a:lnTo>
                <a:lnTo>
                  <a:pt x="2844693" y="59516"/>
                </a:lnTo>
                <a:lnTo>
                  <a:pt x="2809383" y="34548"/>
                </a:lnTo>
                <a:lnTo>
                  <a:pt x="2769973" y="15830"/>
                </a:lnTo>
                <a:lnTo>
                  <a:pt x="2727175" y="4076"/>
                </a:lnTo>
                <a:lnTo>
                  <a:pt x="26817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06500" y="2971546"/>
            <a:ext cx="181610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ОСНОВНЫЕ</a:t>
            </a:r>
            <a:r>
              <a:rPr sz="10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ТРУДНОСТИ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при</a:t>
            </a:r>
            <a:r>
              <a:rPr sz="10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реализации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инвестиционных</a:t>
            </a:r>
            <a:r>
              <a:rPr sz="105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проектов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0994" y="3933190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29">
                <a:moveTo>
                  <a:pt x="2681706" y="0"/>
                </a:moveTo>
                <a:lnTo>
                  <a:pt x="253072" y="0"/>
                </a:lnTo>
                <a:lnTo>
                  <a:pt x="207580" y="4076"/>
                </a:lnTo>
                <a:lnTo>
                  <a:pt x="164764" y="15830"/>
                </a:lnTo>
                <a:lnTo>
                  <a:pt x="125338" y="34548"/>
                </a:lnTo>
                <a:lnTo>
                  <a:pt x="90018" y="59516"/>
                </a:lnTo>
                <a:lnTo>
                  <a:pt x="59516" y="90019"/>
                </a:lnTo>
                <a:lnTo>
                  <a:pt x="34550" y="125344"/>
                </a:lnTo>
                <a:lnTo>
                  <a:pt x="15831" y="164777"/>
                </a:lnTo>
                <a:lnTo>
                  <a:pt x="4077" y="207604"/>
                </a:lnTo>
                <a:lnTo>
                  <a:pt x="0" y="253111"/>
                </a:lnTo>
                <a:lnTo>
                  <a:pt x="0" y="862965"/>
                </a:lnTo>
                <a:lnTo>
                  <a:pt x="4077" y="908434"/>
                </a:lnTo>
                <a:lnTo>
                  <a:pt x="15831" y="951231"/>
                </a:lnTo>
                <a:lnTo>
                  <a:pt x="34550" y="990642"/>
                </a:lnTo>
                <a:lnTo>
                  <a:pt x="59516" y="1025951"/>
                </a:lnTo>
                <a:lnTo>
                  <a:pt x="90018" y="1056444"/>
                </a:lnTo>
                <a:lnTo>
                  <a:pt x="125338" y="1081405"/>
                </a:lnTo>
                <a:lnTo>
                  <a:pt x="164764" y="1100119"/>
                </a:lnTo>
                <a:lnTo>
                  <a:pt x="207580" y="1111872"/>
                </a:lnTo>
                <a:lnTo>
                  <a:pt x="253072" y="1115949"/>
                </a:lnTo>
                <a:lnTo>
                  <a:pt x="2681706" y="1115949"/>
                </a:lnTo>
                <a:lnTo>
                  <a:pt x="2727175" y="1111872"/>
                </a:lnTo>
                <a:lnTo>
                  <a:pt x="2769973" y="1100119"/>
                </a:lnTo>
                <a:lnTo>
                  <a:pt x="2809383" y="1081405"/>
                </a:lnTo>
                <a:lnTo>
                  <a:pt x="2844693" y="1056444"/>
                </a:lnTo>
                <a:lnTo>
                  <a:pt x="2875185" y="1025951"/>
                </a:lnTo>
                <a:lnTo>
                  <a:pt x="2900146" y="990642"/>
                </a:lnTo>
                <a:lnTo>
                  <a:pt x="2918861" y="951231"/>
                </a:lnTo>
                <a:lnTo>
                  <a:pt x="2930614" y="908434"/>
                </a:lnTo>
                <a:lnTo>
                  <a:pt x="2934690" y="862965"/>
                </a:lnTo>
                <a:lnTo>
                  <a:pt x="2934690" y="253111"/>
                </a:lnTo>
                <a:lnTo>
                  <a:pt x="2930614" y="207604"/>
                </a:lnTo>
                <a:lnTo>
                  <a:pt x="2918861" y="164777"/>
                </a:lnTo>
                <a:lnTo>
                  <a:pt x="2900146" y="125344"/>
                </a:lnTo>
                <a:lnTo>
                  <a:pt x="2875185" y="90019"/>
                </a:lnTo>
                <a:lnTo>
                  <a:pt x="2844693" y="59516"/>
                </a:lnTo>
                <a:lnTo>
                  <a:pt x="2809383" y="34548"/>
                </a:lnTo>
                <a:lnTo>
                  <a:pt x="2769973" y="15830"/>
                </a:lnTo>
                <a:lnTo>
                  <a:pt x="2727175" y="4076"/>
                </a:lnTo>
                <a:lnTo>
                  <a:pt x="26817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06500" y="4154804"/>
            <a:ext cx="21088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ГЛАВНАЯ</a:t>
            </a:r>
            <a:r>
              <a:rPr sz="10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ПРИЧИНА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которой</a:t>
            </a:r>
            <a:r>
              <a:rPr sz="1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компании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реализуют</a:t>
            </a:r>
            <a:r>
              <a:rPr sz="10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инвестиционные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проекты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0994" y="5196204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29">
                <a:moveTo>
                  <a:pt x="2681706" y="0"/>
                </a:moveTo>
                <a:lnTo>
                  <a:pt x="253072" y="0"/>
                </a:lnTo>
                <a:lnTo>
                  <a:pt x="207580" y="4076"/>
                </a:lnTo>
                <a:lnTo>
                  <a:pt x="164764" y="15830"/>
                </a:lnTo>
                <a:lnTo>
                  <a:pt x="125338" y="34548"/>
                </a:lnTo>
                <a:lnTo>
                  <a:pt x="90018" y="59516"/>
                </a:lnTo>
                <a:lnTo>
                  <a:pt x="59516" y="90019"/>
                </a:lnTo>
                <a:lnTo>
                  <a:pt x="34550" y="125344"/>
                </a:lnTo>
                <a:lnTo>
                  <a:pt x="15831" y="164777"/>
                </a:lnTo>
                <a:lnTo>
                  <a:pt x="4077" y="207604"/>
                </a:lnTo>
                <a:lnTo>
                  <a:pt x="0" y="253111"/>
                </a:lnTo>
                <a:lnTo>
                  <a:pt x="0" y="862926"/>
                </a:lnTo>
                <a:lnTo>
                  <a:pt x="4077" y="908419"/>
                </a:lnTo>
                <a:lnTo>
                  <a:pt x="15831" y="951237"/>
                </a:lnTo>
                <a:lnTo>
                  <a:pt x="34550" y="990664"/>
                </a:lnTo>
                <a:lnTo>
                  <a:pt x="59516" y="1025987"/>
                </a:lnTo>
                <a:lnTo>
                  <a:pt x="90018" y="1056490"/>
                </a:lnTo>
                <a:lnTo>
                  <a:pt x="125338" y="1081459"/>
                </a:lnTo>
                <a:lnTo>
                  <a:pt x="164764" y="1100178"/>
                </a:lnTo>
                <a:lnTo>
                  <a:pt x="207580" y="1111934"/>
                </a:lnTo>
                <a:lnTo>
                  <a:pt x="253072" y="1116012"/>
                </a:lnTo>
                <a:lnTo>
                  <a:pt x="2681706" y="1116012"/>
                </a:lnTo>
                <a:lnTo>
                  <a:pt x="2727175" y="1111934"/>
                </a:lnTo>
                <a:lnTo>
                  <a:pt x="2769973" y="1100178"/>
                </a:lnTo>
                <a:lnTo>
                  <a:pt x="2809383" y="1081459"/>
                </a:lnTo>
                <a:lnTo>
                  <a:pt x="2844693" y="1056490"/>
                </a:lnTo>
                <a:lnTo>
                  <a:pt x="2875185" y="1025987"/>
                </a:lnTo>
                <a:lnTo>
                  <a:pt x="2900146" y="990664"/>
                </a:lnTo>
                <a:lnTo>
                  <a:pt x="2918861" y="951237"/>
                </a:lnTo>
                <a:lnTo>
                  <a:pt x="2930614" y="908419"/>
                </a:lnTo>
                <a:lnTo>
                  <a:pt x="2934690" y="862926"/>
                </a:lnTo>
                <a:lnTo>
                  <a:pt x="2934690" y="253111"/>
                </a:lnTo>
                <a:lnTo>
                  <a:pt x="2930614" y="207604"/>
                </a:lnTo>
                <a:lnTo>
                  <a:pt x="2918861" y="164777"/>
                </a:lnTo>
                <a:lnTo>
                  <a:pt x="2900146" y="125344"/>
                </a:lnTo>
                <a:lnTo>
                  <a:pt x="2875185" y="90019"/>
                </a:lnTo>
                <a:lnTo>
                  <a:pt x="2844693" y="59516"/>
                </a:lnTo>
                <a:lnTo>
                  <a:pt x="2809383" y="34548"/>
                </a:lnTo>
                <a:lnTo>
                  <a:pt x="2769973" y="15830"/>
                </a:lnTo>
                <a:lnTo>
                  <a:pt x="2727175" y="4076"/>
                </a:lnTo>
                <a:lnTo>
                  <a:pt x="26817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06500" y="5657799"/>
            <a:ext cx="1284605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ПРОЧИЕ</a:t>
            </a: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31259" y="5196204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29">
                <a:moveTo>
                  <a:pt x="5809234" y="0"/>
                </a:moveTo>
                <a:lnTo>
                  <a:pt x="252602" y="0"/>
                </a:lnTo>
                <a:lnTo>
                  <a:pt x="207213" y="4067"/>
                </a:lnTo>
                <a:lnTo>
                  <a:pt x="164486" y="15796"/>
                </a:lnTo>
                <a:lnTo>
                  <a:pt x="125137" y="34473"/>
                </a:lnTo>
                <a:lnTo>
                  <a:pt x="89879" y="59387"/>
                </a:lnTo>
                <a:lnTo>
                  <a:pt x="59429" y="89827"/>
                </a:lnTo>
                <a:lnTo>
                  <a:pt x="34501" y="125080"/>
                </a:lnTo>
                <a:lnTo>
                  <a:pt x="15810" y="164435"/>
                </a:lnTo>
                <a:lnTo>
                  <a:pt x="4071" y="207180"/>
                </a:lnTo>
                <a:lnTo>
                  <a:pt x="0" y="252603"/>
                </a:lnTo>
                <a:lnTo>
                  <a:pt x="0" y="863434"/>
                </a:lnTo>
                <a:lnTo>
                  <a:pt x="4071" y="908833"/>
                </a:lnTo>
                <a:lnTo>
                  <a:pt x="15810" y="951563"/>
                </a:lnTo>
                <a:lnTo>
                  <a:pt x="34501" y="990910"/>
                </a:lnTo>
                <a:lnTo>
                  <a:pt x="59429" y="1026163"/>
                </a:lnTo>
                <a:lnTo>
                  <a:pt x="89879" y="1056605"/>
                </a:lnTo>
                <a:lnTo>
                  <a:pt x="125137" y="1081525"/>
                </a:lnTo>
                <a:lnTo>
                  <a:pt x="164486" y="1100209"/>
                </a:lnTo>
                <a:lnTo>
                  <a:pt x="207213" y="1111942"/>
                </a:lnTo>
                <a:lnTo>
                  <a:pt x="252602" y="1116012"/>
                </a:lnTo>
                <a:lnTo>
                  <a:pt x="5809234" y="1116012"/>
                </a:lnTo>
                <a:lnTo>
                  <a:pt x="5854623" y="1111942"/>
                </a:lnTo>
                <a:lnTo>
                  <a:pt x="5897350" y="1100209"/>
                </a:lnTo>
                <a:lnTo>
                  <a:pt x="5936699" y="1081525"/>
                </a:lnTo>
                <a:lnTo>
                  <a:pt x="5971957" y="1056605"/>
                </a:lnTo>
                <a:lnTo>
                  <a:pt x="6002407" y="1026163"/>
                </a:lnTo>
                <a:lnTo>
                  <a:pt x="6027335" y="990910"/>
                </a:lnTo>
                <a:lnTo>
                  <a:pt x="6046026" y="951563"/>
                </a:lnTo>
                <a:lnTo>
                  <a:pt x="6057765" y="908833"/>
                </a:lnTo>
                <a:lnTo>
                  <a:pt x="6061837" y="863434"/>
                </a:lnTo>
                <a:lnTo>
                  <a:pt x="6061837" y="252603"/>
                </a:lnTo>
                <a:lnTo>
                  <a:pt x="6057765" y="207180"/>
                </a:lnTo>
                <a:lnTo>
                  <a:pt x="6046026" y="164435"/>
                </a:lnTo>
                <a:lnTo>
                  <a:pt x="6027335" y="125080"/>
                </a:lnTo>
                <a:lnTo>
                  <a:pt x="6002407" y="89827"/>
                </a:lnTo>
                <a:lnTo>
                  <a:pt x="5971957" y="59387"/>
                </a:lnTo>
                <a:lnTo>
                  <a:pt x="5936699" y="34473"/>
                </a:lnTo>
                <a:lnTo>
                  <a:pt x="5897350" y="15796"/>
                </a:lnTo>
                <a:lnTo>
                  <a:pt x="5854623" y="4067"/>
                </a:lnTo>
                <a:lnTo>
                  <a:pt x="580923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37253" y="5617870"/>
            <a:ext cx="34702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необходимо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развивать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дорожно-транспортную</a:t>
            </a:r>
            <a:r>
              <a:rPr sz="800" b="1" spc="4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инфраструктуру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7253" y="5861710"/>
            <a:ext cx="26200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необходимо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развивать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бизнес-инфраструктуру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ПОЗИЦИЯ</a:t>
            </a:r>
            <a:r>
              <a:rPr spc="-35" dirty="0"/>
              <a:t> </a:t>
            </a:r>
            <a:r>
              <a:rPr spc="-10" dirty="0"/>
              <a:t>ПРЕДПРИНИМАТЕЛЕЙ</a:t>
            </a:r>
            <a:r>
              <a:rPr b="0" spc="-10" dirty="0">
                <a:latin typeface="Microsoft Sans Serif"/>
                <a:cs typeface="Microsoft Sans Serif"/>
              </a:rPr>
              <a:t>*</a:t>
            </a:r>
          </a:p>
        </p:txBody>
      </p:sp>
      <p:sp>
        <p:nvSpPr>
          <p:cNvPr id="14" name="object 14"/>
          <p:cNvSpPr/>
          <p:nvPr/>
        </p:nvSpPr>
        <p:spPr>
          <a:xfrm>
            <a:off x="627011" y="163576"/>
            <a:ext cx="1720214" cy="236854"/>
          </a:xfrm>
          <a:custGeom>
            <a:avLst/>
            <a:gdLst/>
            <a:ahLst/>
            <a:cxnLst/>
            <a:rect l="l" t="t" r="r" b="b"/>
            <a:pathLst>
              <a:path w="1720214" h="236854">
                <a:moveTo>
                  <a:pt x="1601203" y="0"/>
                </a:moveTo>
                <a:lnTo>
                  <a:pt x="118414" y="0"/>
                </a:lnTo>
                <a:lnTo>
                  <a:pt x="72325" y="9316"/>
                </a:lnTo>
                <a:lnTo>
                  <a:pt x="34685" y="34718"/>
                </a:lnTo>
                <a:lnTo>
                  <a:pt x="9306" y="72384"/>
                </a:lnTo>
                <a:lnTo>
                  <a:pt x="0" y="118491"/>
                </a:lnTo>
                <a:lnTo>
                  <a:pt x="9306" y="164578"/>
                </a:lnTo>
                <a:lnTo>
                  <a:pt x="34685" y="202199"/>
                </a:lnTo>
                <a:lnTo>
                  <a:pt x="72325" y="227558"/>
                </a:lnTo>
                <a:lnTo>
                  <a:pt x="118414" y="236854"/>
                </a:lnTo>
                <a:lnTo>
                  <a:pt x="1601203" y="236854"/>
                </a:lnTo>
                <a:lnTo>
                  <a:pt x="1647310" y="227558"/>
                </a:lnTo>
                <a:lnTo>
                  <a:pt x="1684975" y="202199"/>
                </a:lnTo>
                <a:lnTo>
                  <a:pt x="1710377" y="164578"/>
                </a:lnTo>
                <a:lnTo>
                  <a:pt x="1719694" y="118491"/>
                </a:lnTo>
                <a:lnTo>
                  <a:pt x="1710377" y="72384"/>
                </a:lnTo>
                <a:lnTo>
                  <a:pt x="1684975" y="34718"/>
                </a:lnTo>
                <a:lnTo>
                  <a:pt x="1647310" y="9316"/>
                </a:lnTo>
                <a:lnTo>
                  <a:pt x="160120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7224" y="205485"/>
            <a:ext cx="14490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позиция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предпринимателей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28571" y="3894610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29">
                <a:moveTo>
                  <a:pt x="5809234" y="0"/>
                </a:moveTo>
                <a:lnTo>
                  <a:pt x="252602" y="0"/>
                </a:lnTo>
                <a:lnTo>
                  <a:pt x="207213" y="4067"/>
                </a:lnTo>
                <a:lnTo>
                  <a:pt x="164486" y="15796"/>
                </a:lnTo>
                <a:lnTo>
                  <a:pt x="125137" y="34473"/>
                </a:lnTo>
                <a:lnTo>
                  <a:pt x="89879" y="59387"/>
                </a:lnTo>
                <a:lnTo>
                  <a:pt x="59429" y="89827"/>
                </a:lnTo>
                <a:lnTo>
                  <a:pt x="34501" y="125080"/>
                </a:lnTo>
                <a:lnTo>
                  <a:pt x="15810" y="164435"/>
                </a:lnTo>
                <a:lnTo>
                  <a:pt x="4071" y="207180"/>
                </a:lnTo>
                <a:lnTo>
                  <a:pt x="0" y="252602"/>
                </a:lnTo>
                <a:lnTo>
                  <a:pt x="0" y="863473"/>
                </a:lnTo>
                <a:lnTo>
                  <a:pt x="4071" y="908857"/>
                </a:lnTo>
                <a:lnTo>
                  <a:pt x="15810" y="951573"/>
                </a:lnTo>
                <a:lnTo>
                  <a:pt x="34501" y="990905"/>
                </a:lnTo>
                <a:lnTo>
                  <a:pt x="59429" y="1026143"/>
                </a:lnTo>
                <a:lnTo>
                  <a:pt x="89879" y="1056572"/>
                </a:lnTo>
                <a:lnTo>
                  <a:pt x="125137" y="1081480"/>
                </a:lnTo>
                <a:lnTo>
                  <a:pt x="164486" y="1100154"/>
                </a:lnTo>
                <a:lnTo>
                  <a:pt x="207213" y="1111881"/>
                </a:lnTo>
                <a:lnTo>
                  <a:pt x="252602" y="1115949"/>
                </a:lnTo>
                <a:lnTo>
                  <a:pt x="5809234" y="1115949"/>
                </a:lnTo>
                <a:lnTo>
                  <a:pt x="5854623" y="1111881"/>
                </a:lnTo>
                <a:lnTo>
                  <a:pt x="5897350" y="1100154"/>
                </a:lnTo>
                <a:lnTo>
                  <a:pt x="5936699" y="1081480"/>
                </a:lnTo>
                <a:lnTo>
                  <a:pt x="5971957" y="1056572"/>
                </a:lnTo>
                <a:lnTo>
                  <a:pt x="6002407" y="1026143"/>
                </a:lnTo>
                <a:lnTo>
                  <a:pt x="6027335" y="990905"/>
                </a:lnTo>
                <a:lnTo>
                  <a:pt x="6046026" y="951573"/>
                </a:lnTo>
                <a:lnTo>
                  <a:pt x="6057765" y="908857"/>
                </a:lnTo>
                <a:lnTo>
                  <a:pt x="6061837" y="863473"/>
                </a:lnTo>
                <a:lnTo>
                  <a:pt x="6061837" y="252602"/>
                </a:lnTo>
                <a:lnTo>
                  <a:pt x="6057765" y="207180"/>
                </a:lnTo>
                <a:lnTo>
                  <a:pt x="6046026" y="164435"/>
                </a:lnTo>
                <a:lnTo>
                  <a:pt x="6027335" y="125080"/>
                </a:lnTo>
                <a:lnTo>
                  <a:pt x="6002407" y="89827"/>
                </a:lnTo>
                <a:lnTo>
                  <a:pt x="5971957" y="59387"/>
                </a:lnTo>
                <a:lnTo>
                  <a:pt x="5936699" y="34473"/>
                </a:lnTo>
                <a:lnTo>
                  <a:pt x="5897350" y="15796"/>
                </a:lnTo>
                <a:lnTo>
                  <a:pt x="5854623" y="4067"/>
                </a:lnTo>
                <a:lnTo>
                  <a:pt x="580923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31665" y="3982352"/>
            <a:ext cx="504283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ограничена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возможность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реализации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инвестиционных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проектов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за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счёт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собственных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средств, </a:t>
            </a:r>
            <a:r>
              <a:rPr sz="800" b="1" dirty="0">
                <a:latin typeface="Arial"/>
                <a:cs typeface="Arial"/>
              </a:rPr>
              <a:t>сложность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с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привлечением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заемных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средств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1665" y="4318028"/>
            <a:ext cx="5535930" cy="53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для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реализации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крупных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проектов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компаниям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может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потребоваться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внешнее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финансирование,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которое </a:t>
            </a:r>
            <a:r>
              <a:rPr sz="800" b="1" dirty="0">
                <a:latin typeface="Arial"/>
                <a:cs typeface="Arial"/>
              </a:rPr>
              <a:t>может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оказаться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недоступным</a:t>
            </a:r>
            <a:r>
              <a:rPr sz="800" b="1" spc="4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или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невыгодным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в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 err="1">
                <a:latin typeface="Arial"/>
                <a:cs typeface="Arial"/>
              </a:rPr>
              <a:t>условиях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spc="-10" dirty="0" err="1" smtClean="0">
                <a:latin typeface="Arial"/>
                <a:cs typeface="Arial"/>
              </a:rPr>
              <a:t>неопределённости</a:t>
            </a:r>
            <a:endParaRPr lang="ru-RU" sz="800" b="1" spc="-10" dirty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endParaRPr lang="ru-RU" sz="800" b="1" spc="-10" dirty="0" smtClean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800" b="1" spc="-10" dirty="0" smtClean="0">
                <a:latin typeface="Arial"/>
                <a:cs typeface="Arial"/>
              </a:rPr>
              <a:t>трудности с качеством и стабильностью интернета и сотовой связи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31259" y="2670175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29">
                <a:moveTo>
                  <a:pt x="5809234" y="0"/>
                </a:moveTo>
                <a:lnTo>
                  <a:pt x="252602" y="0"/>
                </a:lnTo>
                <a:lnTo>
                  <a:pt x="207213" y="4067"/>
                </a:lnTo>
                <a:lnTo>
                  <a:pt x="164486" y="15796"/>
                </a:lnTo>
                <a:lnTo>
                  <a:pt x="125137" y="34473"/>
                </a:lnTo>
                <a:lnTo>
                  <a:pt x="89879" y="59387"/>
                </a:lnTo>
                <a:lnTo>
                  <a:pt x="59429" y="89827"/>
                </a:lnTo>
                <a:lnTo>
                  <a:pt x="34501" y="125080"/>
                </a:lnTo>
                <a:lnTo>
                  <a:pt x="15810" y="164435"/>
                </a:lnTo>
                <a:lnTo>
                  <a:pt x="4071" y="207180"/>
                </a:lnTo>
                <a:lnTo>
                  <a:pt x="0" y="252602"/>
                </a:lnTo>
                <a:lnTo>
                  <a:pt x="0" y="863346"/>
                </a:lnTo>
                <a:lnTo>
                  <a:pt x="4071" y="908768"/>
                </a:lnTo>
                <a:lnTo>
                  <a:pt x="15810" y="951513"/>
                </a:lnTo>
                <a:lnTo>
                  <a:pt x="34501" y="990868"/>
                </a:lnTo>
                <a:lnTo>
                  <a:pt x="59429" y="1026121"/>
                </a:lnTo>
                <a:lnTo>
                  <a:pt x="89879" y="1056561"/>
                </a:lnTo>
                <a:lnTo>
                  <a:pt x="125137" y="1081475"/>
                </a:lnTo>
                <a:lnTo>
                  <a:pt x="164486" y="1100152"/>
                </a:lnTo>
                <a:lnTo>
                  <a:pt x="207213" y="1111881"/>
                </a:lnTo>
                <a:lnTo>
                  <a:pt x="252602" y="1115949"/>
                </a:lnTo>
                <a:lnTo>
                  <a:pt x="5809234" y="1115949"/>
                </a:lnTo>
                <a:lnTo>
                  <a:pt x="5854623" y="1111881"/>
                </a:lnTo>
                <a:lnTo>
                  <a:pt x="5897350" y="1100152"/>
                </a:lnTo>
                <a:lnTo>
                  <a:pt x="5936699" y="1081475"/>
                </a:lnTo>
                <a:lnTo>
                  <a:pt x="5971957" y="1056561"/>
                </a:lnTo>
                <a:lnTo>
                  <a:pt x="6002407" y="1026121"/>
                </a:lnTo>
                <a:lnTo>
                  <a:pt x="6027335" y="990868"/>
                </a:lnTo>
                <a:lnTo>
                  <a:pt x="6046026" y="951513"/>
                </a:lnTo>
                <a:lnTo>
                  <a:pt x="6057765" y="908768"/>
                </a:lnTo>
                <a:lnTo>
                  <a:pt x="6061837" y="863346"/>
                </a:lnTo>
                <a:lnTo>
                  <a:pt x="6061837" y="252602"/>
                </a:lnTo>
                <a:lnTo>
                  <a:pt x="6057765" y="207180"/>
                </a:lnTo>
                <a:lnTo>
                  <a:pt x="6046026" y="164435"/>
                </a:lnTo>
                <a:lnTo>
                  <a:pt x="6027335" y="125080"/>
                </a:lnTo>
                <a:lnTo>
                  <a:pt x="6002407" y="89827"/>
                </a:lnTo>
                <a:lnTo>
                  <a:pt x="5971957" y="59387"/>
                </a:lnTo>
                <a:lnTo>
                  <a:pt x="5936699" y="34473"/>
                </a:lnTo>
                <a:lnTo>
                  <a:pt x="5897350" y="15796"/>
                </a:lnTo>
                <a:lnTo>
                  <a:pt x="5854623" y="4067"/>
                </a:lnTo>
                <a:lnTo>
                  <a:pt x="580923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37253" y="2908173"/>
            <a:ext cx="533654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сложности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с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оформлением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документов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(большое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количество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документов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требуемых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разрешений)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37253" y="3152394"/>
            <a:ext cx="51689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финансовые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трудности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(необходимость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использования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заемных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средств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для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развития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бизнеса)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37253" y="3396233"/>
            <a:ext cx="37401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трудности</a:t>
            </a:r>
            <a:r>
              <a:rPr sz="800" b="1" spc="6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с </a:t>
            </a:r>
            <a:r>
              <a:rPr sz="800" b="1" spc="-10" dirty="0">
                <a:latin typeface="Arial"/>
                <a:cs typeface="Arial"/>
              </a:rPr>
              <a:t>созданием/модернизацией </a:t>
            </a:r>
            <a:r>
              <a:rPr sz="800" b="1" dirty="0">
                <a:latin typeface="Arial"/>
                <a:cs typeface="Arial"/>
              </a:rPr>
              <a:t>инженерной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инфраструктуры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25798" y="1407160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30">
                <a:moveTo>
                  <a:pt x="5809233" y="0"/>
                </a:moveTo>
                <a:lnTo>
                  <a:pt x="252602" y="0"/>
                </a:lnTo>
                <a:lnTo>
                  <a:pt x="207213" y="4067"/>
                </a:lnTo>
                <a:lnTo>
                  <a:pt x="164486" y="15794"/>
                </a:lnTo>
                <a:lnTo>
                  <a:pt x="125137" y="34468"/>
                </a:lnTo>
                <a:lnTo>
                  <a:pt x="89879" y="59376"/>
                </a:lnTo>
                <a:lnTo>
                  <a:pt x="59429" y="89805"/>
                </a:lnTo>
                <a:lnTo>
                  <a:pt x="34501" y="125043"/>
                </a:lnTo>
                <a:lnTo>
                  <a:pt x="15810" y="164375"/>
                </a:lnTo>
                <a:lnTo>
                  <a:pt x="4071" y="207091"/>
                </a:lnTo>
                <a:lnTo>
                  <a:pt x="0" y="252475"/>
                </a:lnTo>
                <a:lnTo>
                  <a:pt x="0" y="863345"/>
                </a:lnTo>
                <a:lnTo>
                  <a:pt x="4071" y="908768"/>
                </a:lnTo>
                <a:lnTo>
                  <a:pt x="15810" y="951513"/>
                </a:lnTo>
                <a:lnTo>
                  <a:pt x="34501" y="990868"/>
                </a:lnTo>
                <a:lnTo>
                  <a:pt x="59429" y="1026121"/>
                </a:lnTo>
                <a:lnTo>
                  <a:pt x="89879" y="1056561"/>
                </a:lnTo>
                <a:lnTo>
                  <a:pt x="125137" y="1081475"/>
                </a:lnTo>
                <a:lnTo>
                  <a:pt x="164486" y="1100152"/>
                </a:lnTo>
                <a:lnTo>
                  <a:pt x="207213" y="1111881"/>
                </a:lnTo>
                <a:lnTo>
                  <a:pt x="252602" y="1115949"/>
                </a:lnTo>
                <a:lnTo>
                  <a:pt x="5809233" y="1115949"/>
                </a:lnTo>
                <a:lnTo>
                  <a:pt x="5854623" y="1111881"/>
                </a:lnTo>
                <a:lnTo>
                  <a:pt x="5897350" y="1100152"/>
                </a:lnTo>
                <a:lnTo>
                  <a:pt x="5936699" y="1081475"/>
                </a:lnTo>
                <a:lnTo>
                  <a:pt x="5971957" y="1056561"/>
                </a:lnTo>
                <a:lnTo>
                  <a:pt x="6002407" y="1026121"/>
                </a:lnTo>
                <a:lnTo>
                  <a:pt x="6027335" y="990868"/>
                </a:lnTo>
                <a:lnTo>
                  <a:pt x="6046026" y="951513"/>
                </a:lnTo>
                <a:lnTo>
                  <a:pt x="6057765" y="908768"/>
                </a:lnTo>
                <a:lnTo>
                  <a:pt x="6061836" y="863345"/>
                </a:lnTo>
                <a:lnTo>
                  <a:pt x="6061836" y="252475"/>
                </a:lnTo>
                <a:lnTo>
                  <a:pt x="6057765" y="207091"/>
                </a:lnTo>
                <a:lnTo>
                  <a:pt x="6046026" y="164375"/>
                </a:lnTo>
                <a:lnTo>
                  <a:pt x="6027335" y="125043"/>
                </a:lnTo>
                <a:lnTo>
                  <a:pt x="6002407" y="89805"/>
                </a:lnTo>
                <a:lnTo>
                  <a:pt x="5971957" y="59376"/>
                </a:lnTo>
                <a:lnTo>
                  <a:pt x="5936699" y="34468"/>
                </a:lnTo>
                <a:lnTo>
                  <a:pt x="5897350" y="15794"/>
                </a:lnTo>
                <a:lnTo>
                  <a:pt x="5854623" y="4067"/>
                </a:lnTo>
                <a:lnTo>
                  <a:pt x="580923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931665" y="1888998"/>
            <a:ext cx="24650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spc="-10" dirty="0">
                <a:latin typeface="Arial"/>
                <a:cs typeface="Arial"/>
              </a:rPr>
              <a:t>инвестиционный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климат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требует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улучшений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92943" y="3058913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6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2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4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4"/>
                </a:moveTo>
                <a:lnTo>
                  <a:pt x="244573" y="125984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8870" y="5606503"/>
            <a:ext cx="229870" cy="296545"/>
          </a:xfrm>
          <a:custGeom>
            <a:avLst/>
            <a:gdLst/>
            <a:ahLst/>
            <a:cxnLst/>
            <a:rect l="l" t="t" r="r" b="b"/>
            <a:pathLst>
              <a:path w="229869" h="296545">
                <a:moveTo>
                  <a:pt x="92646" y="107454"/>
                </a:moveTo>
                <a:lnTo>
                  <a:pt x="44475" y="107454"/>
                </a:lnTo>
                <a:lnTo>
                  <a:pt x="44475" y="122275"/>
                </a:lnTo>
                <a:lnTo>
                  <a:pt x="92646" y="122275"/>
                </a:lnTo>
                <a:lnTo>
                  <a:pt x="92646" y="107454"/>
                </a:lnTo>
                <a:close/>
              </a:path>
              <a:path w="229869" h="296545">
                <a:moveTo>
                  <a:pt x="185293" y="226047"/>
                </a:moveTo>
                <a:lnTo>
                  <a:pt x="44475" y="226047"/>
                </a:lnTo>
                <a:lnTo>
                  <a:pt x="44475" y="240868"/>
                </a:lnTo>
                <a:lnTo>
                  <a:pt x="185293" y="240868"/>
                </a:lnTo>
                <a:lnTo>
                  <a:pt x="185293" y="226047"/>
                </a:lnTo>
                <a:close/>
              </a:path>
              <a:path w="229869" h="296545">
                <a:moveTo>
                  <a:pt x="185293" y="196392"/>
                </a:moveTo>
                <a:lnTo>
                  <a:pt x="44475" y="196392"/>
                </a:lnTo>
                <a:lnTo>
                  <a:pt x="44475" y="211213"/>
                </a:lnTo>
                <a:lnTo>
                  <a:pt x="185293" y="211226"/>
                </a:lnTo>
                <a:lnTo>
                  <a:pt x="185293" y="196392"/>
                </a:lnTo>
                <a:close/>
              </a:path>
              <a:path w="229869" h="296545">
                <a:moveTo>
                  <a:pt x="185293" y="166751"/>
                </a:moveTo>
                <a:lnTo>
                  <a:pt x="44475" y="166751"/>
                </a:lnTo>
                <a:lnTo>
                  <a:pt x="44475" y="181571"/>
                </a:lnTo>
                <a:lnTo>
                  <a:pt x="185293" y="181571"/>
                </a:lnTo>
                <a:lnTo>
                  <a:pt x="185293" y="166751"/>
                </a:lnTo>
                <a:close/>
              </a:path>
              <a:path w="229869" h="296545">
                <a:moveTo>
                  <a:pt x="185293" y="137109"/>
                </a:moveTo>
                <a:lnTo>
                  <a:pt x="44475" y="137109"/>
                </a:lnTo>
                <a:lnTo>
                  <a:pt x="44475" y="151930"/>
                </a:lnTo>
                <a:lnTo>
                  <a:pt x="185293" y="151930"/>
                </a:lnTo>
                <a:lnTo>
                  <a:pt x="185293" y="137109"/>
                </a:lnTo>
                <a:close/>
              </a:path>
              <a:path w="229869" h="296545">
                <a:moveTo>
                  <a:pt x="229755" y="81521"/>
                </a:moveTo>
                <a:lnTo>
                  <a:pt x="225539" y="77812"/>
                </a:lnTo>
                <a:lnTo>
                  <a:pt x="207518" y="61963"/>
                </a:lnTo>
                <a:lnTo>
                  <a:pt x="207518" y="100050"/>
                </a:lnTo>
                <a:lnTo>
                  <a:pt x="207518" y="274218"/>
                </a:lnTo>
                <a:lnTo>
                  <a:pt x="22237" y="274218"/>
                </a:lnTo>
                <a:lnTo>
                  <a:pt x="22237" y="22225"/>
                </a:lnTo>
                <a:lnTo>
                  <a:pt x="114884" y="22225"/>
                </a:lnTo>
                <a:lnTo>
                  <a:pt x="114884" y="100050"/>
                </a:lnTo>
                <a:lnTo>
                  <a:pt x="207518" y="100050"/>
                </a:lnTo>
                <a:lnTo>
                  <a:pt x="207518" y="61963"/>
                </a:lnTo>
                <a:lnTo>
                  <a:pt x="183438" y="40779"/>
                </a:lnTo>
                <a:lnTo>
                  <a:pt x="183438" y="77812"/>
                </a:lnTo>
                <a:lnTo>
                  <a:pt x="137109" y="77812"/>
                </a:lnTo>
                <a:lnTo>
                  <a:pt x="137109" y="31496"/>
                </a:lnTo>
                <a:lnTo>
                  <a:pt x="183438" y="77812"/>
                </a:lnTo>
                <a:lnTo>
                  <a:pt x="183438" y="40779"/>
                </a:lnTo>
                <a:lnTo>
                  <a:pt x="172897" y="31496"/>
                </a:lnTo>
                <a:lnTo>
                  <a:pt x="162369" y="22225"/>
                </a:lnTo>
                <a:lnTo>
                  <a:pt x="137109" y="0"/>
                </a:lnTo>
                <a:lnTo>
                  <a:pt x="0" y="0"/>
                </a:lnTo>
                <a:lnTo>
                  <a:pt x="12" y="296456"/>
                </a:lnTo>
                <a:lnTo>
                  <a:pt x="229755" y="296456"/>
                </a:lnTo>
                <a:lnTo>
                  <a:pt x="229755" y="274218"/>
                </a:lnTo>
                <a:lnTo>
                  <a:pt x="229755" y="815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854" y="1860845"/>
            <a:ext cx="224191" cy="20752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792971" y="4353424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48" y="0"/>
                </a:moveTo>
                <a:lnTo>
                  <a:pt x="96249" y="7175"/>
                </a:lnTo>
                <a:lnTo>
                  <a:pt x="57614" y="27155"/>
                </a:lnTo>
                <a:lnTo>
                  <a:pt x="27151" y="57618"/>
                </a:lnTo>
                <a:lnTo>
                  <a:pt x="7174" y="96246"/>
                </a:lnTo>
                <a:lnTo>
                  <a:pt x="0" y="140729"/>
                </a:lnTo>
                <a:lnTo>
                  <a:pt x="7174" y="185214"/>
                </a:lnTo>
                <a:lnTo>
                  <a:pt x="27153" y="223849"/>
                </a:lnTo>
                <a:lnTo>
                  <a:pt x="57618" y="254316"/>
                </a:lnTo>
                <a:lnTo>
                  <a:pt x="96252" y="274296"/>
                </a:lnTo>
                <a:lnTo>
                  <a:pt x="140737" y="281471"/>
                </a:lnTo>
                <a:lnTo>
                  <a:pt x="185221" y="274296"/>
                </a:lnTo>
                <a:lnTo>
                  <a:pt x="223855" y="254316"/>
                </a:lnTo>
                <a:lnTo>
                  <a:pt x="254322" y="223849"/>
                </a:lnTo>
                <a:lnTo>
                  <a:pt x="266413" y="200469"/>
                </a:lnTo>
                <a:lnTo>
                  <a:pt x="134765" y="200469"/>
                </a:lnTo>
                <a:lnTo>
                  <a:pt x="134765" y="109669"/>
                </a:lnTo>
                <a:lnTo>
                  <a:pt x="107204" y="109669"/>
                </a:lnTo>
                <a:lnTo>
                  <a:pt x="107204" y="92567"/>
                </a:lnTo>
                <a:lnTo>
                  <a:pt x="109254" y="91989"/>
                </a:lnTo>
                <a:lnTo>
                  <a:pt x="111120" y="91415"/>
                </a:lnTo>
                <a:lnTo>
                  <a:pt x="117787" y="89120"/>
                </a:lnTo>
                <a:lnTo>
                  <a:pt x="121066" y="87789"/>
                </a:lnTo>
                <a:lnTo>
                  <a:pt x="124349" y="86387"/>
                </a:lnTo>
                <a:lnTo>
                  <a:pt x="127628" y="85056"/>
                </a:lnTo>
                <a:lnTo>
                  <a:pt x="133959" y="81777"/>
                </a:lnTo>
                <a:lnTo>
                  <a:pt x="135540" y="80912"/>
                </a:lnTo>
                <a:lnTo>
                  <a:pt x="137106" y="80004"/>
                </a:lnTo>
                <a:lnTo>
                  <a:pt x="138835" y="79102"/>
                </a:lnTo>
                <a:lnTo>
                  <a:pt x="140533" y="78114"/>
                </a:lnTo>
                <a:lnTo>
                  <a:pt x="143881" y="75962"/>
                </a:lnTo>
                <a:lnTo>
                  <a:pt x="145582" y="74973"/>
                </a:lnTo>
                <a:lnTo>
                  <a:pt x="147318" y="74075"/>
                </a:lnTo>
                <a:lnTo>
                  <a:pt x="262868" y="74075"/>
                </a:lnTo>
                <a:lnTo>
                  <a:pt x="254360" y="57614"/>
                </a:lnTo>
                <a:lnTo>
                  <a:pt x="223913" y="27151"/>
                </a:lnTo>
                <a:lnTo>
                  <a:pt x="185300" y="7173"/>
                </a:lnTo>
                <a:lnTo>
                  <a:pt x="140848" y="0"/>
                </a:lnTo>
                <a:close/>
              </a:path>
              <a:path w="281940" h="281939">
                <a:moveTo>
                  <a:pt x="262868" y="74075"/>
                </a:moveTo>
                <a:lnTo>
                  <a:pt x="156174" y="74075"/>
                </a:lnTo>
                <a:lnTo>
                  <a:pt x="156174" y="200469"/>
                </a:lnTo>
                <a:lnTo>
                  <a:pt x="266413" y="200469"/>
                </a:lnTo>
                <a:lnTo>
                  <a:pt x="274302" y="185214"/>
                </a:lnTo>
                <a:lnTo>
                  <a:pt x="281478" y="140729"/>
                </a:lnTo>
                <a:lnTo>
                  <a:pt x="274323" y="96245"/>
                </a:lnTo>
                <a:lnTo>
                  <a:pt x="262868" y="74075"/>
                </a:lnTo>
                <a:close/>
              </a:path>
              <a:path w="281940" h="281939">
                <a:moveTo>
                  <a:pt x="134765" y="98224"/>
                </a:moveTo>
                <a:lnTo>
                  <a:pt x="107204" y="109669"/>
                </a:lnTo>
                <a:lnTo>
                  <a:pt x="134765" y="109669"/>
                </a:lnTo>
                <a:lnTo>
                  <a:pt x="134765" y="98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67334" y="6321348"/>
            <a:ext cx="16954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BEBEBE"/>
                </a:solidFill>
                <a:latin typeface="Arial"/>
                <a:cs typeface="Arial"/>
              </a:rPr>
              <a:t>*На</a:t>
            </a:r>
            <a:r>
              <a:rPr sz="600" i="1" spc="3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00" i="1" spc="-10" dirty="0">
                <a:solidFill>
                  <a:srgbClr val="BEBEBE"/>
                </a:solidFill>
                <a:latin typeface="Arial"/>
                <a:cs typeface="Arial"/>
              </a:rPr>
              <a:t>основании</a:t>
            </a:r>
            <a:r>
              <a:rPr sz="600" i="1" spc="-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BEBEBE"/>
                </a:solidFill>
                <a:latin typeface="Arial"/>
                <a:cs typeface="Arial"/>
              </a:rPr>
              <a:t>опроса</a:t>
            </a:r>
            <a:r>
              <a:rPr sz="600" i="1" spc="1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00" i="1" spc="-10" dirty="0">
                <a:solidFill>
                  <a:srgbClr val="BEBEBE"/>
                </a:solidFill>
                <a:latin typeface="Arial"/>
                <a:cs typeface="Arial"/>
              </a:rPr>
              <a:t>предпринимателей</a:t>
            </a:r>
            <a:r>
              <a:rPr sz="600" i="1" spc="1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00" i="1" spc="-25" dirty="0">
                <a:solidFill>
                  <a:srgbClr val="BEBEBE"/>
                </a:solidFill>
                <a:latin typeface="Arial"/>
                <a:cs typeface="Arial"/>
              </a:rPr>
              <a:t>МО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994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80" y="0"/>
                </a:lnTo>
                <a:lnTo>
                  <a:pt x="165455" y="5664"/>
                </a:lnTo>
                <a:lnTo>
                  <a:pt x="120268" y="21801"/>
                </a:lnTo>
                <a:lnTo>
                  <a:pt x="80407" y="47126"/>
                </a:lnTo>
                <a:lnTo>
                  <a:pt x="47162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2" y="695156"/>
                </a:lnTo>
                <a:lnTo>
                  <a:pt x="80407" y="728412"/>
                </a:lnTo>
                <a:lnTo>
                  <a:pt x="120268" y="753762"/>
                </a:lnTo>
                <a:lnTo>
                  <a:pt x="165455" y="769917"/>
                </a:lnTo>
                <a:lnTo>
                  <a:pt x="214680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07489" y="1663954"/>
            <a:ext cx="17653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ОСНОВНЫЕ</a:t>
            </a:r>
            <a:r>
              <a:rPr sz="11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ПРОБЛЕМЫ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АНАЛИЗ</a:t>
            </a:r>
            <a:r>
              <a:rPr spc="-45" dirty="0"/>
              <a:t> </a:t>
            </a:r>
            <a:r>
              <a:rPr dirty="0"/>
              <a:t>ИНТЕРВЬЮ</a:t>
            </a:r>
            <a:r>
              <a:rPr spc="-40" dirty="0"/>
              <a:t> </a:t>
            </a:r>
            <a:r>
              <a:rPr spc="-10" dirty="0"/>
              <a:t>АДМИНИСТРАЦИИ</a:t>
            </a:r>
          </a:p>
        </p:txBody>
      </p:sp>
      <p:sp>
        <p:nvSpPr>
          <p:cNvPr id="5" name="object 5"/>
          <p:cNvSpPr/>
          <p:nvPr/>
        </p:nvSpPr>
        <p:spPr>
          <a:xfrm>
            <a:off x="627011" y="163576"/>
            <a:ext cx="2023110" cy="274320"/>
          </a:xfrm>
          <a:custGeom>
            <a:avLst/>
            <a:gdLst/>
            <a:ahLst/>
            <a:cxnLst/>
            <a:rect l="l" t="t" r="r" b="b"/>
            <a:pathLst>
              <a:path w="2023110" h="274320">
                <a:moveTo>
                  <a:pt x="1885810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885810" y="273938"/>
                </a:lnTo>
                <a:lnTo>
                  <a:pt x="1929065" y="266955"/>
                </a:lnTo>
                <a:lnTo>
                  <a:pt x="1966645" y="247510"/>
                </a:lnTo>
                <a:lnTo>
                  <a:pt x="1996288" y="217867"/>
                </a:lnTo>
                <a:lnTo>
                  <a:pt x="2015732" y="180288"/>
                </a:lnTo>
                <a:lnTo>
                  <a:pt x="2022716" y="137032"/>
                </a:lnTo>
                <a:lnTo>
                  <a:pt x="2015732" y="93715"/>
                </a:lnTo>
                <a:lnTo>
                  <a:pt x="1996288" y="56098"/>
                </a:lnTo>
                <a:lnTo>
                  <a:pt x="1966645" y="26436"/>
                </a:lnTo>
                <a:lnTo>
                  <a:pt x="1929065" y="6984"/>
                </a:lnTo>
                <a:lnTo>
                  <a:pt x="188581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711" y="223773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интервью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администрации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0090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75" y="0"/>
                </a:moveTo>
                <a:lnTo>
                  <a:pt x="227457" y="0"/>
                </a:lnTo>
                <a:lnTo>
                  <a:pt x="181621" y="4621"/>
                </a:lnTo>
                <a:lnTo>
                  <a:pt x="138928" y="17877"/>
                </a:lnTo>
                <a:lnTo>
                  <a:pt x="100291" y="38850"/>
                </a:lnTo>
                <a:lnTo>
                  <a:pt x="66627" y="66627"/>
                </a:lnTo>
                <a:lnTo>
                  <a:pt x="38850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6"/>
                </a:lnTo>
                <a:lnTo>
                  <a:pt x="0" y="548131"/>
                </a:lnTo>
                <a:lnTo>
                  <a:pt x="4621" y="593967"/>
                </a:lnTo>
                <a:lnTo>
                  <a:pt x="17877" y="636660"/>
                </a:lnTo>
                <a:lnTo>
                  <a:pt x="38850" y="675297"/>
                </a:lnTo>
                <a:lnTo>
                  <a:pt x="66627" y="708961"/>
                </a:lnTo>
                <a:lnTo>
                  <a:pt x="100291" y="736738"/>
                </a:lnTo>
                <a:lnTo>
                  <a:pt x="138928" y="757711"/>
                </a:lnTo>
                <a:lnTo>
                  <a:pt x="181621" y="770967"/>
                </a:lnTo>
                <a:lnTo>
                  <a:pt x="227457" y="775588"/>
                </a:lnTo>
                <a:lnTo>
                  <a:pt x="4270375" y="775588"/>
                </a:lnTo>
                <a:lnTo>
                  <a:pt x="4316210" y="770967"/>
                </a:lnTo>
                <a:lnTo>
                  <a:pt x="4358903" y="757711"/>
                </a:lnTo>
                <a:lnTo>
                  <a:pt x="4397540" y="736738"/>
                </a:lnTo>
                <a:lnTo>
                  <a:pt x="4431204" y="708961"/>
                </a:lnTo>
                <a:lnTo>
                  <a:pt x="4458981" y="675297"/>
                </a:lnTo>
                <a:lnTo>
                  <a:pt x="4479954" y="636660"/>
                </a:lnTo>
                <a:lnTo>
                  <a:pt x="4493210" y="593967"/>
                </a:lnTo>
                <a:lnTo>
                  <a:pt x="4497832" y="548131"/>
                </a:lnTo>
                <a:lnTo>
                  <a:pt x="4497832" y="227456"/>
                </a:lnTo>
                <a:lnTo>
                  <a:pt x="4493210" y="181621"/>
                </a:lnTo>
                <a:lnTo>
                  <a:pt x="4479954" y="138928"/>
                </a:lnTo>
                <a:lnTo>
                  <a:pt x="4458981" y="100291"/>
                </a:lnTo>
                <a:lnTo>
                  <a:pt x="4431204" y="66627"/>
                </a:lnTo>
                <a:lnTo>
                  <a:pt x="4397540" y="38850"/>
                </a:lnTo>
                <a:lnTo>
                  <a:pt x="4358903" y="17877"/>
                </a:lnTo>
                <a:lnTo>
                  <a:pt x="4316210" y="4621"/>
                </a:lnTo>
                <a:lnTo>
                  <a:pt x="427037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68769" y="1663954"/>
            <a:ext cx="17627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ВОЗМОЖНЫЕ</a:t>
            </a:r>
            <a:r>
              <a:rPr sz="11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РЕШЕНИЯ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011" y="2256027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38" y="0"/>
                </a:moveTo>
                <a:lnTo>
                  <a:pt x="243001" y="0"/>
                </a:lnTo>
                <a:lnTo>
                  <a:pt x="194029" y="4933"/>
                </a:lnTo>
                <a:lnTo>
                  <a:pt x="148416" y="19083"/>
                </a:lnTo>
                <a:lnTo>
                  <a:pt x="107139" y="41476"/>
                </a:lnTo>
                <a:lnTo>
                  <a:pt x="71175" y="71135"/>
                </a:lnTo>
                <a:lnTo>
                  <a:pt x="41502" y="107088"/>
                </a:lnTo>
                <a:lnTo>
                  <a:pt x="19097" y="148357"/>
                </a:lnTo>
                <a:lnTo>
                  <a:pt x="4937" y="193970"/>
                </a:lnTo>
                <a:lnTo>
                  <a:pt x="0" y="242950"/>
                </a:lnTo>
                <a:lnTo>
                  <a:pt x="4937" y="291937"/>
                </a:lnTo>
                <a:lnTo>
                  <a:pt x="19097" y="337564"/>
                </a:lnTo>
                <a:lnTo>
                  <a:pt x="41502" y="378854"/>
                </a:lnTo>
                <a:lnTo>
                  <a:pt x="71175" y="414829"/>
                </a:lnTo>
                <a:lnTo>
                  <a:pt x="107139" y="444512"/>
                </a:lnTo>
                <a:lnTo>
                  <a:pt x="148416" y="466925"/>
                </a:lnTo>
                <a:lnTo>
                  <a:pt x="194029" y="481090"/>
                </a:lnTo>
                <a:lnTo>
                  <a:pt x="243001" y="486029"/>
                </a:lnTo>
                <a:lnTo>
                  <a:pt x="4268838" y="486029"/>
                </a:lnTo>
                <a:lnTo>
                  <a:pt x="4317818" y="481090"/>
                </a:lnTo>
                <a:lnTo>
                  <a:pt x="4363431" y="466925"/>
                </a:lnTo>
                <a:lnTo>
                  <a:pt x="4404701" y="444512"/>
                </a:lnTo>
                <a:lnTo>
                  <a:pt x="4440653" y="414829"/>
                </a:lnTo>
                <a:lnTo>
                  <a:pt x="4470313" y="378854"/>
                </a:lnTo>
                <a:lnTo>
                  <a:pt x="4492705" y="337564"/>
                </a:lnTo>
                <a:lnTo>
                  <a:pt x="4506855" y="291937"/>
                </a:lnTo>
                <a:lnTo>
                  <a:pt x="4511789" y="242950"/>
                </a:lnTo>
                <a:lnTo>
                  <a:pt x="4506855" y="193970"/>
                </a:lnTo>
                <a:lnTo>
                  <a:pt x="4492705" y="148357"/>
                </a:lnTo>
                <a:lnTo>
                  <a:pt x="4470313" y="107088"/>
                </a:lnTo>
                <a:lnTo>
                  <a:pt x="4440653" y="71135"/>
                </a:lnTo>
                <a:lnTo>
                  <a:pt x="4404701" y="41476"/>
                </a:lnTo>
                <a:lnTo>
                  <a:pt x="4363431" y="19083"/>
                </a:lnTo>
                <a:lnTo>
                  <a:pt x="4317818" y="4933"/>
                </a:lnTo>
                <a:lnTo>
                  <a:pt x="42688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17803" y="2378710"/>
            <a:ext cx="33286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Отсутствие</a:t>
            </a:r>
            <a:r>
              <a:rPr sz="700" b="1" spc="6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эффективной</a:t>
            </a:r>
            <a:r>
              <a:rPr sz="700" b="1" spc="7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коммуникации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между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представителями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бизнеса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администрацией</a:t>
            </a:r>
            <a:r>
              <a:rPr sz="700" b="1" spc="45" dirty="0">
                <a:latin typeface="Arial"/>
                <a:cs typeface="Arial"/>
              </a:rPr>
              <a:t> </a:t>
            </a:r>
            <a:r>
              <a:rPr sz="700" b="1" spc="-25" dirty="0">
                <a:latin typeface="Arial"/>
                <a:cs typeface="Arial"/>
              </a:rPr>
              <a:t>МО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7011" y="2848736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38" y="0"/>
                </a:moveTo>
                <a:lnTo>
                  <a:pt x="243001" y="0"/>
                </a:lnTo>
                <a:lnTo>
                  <a:pt x="194029" y="4933"/>
                </a:lnTo>
                <a:lnTo>
                  <a:pt x="148416" y="19083"/>
                </a:lnTo>
                <a:lnTo>
                  <a:pt x="107139" y="41476"/>
                </a:lnTo>
                <a:lnTo>
                  <a:pt x="71175" y="71135"/>
                </a:lnTo>
                <a:lnTo>
                  <a:pt x="41502" y="107088"/>
                </a:lnTo>
                <a:lnTo>
                  <a:pt x="19097" y="148357"/>
                </a:lnTo>
                <a:lnTo>
                  <a:pt x="4937" y="193970"/>
                </a:lnTo>
                <a:lnTo>
                  <a:pt x="0" y="242950"/>
                </a:lnTo>
                <a:lnTo>
                  <a:pt x="4937" y="291931"/>
                </a:lnTo>
                <a:lnTo>
                  <a:pt x="19097" y="337544"/>
                </a:lnTo>
                <a:lnTo>
                  <a:pt x="41502" y="378813"/>
                </a:lnTo>
                <a:lnTo>
                  <a:pt x="71175" y="414766"/>
                </a:lnTo>
                <a:lnTo>
                  <a:pt x="107139" y="444425"/>
                </a:lnTo>
                <a:lnTo>
                  <a:pt x="148416" y="466818"/>
                </a:lnTo>
                <a:lnTo>
                  <a:pt x="194029" y="480968"/>
                </a:lnTo>
                <a:lnTo>
                  <a:pt x="243001" y="485901"/>
                </a:lnTo>
                <a:lnTo>
                  <a:pt x="4268838" y="485901"/>
                </a:lnTo>
                <a:lnTo>
                  <a:pt x="4317818" y="480968"/>
                </a:lnTo>
                <a:lnTo>
                  <a:pt x="4363431" y="466818"/>
                </a:lnTo>
                <a:lnTo>
                  <a:pt x="4404701" y="444425"/>
                </a:lnTo>
                <a:lnTo>
                  <a:pt x="4440653" y="414766"/>
                </a:lnTo>
                <a:lnTo>
                  <a:pt x="4470313" y="378813"/>
                </a:lnTo>
                <a:lnTo>
                  <a:pt x="4492705" y="337544"/>
                </a:lnTo>
                <a:lnTo>
                  <a:pt x="4506855" y="291931"/>
                </a:lnTo>
                <a:lnTo>
                  <a:pt x="4511789" y="242950"/>
                </a:lnTo>
                <a:lnTo>
                  <a:pt x="4506855" y="193970"/>
                </a:lnTo>
                <a:lnTo>
                  <a:pt x="4492705" y="148357"/>
                </a:lnTo>
                <a:lnTo>
                  <a:pt x="4470313" y="107088"/>
                </a:lnTo>
                <a:lnTo>
                  <a:pt x="4440653" y="71135"/>
                </a:lnTo>
                <a:lnTo>
                  <a:pt x="4404701" y="41476"/>
                </a:lnTo>
                <a:lnTo>
                  <a:pt x="4363431" y="19083"/>
                </a:lnTo>
                <a:lnTo>
                  <a:pt x="4317818" y="4933"/>
                </a:lnTo>
                <a:lnTo>
                  <a:pt x="42688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17803" y="3024886"/>
            <a:ext cx="35902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Инвестиционный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уполномоченный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не может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напрямую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обратиться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 </a:t>
            </a:r>
            <a:r>
              <a:rPr sz="700" b="1" spc="-10" dirty="0">
                <a:latin typeface="Arial"/>
                <a:cs typeface="Arial"/>
              </a:rPr>
              <a:t>инвестору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5966" y="2949693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6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2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4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4"/>
                </a:moveTo>
                <a:lnTo>
                  <a:pt x="244573" y="125984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4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7011" y="3446526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38" y="0"/>
                </a:moveTo>
                <a:lnTo>
                  <a:pt x="243001" y="0"/>
                </a:lnTo>
                <a:lnTo>
                  <a:pt x="194029" y="4933"/>
                </a:lnTo>
                <a:lnTo>
                  <a:pt x="148416" y="19083"/>
                </a:lnTo>
                <a:lnTo>
                  <a:pt x="107139" y="41476"/>
                </a:lnTo>
                <a:lnTo>
                  <a:pt x="71175" y="71135"/>
                </a:lnTo>
                <a:lnTo>
                  <a:pt x="41502" y="107088"/>
                </a:lnTo>
                <a:lnTo>
                  <a:pt x="19097" y="148357"/>
                </a:lnTo>
                <a:lnTo>
                  <a:pt x="4937" y="193970"/>
                </a:lnTo>
                <a:lnTo>
                  <a:pt x="0" y="242950"/>
                </a:lnTo>
                <a:lnTo>
                  <a:pt x="4937" y="291931"/>
                </a:lnTo>
                <a:lnTo>
                  <a:pt x="19097" y="337544"/>
                </a:lnTo>
                <a:lnTo>
                  <a:pt x="41502" y="378813"/>
                </a:lnTo>
                <a:lnTo>
                  <a:pt x="71175" y="414766"/>
                </a:lnTo>
                <a:lnTo>
                  <a:pt x="107139" y="444425"/>
                </a:lnTo>
                <a:lnTo>
                  <a:pt x="148416" y="466818"/>
                </a:lnTo>
                <a:lnTo>
                  <a:pt x="194029" y="480968"/>
                </a:lnTo>
                <a:lnTo>
                  <a:pt x="243001" y="485901"/>
                </a:lnTo>
                <a:lnTo>
                  <a:pt x="4268838" y="485901"/>
                </a:lnTo>
                <a:lnTo>
                  <a:pt x="4317818" y="480968"/>
                </a:lnTo>
                <a:lnTo>
                  <a:pt x="4363431" y="466818"/>
                </a:lnTo>
                <a:lnTo>
                  <a:pt x="4404701" y="444425"/>
                </a:lnTo>
                <a:lnTo>
                  <a:pt x="4440653" y="414766"/>
                </a:lnTo>
                <a:lnTo>
                  <a:pt x="4470313" y="378813"/>
                </a:lnTo>
                <a:lnTo>
                  <a:pt x="4492705" y="337544"/>
                </a:lnTo>
                <a:lnTo>
                  <a:pt x="4506855" y="291931"/>
                </a:lnTo>
                <a:lnTo>
                  <a:pt x="4511789" y="242950"/>
                </a:lnTo>
                <a:lnTo>
                  <a:pt x="4506855" y="193970"/>
                </a:lnTo>
                <a:lnTo>
                  <a:pt x="4492705" y="148357"/>
                </a:lnTo>
                <a:lnTo>
                  <a:pt x="4470313" y="107088"/>
                </a:lnTo>
                <a:lnTo>
                  <a:pt x="4440653" y="71135"/>
                </a:lnTo>
                <a:lnTo>
                  <a:pt x="4404701" y="41476"/>
                </a:lnTo>
                <a:lnTo>
                  <a:pt x="4363431" y="19083"/>
                </a:lnTo>
                <a:lnTo>
                  <a:pt x="4317818" y="4933"/>
                </a:lnTo>
                <a:lnTo>
                  <a:pt x="42688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17803" y="3569334"/>
            <a:ext cx="34645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Потребность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более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активной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поддержке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со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стороны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КАУ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«Алтайский </a:t>
            </a:r>
            <a:r>
              <a:rPr sz="700" b="1" spc="-10" dirty="0">
                <a:latin typeface="Arial"/>
                <a:cs typeface="Arial"/>
              </a:rPr>
              <a:t>центр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инвестиций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развития»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7011" y="403923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38" y="0"/>
                </a:moveTo>
                <a:lnTo>
                  <a:pt x="243001" y="0"/>
                </a:lnTo>
                <a:lnTo>
                  <a:pt x="194029" y="4933"/>
                </a:lnTo>
                <a:lnTo>
                  <a:pt x="148416" y="19083"/>
                </a:lnTo>
                <a:lnTo>
                  <a:pt x="107139" y="41476"/>
                </a:lnTo>
                <a:lnTo>
                  <a:pt x="71175" y="71135"/>
                </a:lnTo>
                <a:lnTo>
                  <a:pt x="41502" y="107088"/>
                </a:lnTo>
                <a:lnTo>
                  <a:pt x="19097" y="148357"/>
                </a:lnTo>
                <a:lnTo>
                  <a:pt x="4937" y="193970"/>
                </a:lnTo>
                <a:lnTo>
                  <a:pt x="0" y="242950"/>
                </a:lnTo>
                <a:lnTo>
                  <a:pt x="4937" y="291931"/>
                </a:lnTo>
                <a:lnTo>
                  <a:pt x="19097" y="337544"/>
                </a:lnTo>
                <a:lnTo>
                  <a:pt x="41502" y="378813"/>
                </a:lnTo>
                <a:lnTo>
                  <a:pt x="71175" y="414766"/>
                </a:lnTo>
                <a:lnTo>
                  <a:pt x="107139" y="444425"/>
                </a:lnTo>
                <a:lnTo>
                  <a:pt x="148416" y="466818"/>
                </a:lnTo>
                <a:lnTo>
                  <a:pt x="194029" y="480968"/>
                </a:lnTo>
                <a:lnTo>
                  <a:pt x="243001" y="485901"/>
                </a:lnTo>
                <a:lnTo>
                  <a:pt x="4268838" y="485901"/>
                </a:lnTo>
                <a:lnTo>
                  <a:pt x="4317818" y="480968"/>
                </a:lnTo>
                <a:lnTo>
                  <a:pt x="4363431" y="466818"/>
                </a:lnTo>
                <a:lnTo>
                  <a:pt x="4404701" y="444425"/>
                </a:lnTo>
                <a:lnTo>
                  <a:pt x="4440653" y="414766"/>
                </a:lnTo>
                <a:lnTo>
                  <a:pt x="4470313" y="378813"/>
                </a:lnTo>
                <a:lnTo>
                  <a:pt x="4492705" y="337544"/>
                </a:lnTo>
                <a:lnTo>
                  <a:pt x="4506855" y="291931"/>
                </a:lnTo>
                <a:lnTo>
                  <a:pt x="4511789" y="242950"/>
                </a:lnTo>
                <a:lnTo>
                  <a:pt x="4506855" y="193970"/>
                </a:lnTo>
                <a:lnTo>
                  <a:pt x="4492705" y="148357"/>
                </a:lnTo>
                <a:lnTo>
                  <a:pt x="4470313" y="107088"/>
                </a:lnTo>
                <a:lnTo>
                  <a:pt x="4440653" y="71135"/>
                </a:lnTo>
                <a:lnTo>
                  <a:pt x="4404701" y="41476"/>
                </a:lnTo>
                <a:lnTo>
                  <a:pt x="4363431" y="19083"/>
                </a:lnTo>
                <a:lnTo>
                  <a:pt x="4317818" y="4933"/>
                </a:lnTo>
                <a:lnTo>
                  <a:pt x="42688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17803" y="4215206"/>
            <a:ext cx="17024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Отток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кадров,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нехватка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специалистов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5966" y="4140191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7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1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3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3"/>
                </a:moveTo>
                <a:lnTo>
                  <a:pt x="244573" y="125983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3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00090" y="2256027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3"/>
                </a:lnTo>
                <a:lnTo>
                  <a:pt x="148411" y="19083"/>
                </a:lnTo>
                <a:lnTo>
                  <a:pt x="107143" y="41476"/>
                </a:lnTo>
                <a:lnTo>
                  <a:pt x="71183" y="71135"/>
                </a:lnTo>
                <a:lnTo>
                  <a:pt x="41509" y="107088"/>
                </a:lnTo>
                <a:lnTo>
                  <a:pt x="19101" y="148357"/>
                </a:lnTo>
                <a:lnTo>
                  <a:pt x="4938" y="193970"/>
                </a:lnTo>
                <a:lnTo>
                  <a:pt x="0" y="242950"/>
                </a:lnTo>
                <a:lnTo>
                  <a:pt x="4938" y="291937"/>
                </a:lnTo>
                <a:lnTo>
                  <a:pt x="19101" y="337564"/>
                </a:lnTo>
                <a:lnTo>
                  <a:pt x="41509" y="378854"/>
                </a:lnTo>
                <a:lnTo>
                  <a:pt x="71183" y="414829"/>
                </a:lnTo>
                <a:lnTo>
                  <a:pt x="107143" y="444512"/>
                </a:lnTo>
                <a:lnTo>
                  <a:pt x="148411" y="466925"/>
                </a:lnTo>
                <a:lnTo>
                  <a:pt x="194006" y="481090"/>
                </a:lnTo>
                <a:lnTo>
                  <a:pt x="242950" y="486029"/>
                </a:lnTo>
                <a:lnTo>
                  <a:pt x="4268851" y="486029"/>
                </a:lnTo>
                <a:lnTo>
                  <a:pt x="4317795" y="481090"/>
                </a:lnTo>
                <a:lnTo>
                  <a:pt x="4363390" y="466925"/>
                </a:lnTo>
                <a:lnTo>
                  <a:pt x="4404658" y="444512"/>
                </a:lnTo>
                <a:lnTo>
                  <a:pt x="4440618" y="414829"/>
                </a:lnTo>
                <a:lnTo>
                  <a:pt x="4470292" y="378854"/>
                </a:lnTo>
                <a:lnTo>
                  <a:pt x="4492700" y="337564"/>
                </a:lnTo>
                <a:lnTo>
                  <a:pt x="4506863" y="291937"/>
                </a:lnTo>
                <a:lnTo>
                  <a:pt x="4511802" y="242950"/>
                </a:lnTo>
                <a:lnTo>
                  <a:pt x="4506863" y="193970"/>
                </a:lnTo>
                <a:lnTo>
                  <a:pt x="4492700" y="148357"/>
                </a:lnTo>
                <a:lnTo>
                  <a:pt x="4470292" y="107088"/>
                </a:lnTo>
                <a:lnTo>
                  <a:pt x="4440618" y="71135"/>
                </a:lnTo>
                <a:lnTo>
                  <a:pt x="4404658" y="41476"/>
                </a:lnTo>
                <a:lnTo>
                  <a:pt x="4363390" y="19083"/>
                </a:lnTo>
                <a:lnTo>
                  <a:pt x="4317795" y="4933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791580" y="2378710"/>
            <a:ext cx="34321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Своевременная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отработка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обращений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представителей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бизнеса,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расширение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каналов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информирования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предпринимателей</a:t>
            </a:r>
            <a:r>
              <a:rPr sz="700" b="1" spc="6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о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мерах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поддержки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00090" y="2848736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3"/>
                </a:lnTo>
                <a:lnTo>
                  <a:pt x="148411" y="19083"/>
                </a:lnTo>
                <a:lnTo>
                  <a:pt x="107143" y="41476"/>
                </a:lnTo>
                <a:lnTo>
                  <a:pt x="71183" y="71135"/>
                </a:lnTo>
                <a:lnTo>
                  <a:pt x="41509" y="107088"/>
                </a:lnTo>
                <a:lnTo>
                  <a:pt x="19101" y="148357"/>
                </a:lnTo>
                <a:lnTo>
                  <a:pt x="4938" y="193970"/>
                </a:lnTo>
                <a:lnTo>
                  <a:pt x="0" y="242950"/>
                </a:lnTo>
                <a:lnTo>
                  <a:pt x="4938" y="291931"/>
                </a:lnTo>
                <a:lnTo>
                  <a:pt x="19101" y="337544"/>
                </a:lnTo>
                <a:lnTo>
                  <a:pt x="41509" y="378813"/>
                </a:lnTo>
                <a:lnTo>
                  <a:pt x="71183" y="414766"/>
                </a:lnTo>
                <a:lnTo>
                  <a:pt x="107143" y="444425"/>
                </a:lnTo>
                <a:lnTo>
                  <a:pt x="148411" y="466818"/>
                </a:lnTo>
                <a:lnTo>
                  <a:pt x="194006" y="480968"/>
                </a:lnTo>
                <a:lnTo>
                  <a:pt x="242950" y="485901"/>
                </a:lnTo>
                <a:lnTo>
                  <a:pt x="4268851" y="485901"/>
                </a:lnTo>
                <a:lnTo>
                  <a:pt x="4317795" y="480968"/>
                </a:lnTo>
                <a:lnTo>
                  <a:pt x="4363390" y="466818"/>
                </a:lnTo>
                <a:lnTo>
                  <a:pt x="4404658" y="444425"/>
                </a:lnTo>
                <a:lnTo>
                  <a:pt x="4440618" y="414766"/>
                </a:lnTo>
                <a:lnTo>
                  <a:pt x="4470292" y="378813"/>
                </a:lnTo>
                <a:lnTo>
                  <a:pt x="4492700" y="337544"/>
                </a:lnTo>
                <a:lnTo>
                  <a:pt x="4506863" y="291931"/>
                </a:lnTo>
                <a:lnTo>
                  <a:pt x="4511802" y="242950"/>
                </a:lnTo>
                <a:lnTo>
                  <a:pt x="4506863" y="193970"/>
                </a:lnTo>
                <a:lnTo>
                  <a:pt x="4492700" y="148357"/>
                </a:lnTo>
                <a:lnTo>
                  <a:pt x="4470292" y="107088"/>
                </a:lnTo>
                <a:lnTo>
                  <a:pt x="4440618" y="71135"/>
                </a:lnTo>
                <a:lnTo>
                  <a:pt x="4404658" y="41476"/>
                </a:lnTo>
                <a:lnTo>
                  <a:pt x="4363390" y="19083"/>
                </a:lnTo>
                <a:lnTo>
                  <a:pt x="4317795" y="4933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791580" y="2918205"/>
            <a:ext cx="34671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Создание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проектного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офиса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составление</a:t>
            </a:r>
            <a:r>
              <a:rPr sz="700" b="1" dirty="0">
                <a:latin typeface="Arial"/>
                <a:cs typeface="Arial"/>
              </a:rPr>
              <a:t> дорожной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карты для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инвесторов,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а также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активное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информирование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предпринимателей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 </a:t>
            </a:r>
            <a:r>
              <a:rPr sz="700" b="1" spc="-10" dirty="0">
                <a:latin typeface="Arial"/>
                <a:cs typeface="Arial"/>
              </a:rPr>
              <a:t>инвесторов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о</a:t>
            </a:r>
            <a:r>
              <a:rPr sz="700" b="1" spc="-10" dirty="0">
                <a:latin typeface="Arial"/>
                <a:cs typeface="Arial"/>
              </a:rPr>
              <a:t> преимуществах</a:t>
            </a:r>
            <a:r>
              <a:rPr sz="700" b="1" spc="6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работы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инвестиционным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уполномоченным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19631" y="2355983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00090" y="3446526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3"/>
                </a:lnTo>
                <a:lnTo>
                  <a:pt x="148411" y="19083"/>
                </a:lnTo>
                <a:lnTo>
                  <a:pt x="107143" y="41476"/>
                </a:lnTo>
                <a:lnTo>
                  <a:pt x="71183" y="71135"/>
                </a:lnTo>
                <a:lnTo>
                  <a:pt x="41509" y="107088"/>
                </a:lnTo>
                <a:lnTo>
                  <a:pt x="19101" y="148357"/>
                </a:lnTo>
                <a:lnTo>
                  <a:pt x="4938" y="193970"/>
                </a:lnTo>
                <a:lnTo>
                  <a:pt x="0" y="242950"/>
                </a:lnTo>
                <a:lnTo>
                  <a:pt x="4938" y="291931"/>
                </a:lnTo>
                <a:lnTo>
                  <a:pt x="19101" y="337544"/>
                </a:lnTo>
                <a:lnTo>
                  <a:pt x="41509" y="378813"/>
                </a:lnTo>
                <a:lnTo>
                  <a:pt x="71183" y="414766"/>
                </a:lnTo>
                <a:lnTo>
                  <a:pt x="107143" y="444425"/>
                </a:lnTo>
                <a:lnTo>
                  <a:pt x="148411" y="466818"/>
                </a:lnTo>
                <a:lnTo>
                  <a:pt x="194006" y="480968"/>
                </a:lnTo>
                <a:lnTo>
                  <a:pt x="242950" y="485901"/>
                </a:lnTo>
                <a:lnTo>
                  <a:pt x="4268851" y="485901"/>
                </a:lnTo>
                <a:lnTo>
                  <a:pt x="4317795" y="480968"/>
                </a:lnTo>
                <a:lnTo>
                  <a:pt x="4363390" y="466818"/>
                </a:lnTo>
                <a:lnTo>
                  <a:pt x="4404658" y="444425"/>
                </a:lnTo>
                <a:lnTo>
                  <a:pt x="4440618" y="414766"/>
                </a:lnTo>
                <a:lnTo>
                  <a:pt x="4470292" y="378813"/>
                </a:lnTo>
                <a:lnTo>
                  <a:pt x="4492700" y="337544"/>
                </a:lnTo>
                <a:lnTo>
                  <a:pt x="4506863" y="291931"/>
                </a:lnTo>
                <a:lnTo>
                  <a:pt x="4511802" y="242950"/>
                </a:lnTo>
                <a:lnTo>
                  <a:pt x="4506863" y="193970"/>
                </a:lnTo>
                <a:lnTo>
                  <a:pt x="4492700" y="148357"/>
                </a:lnTo>
                <a:lnTo>
                  <a:pt x="4470292" y="107088"/>
                </a:lnTo>
                <a:lnTo>
                  <a:pt x="4440618" y="71135"/>
                </a:lnTo>
                <a:lnTo>
                  <a:pt x="4404658" y="41476"/>
                </a:lnTo>
                <a:lnTo>
                  <a:pt x="4363390" y="19083"/>
                </a:lnTo>
                <a:lnTo>
                  <a:pt x="4317795" y="4933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791580" y="3569334"/>
            <a:ext cx="27031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Самостоятельное</a:t>
            </a:r>
            <a:r>
              <a:rPr sz="700" b="1" spc="7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выстраивание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регулярных</a:t>
            </a:r>
            <a:r>
              <a:rPr sz="700" b="1" spc="9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коммуникаций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по</a:t>
            </a:r>
            <a:r>
              <a:rPr sz="700" b="1" spc="-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интересующим </a:t>
            </a:r>
            <a:r>
              <a:rPr sz="700" b="1" spc="-10" dirty="0">
                <a:latin typeface="Arial"/>
                <a:cs typeface="Arial"/>
              </a:rPr>
              <a:t>проектам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00090" y="403923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3"/>
                </a:lnTo>
                <a:lnTo>
                  <a:pt x="148411" y="19083"/>
                </a:lnTo>
                <a:lnTo>
                  <a:pt x="107143" y="41476"/>
                </a:lnTo>
                <a:lnTo>
                  <a:pt x="71183" y="71135"/>
                </a:lnTo>
                <a:lnTo>
                  <a:pt x="41509" y="107088"/>
                </a:lnTo>
                <a:lnTo>
                  <a:pt x="19101" y="148357"/>
                </a:lnTo>
                <a:lnTo>
                  <a:pt x="4938" y="193970"/>
                </a:lnTo>
                <a:lnTo>
                  <a:pt x="0" y="242950"/>
                </a:lnTo>
                <a:lnTo>
                  <a:pt x="4938" y="291931"/>
                </a:lnTo>
                <a:lnTo>
                  <a:pt x="19101" y="337544"/>
                </a:lnTo>
                <a:lnTo>
                  <a:pt x="41509" y="378813"/>
                </a:lnTo>
                <a:lnTo>
                  <a:pt x="71183" y="414766"/>
                </a:lnTo>
                <a:lnTo>
                  <a:pt x="107143" y="444425"/>
                </a:lnTo>
                <a:lnTo>
                  <a:pt x="148411" y="466818"/>
                </a:lnTo>
                <a:lnTo>
                  <a:pt x="194006" y="480968"/>
                </a:lnTo>
                <a:lnTo>
                  <a:pt x="242950" y="485901"/>
                </a:lnTo>
                <a:lnTo>
                  <a:pt x="4268851" y="485901"/>
                </a:lnTo>
                <a:lnTo>
                  <a:pt x="4317795" y="480968"/>
                </a:lnTo>
                <a:lnTo>
                  <a:pt x="4363390" y="466818"/>
                </a:lnTo>
                <a:lnTo>
                  <a:pt x="4404658" y="444425"/>
                </a:lnTo>
                <a:lnTo>
                  <a:pt x="4440618" y="414766"/>
                </a:lnTo>
                <a:lnTo>
                  <a:pt x="4470292" y="378813"/>
                </a:lnTo>
                <a:lnTo>
                  <a:pt x="4492700" y="337544"/>
                </a:lnTo>
                <a:lnTo>
                  <a:pt x="4506863" y="291931"/>
                </a:lnTo>
                <a:lnTo>
                  <a:pt x="4511802" y="242950"/>
                </a:lnTo>
                <a:lnTo>
                  <a:pt x="4506863" y="193970"/>
                </a:lnTo>
                <a:lnTo>
                  <a:pt x="4492700" y="148357"/>
                </a:lnTo>
                <a:lnTo>
                  <a:pt x="4470292" y="107088"/>
                </a:lnTo>
                <a:lnTo>
                  <a:pt x="4440618" y="71135"/>
                </a:lnTo>
                <a:lnTo>
                  <a:pt x="4404658" y="41476"/>
                </a:lnTo>
                <a:lnTo>
                  <a:pt x="4363390" y="19083"/>
                </a:lnTo>
                <a:lnTo>
                  <a:pt x="4317795" y="4933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791580" y="4215206"/>
            <a:ext cx="31591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Содействие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релокации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специалистов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из</a:t>
            </a:r>
            <a:r>
              <a:rPr sz="700" b="1" spc="-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других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населенных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пунктов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19631" y="354648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19631" y="2950343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2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14043" y="414084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5966" y="2360921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6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2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4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4"/>
                </a:moveTo>
                <a:lnTo>
                  <a:pt x="244573" y="125984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4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5966" y="3545831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7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1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3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3"/>
                </a:moveTo>
                <a:lnTo>
                  <a:pt x="244573" y="125983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3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7804" y="2269744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4" y="151235"/>
                </a:lnTo>
                <a:lnTo>
                  <a:pt x="19949" y="109940"/>
                </a:lnTo>
                <a:lnTo>
                  <a:pt x="43117" y="73507"/>
                </a:lnTo>
                <a:lnTo>
                  <a:pt x="73507" y="43117"/>
                </a:lnTo>
                <a:lnTo>
                  <a:pt x="109940" y="19949"/>
                </a:lnTo>
                <a:lnTo>
                  <a:pt x="151235" y="5184"/>
                </a:lnTo>
                <a:lnTo>
                  <a:pt x="196215" y="0"/>
                </a:lnTo>
                <a:lnTo>
                  <a:pt x="4301617" y="0"/>
                </a:lnTo>
                <a:lnTo>
                  <a:pt x="4346596" y="5184"/>
                </a:lnTo>
                <a:lnTo>
                  <a:pt x="4387891" y="19949"/>
                </a:lnTo>
                <a:lnTo>
                  <a:pt x="4424324" y="43117"/>
                </a:lnTo>
                <a:lnTo>
                  <a:pt x="4454714" y="73507"/>
                </a:lnTo>
                <a:lnTo>
                  <a:pt x="4477882" y="109940"/>
                </a:lnTo>
                <a:lnTo>
                  <a:pt x="4492647" y="151235"/>
                </a:lnTo>
                <a:lnTo>
                  <a:pt x="4497832" y="196214"/>
                </a:lnTo>
                <a:lnTo>
                  <a:pt x="4497832" y="1286764"/>
                </a:lnTo>
                <a:lnTo>
                  <a:pt x="4492647" y="1331743"/>
                </a:lnTo>
                <a:lnTo>
                  <a:pt x="4477882" y="1373038"/>
                </a:lnTo>
                <a:lnTo>
                  <a:pt x="4454714" y="1409471"/>
                </a:lnTo>
                <a:lnTo>
                  <a:pt x="4424324" y="1439861"/>
                </a:lnTo>
                <a:lnTo>
                  <a:pt x="4387891" y="1463029"/>
                </a:lnTo>
                <a:lnTo>
                  <a:pt x="4346596" y="1477794"/>
                </a:lnTo>
                <a:lnTo>
                  <a:pt x="4301617" y="1482978"/>
                </a:lnTo>
                <a:lnTo>
                  <a:pt x="196215" y="1482978"/>
                </a:lnTo>
                <a:lnTo>
                  <a:pt x="151235" y="1477794"/>
                </a:lnTo>
                <a:lnTo>
                  <a:pt x="109940" y="1463029"/>
                </a:lnTo>
                <a:lnTo>
                  <a:pt x="73507" y="1439861"/>
                </a:lnTo>
                <a:lnTo>
                  <a:pt x="43117" y="1409471"/>
                </a:lnTo>
                <a:lnTo>
                  <a:pt x="19949" y="1373038"/>
                </a:lnTo>
                <a:lnTo>
                  <a:pt x="5184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700">
            <a:solidFill>
              <a:srgbClr val="B0C1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7414" y="2549144"/>
            <a:ext cx="4037585" cy="105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-близкая расположенность промышленного загрязнителя ОАО «Алтай-Кокс»; 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-отсутствие районного центра; 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-район расположен в зоне рискового земледелия в связи с особенностями климата;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-низкий уровень доходов населения; 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-дефицит квалифицированных кадров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-отсутствие квалифицированных кадров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-нестабильность в объёмах капитальных вложений.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endParaRPr lang="ru-RU" sz="600" dirty="0" smtClean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endParaRPr sz="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3834" y="4824729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09042"/>
                </a:moveTo>
                <a:lnTo>
                  <a:pt x="5521" y="161113"/>
                </a:lnTo>
                <a:lnTo>
                  <a:pt x="21248" y="117113"/>
                </a:lnTo>
                <a:lnTo>
                  <a:pt x="45926" y="78300"/>
                </a:lnTo>
                <a:lnTo>
                  <a:pt x="78300" y="45926"/>
                </a:lnTo>
                <a:lnTo>
                  <a:pt x="117113" y="21248"/>
                </a:lnTo>
                <a:lnTo>
                  <a:pt x="161113" y="5521"/>
                </a:lnTo>
                <a:lnTo>
                  <a:pt x="209041" y="0"/>
                </a:lnTo>
                <a:lnTo>
                  <a:pt x="4288790" y="0"/>
                </a:lnTo>
                <a:lnTo>
                  <a:pt x="4336718" y="5521"/>
                </a:lnTo>
                <a:lnTo>
                  <a:pt x="4380718" y="21248"/>
                </a:lnTo>
                <a:lnTo>
                  <a:pt x="4419531" y="45926"/>
                </a:lnTo>
                <a:lnTo>
                  <a:pt x="4451905" y="78300"/>
                </a:lnTo>
                <a:lnTo>
                  <a:pt x="4476583" y="117113"/>
                </a:lnTo>
                <a:lnTo>
                  <a:pt x="4492310" y="161113"/>
                </a:lnTo>
                <a:lnTo>
                  <a:pt x="4497832" y="209042"/>
                </a:lnTo>
                <a:lnTo>
                  <a:pt x="4497832" y="1274051"/>
                </a:lnTo>
                <a:lnTo>
                  <a:pt x="4492310" y="1321984"/>
                </a:lnTo>
                <a:lnTo>
                  <a:pt x="4476583" y="1365984"/>
                </a:lnTo>
                <a:lnTo>
                  <a:pt x="4451905" y="1404798"/>
                </a:lnTo>
                <a:lnTo>
                  <a:pt x="4419531" y="1437170"/>
                </a:lnTo>
                <a:lnTo>
                  <a:pt x="4380718" y="1461846"/>
                </a:lnTo>
                <a:lnTo>
                  <a:pt x="4336718" y="1477572"/>
                </a:lnTo>
                <a:lnTo>
                  <a:pt x="4288790" y="1483093"/>
                </a:lnTo>
                <a:lnTo>
                  <a:pt x="209041" y="1483093"/>
                </a:lnTo>
                <a:lnTo>
                  <a:pt x="161113" y="1477572"/>
                </a:lnTo>
                <a:lnTo>
                  <a:pt x="117113" y="1461846"/>
                </a:lnTo>
                <a:lnTo>
                  <a:pt x="78300" y="1437170"/>
                </a:lnTo>
                <a:lnTo>
                  <a:pt x="45926" y="1404798"/>
                </a:lnTo>
                <a:lnTo>
                  <a:pt x="21248" y="1365984"/>
                </a:lnTo>
                <a:lnTo>
                  <a:pt x="5521" y="1321984"/>
                </a:lnTo>
                <a:lnTo>
                  <a:pt x="0" y="1274051"/>
                </a:lnTo>
                <a:lnTo>
                  <a:pt x="0" y="209042"/>
                </a:lnTo>
                <a:close/>
              </a:path>
            </a:pathLst>
          </a:custGeom>
          <a:ln w="12700">
            <a:solidFill>
              <a:srgbClr val="B0C1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77383" y="5016449"/>
            <a:ext cx="3752850" cy="1164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-естественная и миграционная убыль населения, в том числе в трудоспособном возрасте;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-увеличение части населения с уровнем доходов ниже прожиточного минимума;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-не укомплектованность кадров и преобладание работников пенсионного возраста;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-высокий износ основных производственных фондов;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дефицит квалифицированных рабочих кадров и кадров в сфере управления предприятиями;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-высокая стоимость жилищно-коммунальных услуг;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-высокий уровень износа жилищно-коммунальной инфраструктуры.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B0C1E3"/>
              </a:buClr>
              <a:buFont typeface="Microsoft Sans Serif"/>
              <a:buChar char="•"/>
              <a:tabLst>
                <a:tab pos="184785" algn="l"/>
              </a:tabLst>
            </a:pP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0994" y="2269744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2" y="151235"/>
                </a:lnTo>
                <a:lnTo>
                  <a:pt x="19945" y="109940"/>
                </a:lnTo>
                <a:lnTo>
                  <a:pt x="43111" y="73507"/>
                </a:lnTo>
                <a:lnTo>
                  <a:pt x="73501" y="43117"/>
                </a:lnTo>
                <a:lnTo>
                  <a:pt x="109938" y="19949"/>
                </a:lnTo>
                <a:lnTo>
                  <a:pt x="151243" y="5184"/>
                </a:lnTo>
                <a:lnTo>
                  <a:pt x="196240" y="0"/>
                </a:lnTo>
                <a:lnTo>
                  <a:pt x="4301591" y="0"/>
                </a:lnTo>
                <a:lnTo>
                  <a:pt x="4346570" y="5184"/>
                </a:lnTo>
                <a:lnTo>
                  <a:pt x="4387866" y="19949"/>
                </a:lnTo>
                <a:lnTo>
                  <a:pt x="4424299" y="43117"/>
                </a:lnTo>
                <a:lnTo>
                  <a:pt x="4454689" y="73507"/>
                </a:lnTo>
                <a:lnTo>
                  <a:pt x="4477856" y="109940"/>
                </a:lnTo>
                <a:lnTo>
                  <a:pt x="4492622" y="151235"/>
                </a:lnTo>
                <a:lnTo>
                  <a:pt x="4497806" y="196214"/>
                </a:lnTo>
                <a:lnTo>
                  <a:pt x="4497806" y="1286764"/>
                </a:lnTo>
                <a:lnTo>
                  <a:pt x="4492622" y="1331743"/>
                </a:lnTo>
                <a:lnTo>
                  <a:pt x="4477856" y="1373038"/>
                </a:lnTo>
                <a:lnTo>
                  <a:pt x="4454689" y="1409471"/>
                </a:lnTo>
                <a:lnTo>
                  <a:pt x="4424299" y="1439861"/>
                </a:lnTo>
                <a:lnTo>
                  <a:pt x="4387866" y="1463029"/>
                </a:lnTo>
                <a:lnTo>
                  <a:pt x="4346570" y="1477794"/>
                </a:lnTo>
                <a:lnTo>
                  <a:pt x="4301591" y="1482978"/>
                </a:lnTo>
                <a:lnTo>
                  <a:pt x="196240" y="1482978"/>
                </a:lnTo>
                <a:lnTo>
                  <a:pt x="151243" y="1477794"/>
                </a:lnTo>
                <a:lnTo>
                  <a:pt x="109938" y="1463029"/>
                </a:lnTo>
                <a:lnTo>
                  <a:pt x="73501" y="1439861"/>
                </a:lnTo>
                <a:lnTo>
                  <a:pt x="43111" y="1409471"/>
                </a:lnTo>
                <a:lnTo>
                  <a:pt x="19945" y="1373038"/>
                </a:lnTo>
                <a:lnTo>
                  <a:pt x="5182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699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0072" y="2457703"/>
            <a:ext cx="3774210" cy="1138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-близкое расположение относительно краевого центра и городов Заринск, Новоалтайск; 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-по территории района проходят автомобильные трассы Барнаул-Кемерово, Заринск-Бийск, и железная дорога, соединяющая с городами Барнаул, Новоалтайск, Заринск и Кемеровской областью; 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-наличие земельных, водных, сырьевых ресурсов;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-рост собственных доходов бюджета; 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-государственная поддержка населения, нуждающегося в улучшении жилищных условий.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endParaRPr sz="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0994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80" y="0"/>
                </a:lnTo>
                <a:lnTo>
                  <a:pt x="165455" y="5664"/>
                </a:lnTo>
                <a:lnTo>
                  <a:pt x="120268" y="21801"/>
                </a:lnTo>
                <a:lnTo>
                  <a:pt x="80407" y="47126"/>
                </a:lnTo>
                <a:lnTo>
                  <a:pt x="47162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2" y="695156"/>
                </a:lnTo>
                <a:lnTo>
                  <a:pt x="80407" y="728412"/>
                </a:lnTo>
                <a:lnTo>
                  <a:pt x="120268" y="753762"/>
                </a:lnTo>
                <a:lnTo>
                  <a:pt x="165455" y="769917"/>
                </a:lnTo>
                <a:lnTo>
                  <a:pt x="214680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24836" y="1663954"/>
            <a:ext cx="15297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СИЛЬНЫЕ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СТОРОНЫ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011" y="4824729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09042"/>
                </a:moveTo>
                <a:lnTo>
                  <a:pt x="5520" y="161113"/>
                </a:lnTo>
                <a:lnTo>
                  <a:pt x="21246" y="117113"/>
                </a:lnTo>
                <a:lnTo>
                  <a:pt x="45922" y="78300"/>
                </a:lnTo>
                <a:lnTo>
                  <a:pt x="78294" y="45926"/>
                </a:lnTo>
                <a:lnTo>
                  <a:pt x="117108" y="21248"/>
                </a:lnTo>
                <a:lnTo>
                  <a:pt x="161109" y="5521"/>
                </a:lnTo>
                <a:lnTo>
                  <a:pt x="209042" y="0"/>
                </a:lnTo>
                <a:lnTo>
                  <a:pt x="4288777" y="0"/>
                </a:lnTo>
                <a:lnTo>
                  <a:pt x="4336706" y="5521"/>
                </a:lnTo>
                <a:lnTo>
                  <a:pt x="4380705" y="21248"/>
                </a:lnTo>
                <a:lnTo>
                  <a:pt x="4419519" y="45926"/>
                </a:lnTo>
                <a:lnTo>
                  <a:pt x="4451892" y="78300"/>
                </a:lnTo>
                <a:lnTo>
                  <a:pt x="4476570" y="117113"/>
                </a:lnTo>
                <a:lnTo>
                  <a:pt x="4492297" y="161113"/>
                </a:lnTo>
                <a:lnTo>
                  <a:pt x="4497819" y="209042"/>
                </a:lnTo>
                <a:lnTo>
                  <a:pt x="4497819" y="1274051"/>
                </a:lnTo>
                <a:lnTo>
                  <a:pt x="4492297" y="1321984"/>
                </a:lnTo>
                <a:lnTo>
                  <a:pt x="4476570" y="1365984"/>
                </a:lnTo>
                <a:lnTo>
                  <a:pt x="4451892" y="1404798"/>
                </a:lnTo>
                <a:lnTo>
                  <a:pt x="4419519" y="1437170"/>
                </a:lnTo>
                <a:lnTo>
                  <a:pt x="4380705" y="1461846"/>
                </a:lnTo>
                <a:lnTo>
                  <a:pt x="4336706" y="1477572"/>
                </a:lnTo>
                <a:lnTo>
                  <a:pt x="4288777" y="1483093"/>
                </a:lnTo>
                <a:lnTo>
                  <a:pt x="209042" y="1483093"/>
                </a:lnTo>
                <a:lnTo>
                  <a:pt x="161109" y="1477572"/>
                </a:lnTo>
                <a:lnTo>
                  <a:pt x="117108" y="1461846"/>
                </a:lnTo>
                <a:lnTo>
                  <a:pt x="78294" y="1437170"/>
                </a:lnTo>
                <a:lnTo>
                  <a:pt x="45922" y="1404798"/>
                </a:lnTo>
                <a:lnTo>
                  <a:pt x="21246" y="1365984"/>
                </a:lnTo>
                <a:lnTo>
                  <a:pt x="5520" y="1321984"/>
                </a:lnTo>
                <a:lnTo>
                  <a:pt x="0" y="1274051"/>
                </a:lnTo>
                <a:lnTo>
                  <a:pt x="0" y="209042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9708" y="5016449"/>
            <a:ext cx="3912185" cy="815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-создание условий, благоприятных для рождения и воспитания нескольких детей;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-государственная поддержка по приоритетным нацпроектам;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-модернизация технологического оборудования и технологий производства в промышленности;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-поддержка малого и среднего предпринимательства;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lang="ru-RU" sz="700" dirty="0" smtClean="0">
                <a:latin typeface="Arial"/>
                <a:cs typeface="Arial"/>
              </a:rPr>
              <a:t>-увеличение производства молочной и мясной продукции животноводства</a:t>
            </a:r>
            <a:r>
              <a:rPr lang="ru-RU" sz="600" dirty="0" smtClean="0">
                <a:latin typeface="Arial"/>
                <a:cs typeface="Arial"/>
              </a:rPr>
              <a:t>.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endParaRPr sz="6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7011" y="3931792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270362" y="0"/>
                </a:moveTo>
                <a:lnTo>
                  <a:pt x="227482" y="0"/>
                </a:lnTo>
                <a:lnTo>
                  <a:pt x="181638" y="4621"/>
                </a:lnTo>
                <a:lnTo>
                  <a:pt x="138938" y="17877"/>
                </a:lnTo>
                <a:lnTo>
                  <a:pt x="100297" y="38850"/>
                </a:lnTo>
                <a:lnTo>
                  <a:pt x="66630" y="66627"/>
                </a:lnTo>
                <a:lnTo>
                  <a:pt x="38852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6"/>
                </a:lnTo>
                <a:lnTo>
                  <a:pt x="0" y="548131"/>
                </a:lnTo>
                <a:lnTo>
                  <a:pt x="4621" y="593967"/>
                </a:lnTo>
                <a:lnTo>
                  <a:pt x="17877" y="636660"/>
                </a:lnTo>
                <a:lnTo>
                  <a:pt x="38852" y="675297"/>
                </a:lnTo>
                <a:lnTo>
                  <a:pt x="66630" y="708961"/>
                </a:lnTo>
                <a:lnTo>
                  <a:pt x="100297" y="736738"/>
                </a:lnTo>
                <a:lnTo>
                  <a:pt x="138938" y="757711"/>
                </a:lnTo>
                <a:lnTo>
                  <a:pt x="181638" y="770967"/>
                </a:lnTo>
                <a:lnTo>
                  <a:pt x="227482" y="775588"/>
                </a:lnTo>
                <a:lnTo>
                  <a:pt x="4270362" y="775588"/>
                </a:lnTo>
                <a:lnTo>
                  <a:pt x="4316197" y="770967"/>
                </a:lnTo>
                <a:lnTo>
                  <a:pt x="4358891" y="757711"/>
                </a:lnTo>
                <a:lnTo>
                  <a:pt x="4397527" y="736738"/>
                </a:lnTo>
                <a:lnTo>
                  <a:pt x="4431191" y="708961"/>
                </a:lnTo>
                <a:lnTo>
                  <a:pt x="4458968" y="675297"/>
                </a:lnTo>
                <a:lnTo>
                  <a:pt x="4479942" y="636660"/>
                </a:lnTo>
                <a:lnTo>
                  <a:pt x="4493197" y="593967"/>
                </a:lnTo>
                <a:lnTo>
                  <a:pt x="4497819" y="548131"/>
                </a:lnTo>
                <a:lnTo>
                  <a:pt x="4497819" y="227456"/>
                </a:lnTo>
                <a:lnTo>
                  <a:pt x="4493197" y="181621"/>
                </a:lnTo>
                <a:lnTo>
                  <a:pt x="4479942" y="138928"/>
                </a:lnTo>
                <a:lnTo>
                  <a:pt x="4458968" y="100291"/>
                </a:lnTo>
                <a:lnTo>
                  <a:pt x="4431191" y="66627"/>
                </a:lnTo>
                <a:lnTo>
                  <a:pt x="4397527" y="38850"/>
                </a:lnTo>
                <a:lnTo>
                  <a:pt x="4358891" y="17877"/>
                </a:lnTo>
                <a:lnTo>
                  <a:pt x="4316197" y="4621"/>
                </a:lnTo>
                <a:lnTo>
                  <a:pt x="427036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90952" y="4219447"/>
            <a:ext cx="11696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ВОЗМОЖНОСТИ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SWOT-</a:t>
            </a:r>
            <a:r>
              <a:rPr spc="-10" dirty="0"/>
              <a:t>АНАЛИЗ</a:t>
            </a:r>
          </a:p>
          <a:p>
            <a:pPr marL="22860">
              <a:lnSpc>
                <a:spcPct val="100000"/>
              </a:lnSpc>
            </a:pPr>
            <a:r>
              <a:rPr lang="ru-RU" b="0" spc="-40" dirty="0" smtClean="0">
                <a:latin typeface="Microsoft Sans Serif"/>
                <a:cs typeface="Microsoft Sans Serif"/>
              </a:rPr>
              <a:t>ЗАРИНСКОГО</a:t>
            </a:r>
            <a:r>
              <a:rPr b="0" spc="-35" dirty="0" smtClean="0">
                <a:latin typeface="Microsoft Sans Serif"/>
                <a:cs typeface="Microsoft Sans Serif"/>
              </a:rPr>
              <a:t> </a:t>
            </a:r>
            <a:r>
              <a:rPr b="0" spc="-10" dirty="0">
                <a:latin typeface="Microsoft Sans Serif"/>
                <a:cs typeface="Microsoft Sans Serif"/>
              </a:rPr>
              <a:t>РАЙОНА</a:t>
            </a:r>
          </a:p>
        </p:txBody>
      </p:sp>
      <p:sp>
        <p:nvSpPr>
          <p:cNvPr id="15" name="object 15"/>
          <p:cNvSpPr/>
          <p:nvPr/>
        </p:nvSpPr>
        <p:spPr>
          <a:xfrm>
            <a:off x="5300090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75" y="0"/>
                </a:moveTo>
                <a:lnTo>
                  <a:pt x="227457" y="0"/>
                </a:lnTo>
                <a:lnTo>
                  <a:pt x="181621" y="4621"/>
                </a:lnTo>
                <a:lnTo>
                  <a:pt x="138928" y="17877"/>
                </a:lnTo>
                <a:lnTo>
                  <a:pt x="100291" y="38850"/>
                </a:lnTo>
                <a:lnTo>
                  <a:pt x="66627" y="66627"/>
                </a:lnTo>
                <a:lnTo>
                  <a:pt x="38850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6"/>
                </a:lnTo>
                <a:lnTo>
                  <a:pt x="0" y="548131"/>
                </a:lnTo>
                <a:lnTo>
                  <a:pt x="4621" y="593967"/>
                </a:lnTo>
                <a:lnTo>
                  <a:pt x="17877" y="636660"/>
                </a:lnTo>
                <a:lnTo>
                  <a:pt x="38850" y="675297"/>
                </a:lnTo>
                <a:lnTo>
                  <a:pt x="66627" y="708961"/>
                </a:lnTo>
                <a:lnTo>
                  <a:pt x="100291" y="736738"/>
                </a:lnTo>
                <a:lnTo>
                  <a:pt x="138928" y="757711"/>
                </a:lnTo>
                <a:lnTo>
                  <a:pt x="181621" y="770967"/>
                </a:lnTo>
                <a:lnTo>
                  <a:pt x="227457" y="775588"/>
                </a:lnTo>
                <a:lnTo>
                  <a:pt x="4270375" y="775588"/>
                </a:lnTo>
                <a:lnTo>
                  <a:pt x="4316210" y="770967"/>
                </a:lnTo>
                <a:lnTo>
                  <a:pt x="4358903" y="757711"/>
                </a:lnTo>
                <a:lnTo>
                  <a:pt x="4397540" y="736738"/>
                </a:lnTo>
                <a:lnTo>
                  <a:pt x="4431204" y="708961"/>
                </a:lnTo>
                <a:lnTo>
                  <a:pt x="4458981" y="675297"/>
                </a:lnTo>
                <a:lnTo>
                  <a:pt x="4479954" y="636660"/>
                </a:lnTo>
                <a:lnTo>
                  <a:pt x="4493210" y="593967"/>
                </a:lnTo>
                <a:lnTo>
                  <a:pt x="4497832" y="548131"/>
                </a:lnTo>
                <a:lnTo>
                  <a:pt x="4497832" y="227456"/>
                </a:lnTo>
                <a:lnTo>
                  <a:pt x="4493210" y="181621"/>
                </a:lnTo>
                <a:lnTo>
                  <a:pt x="4479954" y="138928"/>
                </a:lnTo>
                <a:lnTo>
                  <a:pt x="4458981" y="100291"/>
                </a:lnTo>
                <a:lnTo>
                  <a:pt x="4431204" y="66627"/>
                </a:lnTo>
                <a:lnTo>
                  <a:pt x="4397540" y="38850"/>
                </a:lnTo>
                <a:lnTo>
                  <a:pt x="4358903" y="17877"/>
                </a:lnTo>
                <a:lnTo>
                  <a:pt x="4316210" y="4621"/>
                </a:lnTo>
                <a:lnTo>
                  <a:pt x="4270375" y="0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35267" y="1663954"/>
            <a:ext cx="14306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СЛАБЫЕ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СТОРОНЫ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86121" y="3931792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302379" y="0"/>
                </a:moveTo>
                <a:lnTo>
                  <a:pt x="195452" y="0"/>
                </a:lnTo>
                <a:lnTo>
                  <a:pt x="150636" y="5162"/>
                </a:lnTo>
                <a:lnTo>
                  <a:pt x="109495" y="19868"/>
                </a:lnTo>
                <a:lnTo>
                  <a:pt x="73205" y="42947"/>
                </a:lnTo>
                <a:lnTo>
                  <a:pt x="42937" y="73229"/>
                </a:lnTo>
                <a:lnTo>
                  <a:pt x="19865" y="109542"/>
                </a:lnTo>
                <a:lnTo>
                  <a:pt x="5161" y="150716"/>
                </a:lnTo>
                <a:lnTo>
                  <a:pt x="0" y="195579"/>
                </a:lnTo>
                <a:lnTo>
                  <a:pt x="0" y="580135"/>
                </a:lnTo>
                <a:lnTo>
                  <a:pt x="5161" y="624952"/>
                </a:lnTo>
                <a:lnTo>
                  <a:pt x="19865" y="666093"/>
                </a:lnTo>
                <a:lnTo>
                  <a:pt x="42937" y="702383"/>
                </a:lnTo>
                <a:lnTo>
                  <a:pt x="73205" y="732651"/>
                </a:lnTo>
                <a:lnTo>
                  <a:pt x="109495" y="755723"/>
                </a:lnTo>
                <a:lnTo>
                  <a:pt x="150636" y="770427"/>
                </a:lnTo>
                <a:lnTo>
                  <a:pt x="195452" y="775588"/>
                </a:lnTo>
                <a:lnTo>
                  <a:pt x="4302379" y="775588"/>
                </a:lnTo>
                <a:lnTo>
                  <a:pt x="4347195" y="770427"/>
                </a:lnTo>
                <a:lnTo>
                  <a:pt x="4388336" y="755723"/>
                </a:lnTo>
                <a:lnTo>
                  <a:pt x="4424626" y="732651"/>
                </a:lnTo>
                <a:lnTo>
                  <a:pt x="4454894" y="702383"/>
                </a:lnTo>
                <a:lnTo>
                  <a:pt x="4477966" y="666093"/>
                </a:lnTo>
                <a:lnTo>
                  <a:pt x="4492670" y="624952"/>
                </a:lnTo>
                <a:lnTo>
                  <a:pt x="4497832" y="580135"/>
                </a:lnTo>
                <a:lnTo>
                  <a:pt x="4497832" y="195579"/>
                </a:lnTo>
                <a:lnTo>
                  <a:pt x="4492670" y="150716"/>
                </a:lnTo>
                <a:lnTo>
                  <a:pt x="4477966" y="109542"/>
                </a:lnTo>
                <a:lnTo>
                  <a:pt x="4454894" y="73229"/>
                </a:lnTo>
                <a:lnTo>
                  <a:pt x="4424626" y="42947"/>
                </a:lnTo>
                <a:lnTo>
                  <a:pt x="4388336" y="19868"/>
                </a:lnTo>
                <a:lnTo>
                  <a:pt x="4347195" y="5162"/>
                </a:lnTo>
                <a:lnTo>
                  <a:pt x="4302379" y="0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225410" y="4219447"/>
            <a:ext cx="6197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УГРОЗЫ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7011" y="163576"/>
            <a:ext cx="976630" cy="274320"/>
          </a:xfrm>
          <a:custGeom>
            <a:avLst/>
            <a:gdLst/>
            <a:ahLst/>
            <a:cxnLst/>
            <a:rect l="l" t="t" r="r" b="b"/>
            <a:pathLst>
              <a:path w="976630" h="274320">
                <a:moveTo>
                  <a:pt x="839330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839330" y="273938"/>
                </a:lnTo>
                <a:lnTo>
                  <a:pt x="882585" y="266955"/>
                </a:lnTo>
                <a:lnTo>
                  <a:pt x="920165" y="247510"/>
                </a:lnTo>
                <a:lnTo>
                  <a:pt x="949808" y="217867"/>
                </a:lnTo>
                <a:lnTo>
                  <a:pt x="969252" y="180288"/>
                </a:lnTo>
                <a:lnTo>
                  <a:pt x="976236" y="137032"/>
                </a:lnTo>
                <a:lnTo>
                  <a:pt x="969252" y="93715"/>
                </a:lnTo>
                <a:lnTo>
                  <a:pt x="949808" y="56098"/>
                </a:lnTo>
                <a:lnTo>
                  <a:pt x="920165" y="26436"/>
                </a:lnTo>
                <a:lnTo>
                  <a:pt x="882585" y="6984"/>
                </a:lnTo>
                <a:lnTo>
                  <a:pt x="83933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62711" y="223773"/>
            <a:ext cx="7194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SWOT-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994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80" y="0"/>
                </a:lnTo>
                <a:lnTo>
                  <a:pt x="165455" y="5664"/>
                </a:lnTo>
                <a:lnTo>
                  <a:pt x="120268" y="21801"/>
                </a:lnTo>
                <a:lnTo>
                  <a:pt x="80407" y="47126"/>
                </a:lnTo>
                <a:lnTo>
                  <a:pt x="47162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2" y="695156"/>
                </a:lnTo>
                <a:lnTo>
                  <a:pt x="80407" y="728412"/>
                </a:lnTo>
                <a:lnTo>
                  <a:pt x="120268" y="753762"/>
                </a:lnTo>
                <a:lnTo>
                  <a:pt x="165455" y="769917"/>
                </a:lnTo>
                <a:lnTo>
                  <a:pt x="214680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52497" y="1663954"/>
            <a:ext cx="8756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ПРОБЛЕМЫ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КОНТЕНТ-</a:t>
            </a:r>
            <a:r>
              <a:rPr dirty="0"/>
              <a:t>АНАЛИЗ</a:t>
            </a:r>
            <a:r>
              <a:rPr spc="-60" dirty="0"/>
              <a:t> </a:t>
            </a:r>
            <a:r>
              <a:rPr dirty="0"/>
              <a:t>СОЦИАЛЬНЬIХ</a:t>
            </a:r>
            <a:r>
              <a:rPr spc="-85" dirty="0"/>
              <a:t> </a:t>
            </a:r>
            <a:r>
              <a:rPr spc="-10" dirty="0"/>
              <a:t>СЕТЕЙ</a:t>
            </a:r>
          </a:p>
        </p:txBody>
      </p:sp>
      <p:sp>
        <p:nvSpPr>
          <p:cNvPr id="5" name="object 5"/>
          <p:cNvSpPr/>
          <p:nvPr/>
        </p:nvSpPr>
        <p:spPr>
          <a:xfrm>
            <a:off x="627011" y="163576"/>
            <a:ext cx="2046605" cy="274320"/>
          </a:xfrm>
          <a:custGeom>
            <a:avLst/>
            <a:gdLst/>
            <a:ahLst/>
            <a:cxnLst/>
            <a:rect l="l" t="t" r="r" b="b"/>
            <a:pathLst>
              <a:path w="2046605" h="274320">
                <a:moveTo>
                  <a:pt x="1909559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909559" y="273938"/>
                </a:lnTo>
                <a:lnTo>
                  <a:pt x="1952814" y="266955"/>
                </a:lnTo>
                <a:lnTo>
                  <a:pt x="1990394" y="247510"/>
                </a:lnTo>
                <a:lnTo>
                  <a:pt x="2020037" y="217867"/>
                </a:lnTo>
                <a:lnTo>
                  <a:pt x="2039481" y="180288"/>
                </a:lnTo>
                <a:lnTo>
                  <a:pt x="2046465" y="137032"/>
                </a:lnTo>
                <a:lnTo>
                  <a:pt x="2039481" y="93715"/>
                </a:lnTo>
                <a:lnTo>
                  <a:pt x="2020037" y="56098"/>
                </a:lnTo>
                <a:lnTo>
                  <a:pt x="1990394" y="26436"/>
                </a:lnTo>
                <a:lnTo>
                  <a:pt x="1952814" y="6984"/>
                </a:lnTo>
                <a:lnTo>
                  <a:pt x="190955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711" y="223773"/>
            <a:ext cx="1775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контент-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анализ социальных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сетей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0090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75" y="0"/>
                </a:moveTo>
                <a:lnTo>
                  <a:pt x="227457" y="0"/>
                </a:lnTo>
                <a:lnTo>
                  <a:pt x="181621" y="4621"/>
                </a:lnTo>
                <a:lnTo>
                  <a:pt x="138928" y="17877"/>
                </a:lnTo>
                <a:lnTo>
                  <a:pt x="100291" y="38850"/>
                </a:lnTo>
                <a:lnTo>
                  <a:pt x="66627" y="66627"/>
                </a:lnTo>
                <a:lnTo>
                  <a:pt x="38850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6"/>
                </a:lnTo>
                <a:lnTo>
                  <a:pt x="0" y="548131"/>
                </a:lnTo>
                <a:lnTo>
                  <a:pt x="4621" y="593967"/>
                </a:lnTo>
                <a:lnTo>
                  <a:pt x="17877" y="636660"/>
                </a:lnTo>
                <a:lnTo>
                  <a:pt x="38850" y="675297"/>
                </a:lnTo>
                <a:lnTo>
                  <a:pt x="66627" y="708961"/>
                </a:lnTo>
                <a:lnTo>
                  <a:pt x="100291" y="736738"/>
                </a:lnTo>
                <a:lnTo>
                  <a:pt x="138928" y="757711"/>
                </a:lnTo>
                <a:lnTo>
                  <a:pt x="181621" y="770967"/>
                </a:lnTo>
                <a:lnTo>
                  <a:pt x="227457" y="775588"/>
                </a:lnTo>
                <a:lnTo>
                  <a:pt x="4270375" y="775588"/>
                </a:lnTo>
                <a:lnTo>
                  <a:pt x="4316210" y="770967"/>
                </a:lnTo>
                <a:lnTo>
                  <a:pt x="4358903" y="757711"/>
                </a:lnTo>
                <a:lnTo>
                  <a:pt x="4397540" y="736738"/>
                </a:lnTo>
                <a:lnTo>
                  <a:pt x="4431204" y="708961"/>
                </a:lnTo>
                <a:lnTo>
                  <a:pt x="4458981" y="675297"/>
                </a:lnTo>
                <a:lnTo>
                  <a:pt x="4479954" y="636660"/>
                </a:lnTo>
                <a:lnTo>
                  <a:pt x="4493210" y="593967"/>
                </a:lnTo>
                <a:lnTo>
                  <a:pt x="4497832" y="548131"/>
                </a:lnTo>
                <a:lnTo>
                  <a:pt x="4497832" y="227456"/>
                </a:lnTo>
                <a:lnTo>
                  <a:pt x="4493210" y="181621"/>
                </a:lnTo>
                <a:lnTo>
                  <a:pt x="4479954" y="138928"/>
                </a:lnTo>
                <a:lnTo>
                  <a:pt x="4458981" y="100291"/>
                </a:lnTo>
                <a:lnTo>
                  <a:pt x="4431204" y="66627"/>
                </a:lnTo>
                <a:lnTo>
                  <a:pt x="4397540" y="38850"/>
                </a:lnTo>
                <a:lnTo>
                  <a:pt x="4358903" y="17877"/>
                </a:lnTo>
                <a:lnTo>
                  <a:pt x="4316210" y="4621"/>
                </a:lnTo>
                <a:lnTo>
                  <a:pt x="427037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68769" y="1663954"/>
            <a:ext cx="17627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ВОЗМОЖНЫЕ</a:t>
            </a:r>
            <a:r>
              <a:rPr sz="11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РЕШЕНИЯ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0994" y="2256027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25" y="0"/>
                </a:moveTo>
                <a:lnTo>
                  <a:pt x="242989" y="0"/>
                </a:lnTo>
                <a:lnTo>
                  <a:pt x="194017" y="4933"/>
                </a:lnTo>
                <a:lnTo>
                  <a:pt x="148406" y="19083"/>
                </a:lnTo>
                <a:lnTo>
                  <a:pt x="107130" y="41476"/>
                </a:lnTo>
                <a:lnTo>
                  <a:pt x="71169" y="71135"/>
                </a:lnTo>
                <a:lnTo>
                  <a:pt x="41498" y="107088"/>
                </a:lnTo>
                <a:lnTo>
                  <a:pt x="19095" y="148357"/>
                </a:lnTo>
                <a:lnTo>
                  <a:pt x="4936" y="193970"/>
                </a:lnTo>
                <a:lnTo>
                  <a:pt x="0" y="242950"/>
                </a:lnTo>
                <a:lnTo>
                  <a:pt x="4936" y="291937"/>
                </a:lnTo>
                <a:lnTo>
                  <a:pt x="19095" y="337564"/>
                </a:lnTo>
                <a:lnTo>
                  <a:pt x="41498" y="378854"/>
                </a:lnTo>
                <a:lnTo>
                  <a:pt x="71169" y="414829"/>
                </a:lnTo>
                <a:lnTo>
                  <a:pt x="107130" y="444512"/>
                </a:lnTo>
                <a:lnTo>
                  <a:pt x="148406" y="466925"/>
                </a:lnTo>
                <a:lnTo>
                  <a:pt x="194017" y="481090"/>
                </a:lnTo>
                <a:lnTo>
                  <a:pt x="242989" y="486029"/>
                </a:lnTo>
                <a:lnTo>
                  <a:pt x="4268825" y="486029"/>
                </a:lnTo>
                <a:lnTo>
                  <a:pt x="4317806" y="481090"/>
                </a:lnTo>
                <a:lnTo>
                  <a:pt x="4363418" y="466925"/>
                </a:lnTo>
                <a:lnTo>
                  <a:pt x="4404688" y="444512"/>
                </a:lnTo>
                <a:lnTo>
                  <a:pt x="4440640" y="414829"/>
                </a:lnTo>
                <a:lnTo>
                  <a:pt x="4470300" y="378854"/>
                </a:lnTo>
                <a:lnTo>
                  <a:pt x="4492692" y="337564"/>
                </a:lnTo>
                <a:lnTo>
                  <a:pt x="4506843" y="291937"/>
                </a:lnTo>
                <a:lnTo>
                  <a:pt x="4511776" y="242950"/>
                </a:lnTo>
                <a:lnTo>
                  <a:pt x="4506843" y="193970"/>
                </a:lnTo>
                <a:lnTo>
                  <a:pt x="4492692" y="148357"/>
                </a:lnTo>
                <a:lnTo>
                  <a:pt x="4470300" y="107088"/>
                </a:lnTo>
                <a:lnTo>
                  <a:pt x="4440640" y="71135"/>
                </a:lnTo>
                <a:lnTo>
                  <a:pt x="4404688" y="41476"/>
                </a:lnTo>
                <a:lnTo>
                  <a:pt x="4363418" y="19083"/>
                </a:lnTo>
                <a:lnTo>
                  <a:pt x="4317806" y="4933"/>
                </a:lnTo>
                <a:lnTo>
                  <a:pt x="426882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31519" y="2432049"/>
            <a:ext cx="38404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Низкое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качество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жилищно-коммунальных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услуг,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высокий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износ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коммунальных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сетей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6856" y="4007755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38" y="0"/>
                </a:moveTo>
                <a:lnTo>
                  <a:pt x="243001" y="0"/>
                </a:lnTo>
                <a:lnTo>
                  <a:pt x="194029" y="4933"/>
                </a:lnTo>
                <a:lnTo>
                  <a:pt x="148416" y="19083"/>
                </a:lnTo>
                <a:lnTo>
                  <a:pt x="107139" y="41476"/>
                </a:lnTo>
                <a:lnTo>
                  <a:pt x="71175" y="71135"/>
                </a:lnTo>
                <a:lnTo>
                  <a:pt x="41502" y="107088"/>
                </a:lnTo>
                <a:lnTo>
                  <a:pt x="19097" y="148357"/>
                </a:lnTo>
                <a:lnTo>
                  <a:pt x="4937" y="193970"/>
                </a:lnTo>
                <a:lnTo>
                  <a:pt x="0" y="242950"/>
                </a:lnTo>
                <a:lnTo>
                  <a:pt x="4937" y="291931"/>
                </a:lnTo>
                <a:lnTo>
                  <a:pt x="19097" y="337544"/>
                </a:lnTo>
                <a:lnTo>
                  <a:pt x="41502" y="378813"/>
                </a:lnTo>
                <a:lnTo>
                  <a:pt x="71175" y="414766"/>
                </a:lnTo>
                <a:lnTo>
                  <a:pt x="107139" y="444425"/>
                </a:lnTo>
                <a:lnTo>
                  <a:pt x="148416" y="466818"/>
                </a:lnTo>
                <a:lnTo>
                  <a:pt x="194029" y="480968"/>
                </a:lnTo>
                <a:lnTo>
                  <a:pt x="243001" y="485901"/>
                </a:lnTo>
                <a:lnTo>
                  <a:pt x="4268838" y="485901"/>
                </a:lnTo>
                <a:lnTo>
                  <a:pt x="4317818" y="480968"/>
                </a:lnTo>
                <a:lnTo>
                  <a:pt x="4363431" y="466818"/>
                </a:lnTo>
                <a:lnTo>
                  <a:pt x="4404701" y="444425"/>
                </a:lnTo>
                <a:lnTo>
                  <a:pt x="4440653" y="414766"/>
                </a:lnTo>
                <a:lnTo>
                  <a:pt x="4470313" y="378813"/>
                </a:lnTo>
                <a:lnTo>
                  <a:pt x="4492705" y="337544"/>
                </a:lnTo>
                <a:lnTo>
                  <a:pt x="4506855" y="291931"/>
                </a:lnTo>
                <a:lnTo>
                  <a:pt x="4511789" y="242950"/>
                </a:lnTo>
                <a:lnTo>
                  <a:pt x="4506855" y="193970"/>
                </a:lnTo>
                <a:lnTo>
                  <a:pt x="4492705" y="148357"/>
                </a:lnTo>
                <a:lnTo>
                  <a:pt x="4470313" y="107088"/>
                </a:lnTo>
                <a:lnTo>
                  <a:pt x="4440653" y="71135"/>
                </a:lnTo>
                <a:lnTo>
                  <a:pt x="4404701" y="41476"/>
                </a:lnTo>
                <a:lnTo>
                  <a:pt x="4363431" y="19083"/>
                </a:lnTo>
                <a:lnTo>
                  <a:pt x="4317818" y="4933"/>
                </a:lnTo>
                <a:lnTo>
                  <a:pt x="42688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r>
              <a:rPr lang="ru-RU" sz="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</a:p>
          <a:p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ru-RU" sz="700" b="1" spc="-20" dirty="0">
                <a:latin typeface="Arial"/>
                <a:cs typeface="Arial"/>
              </a:rPr>
              <a:t>Низкая эффективность использования местных природных ресурсов, в том числе в связи </a:t>
            </a:r>
          </a:p>
          <a:p>
            <a:r>
              <a:rPr lang="ru-RU" sz="700" b="1" spc="-20" dirty="0">
                <a:latin typeface="Arial"/>
                <a:cs typeface="Arial"/>
              </a:rPr>
              <a:t>                 </a:t>
            </a:r>
            <a:r>
              <a:rPr lang="ru-RU" sz="700" b="1" spc="-20" dirty="0" smtClean="0">
                <a:latin typeface="Arial"/>
                <a:cs typeface="Arial"/>
              </a:rPr>
              <a:t>  с </a:t>
            </a:r>
            <a:r>
              <a:rPr lang="ru-RU" sz="700" b="1" spc="-20" dirty="0">
                <a:latin typeface="Arial"/>
                <a:cs typeface="Arial"/>
              </a:rPr>
              <a:t>отсутствием полного цикла переработки местных природных ресурсов</a:t>
            </a:r>
            <a:endParaRPr sz="700" b="1" spc="-2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803" y="4215206"/>
            <a:ext cx="375221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7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5966" y="4140191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7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1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3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3"/>
                </a:moveTo>
                <a:lnTo>
                  <a:pt x="244573" y="125983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3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00090" y="2256027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3"/>
                </a:lnTo>
                <a:lnTo>
                  <a:pt x="148411" y="19083"/>
                </a:lnTo>
                <a:lnTo>
                  <a:pt x="107143" y="41476"/>
                </a:lnTo>
                <a:lnTo>
                  <a:pt x="71183" y="71135"/>
                </a:lnTo>
                <a:lnTo>
                  <a:pt x="41509" y="107088"/>
                </a:lnTo>
                <a:lnTo>
                  <a:pt x="19101" y="148357"/>
                </a:lnTo>
                <a:lnTo>
                  <a:pt x="4938" y="193970"/>
                </a:lnTo>
                <a:lnTo>
                  <a:pt x="0" y="242950"/>
                </a:lnTo>
                <a:lnTo>
                  <a:pt x="4938" y="291937"/>
                </a:lnTo>
                <a:lnTo>
                  <a:pt x="19101" y="337564"/>
                </a:lnTo>
                <a:lnTo>
                  <a:pt x="41509" y="378854"/>
                </a:lnTo>
                <a:lnTo>
                  <a:pt x="71183" y="414829"/>
                </a:lnTo>
                <a:lnTo>
                  <a:pt x="107143" y="444512"/>
                </a:lnTo>
                <a:lnTo>
                  <a:pt x="148411" y="466925"/>
                </a:lnTo>
                <a:lnTo>
                  <a:pt x="194006" y="481090"/>
                </a:lnTo>
                <a:lnTo>
                  <a:pt x="242950" y="486029"/>
                </a:lnTo>
                <a:lnTo>
                  <a:pt x="4268851" y="486029"/>
                </a:lnTo>
                <a:lnTo>
                  <a:pt x="4317795" y="481090"/>
                </a:lnTo>
                <a:lnTo>
                  <a:pt x="4363390" y="466925"/>
                </a:lnTo>
                <a:lnTo>
                  <a:pt x="4404658" y="444512"/>
                </a:lnTo>
                <a:lnTo>
                  <a:pt x="4440618" y="414829"/>
                </a:lnTo>
                <a:lnTo>
                  <a:pt x="4470292" y="378854"/>
                </a:lnTo>
                <a:lnTo>
                  <a:pt x="4492700" y="337564"/>
                </a:lnTo>
                <a:lnTo>
                  <a:pt x="4506863" y="291937"/>
                </a:lnTo>
                <a:lnTo>
                  <a:pt x="4511802" y="242950"/>
                </a:lnTo>
                <a:lnTo>
                  <a:pt x="4506863" y="193970"/>
                </a:lnTo>
                <a:lnTo>
                  <a:pt x="4492700" y="148357"/>
                </a:lnTo>
                <a:lnTo>
                  <a:pt x="4470292" y="107088"/>
                </a:lnTo>
                <a:lnTo>
                  <a:pt x="4440618" y="71135"/>
                </a:lnTo>
                <a:lnTo>
                  <a:pt x="4404658" y="41476"/>
                </a:lnTo>
                <a:lnTo>
                  <a:pt x="4363390" y="19083"/>
                </a:lnTo>
                <a:lnTo>
                  <a:pt x="4317795" y="4933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791580" y="2378710"/>
            <a:ext cx="360552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Участие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региональных</a:t>
            </a:r>
            <a:r>
              <a:rPr sz="700" b="1" dirty="0">
                <a:latin typeface="Arial"/>
                <a:cs typeface="Arial"/>
              </a:rPr>
              <a:t> программах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по </a:t>
            </a:r>
            <a:r>
              <a:rPr sz="700" b="1" spc="-10" dirty="0">
                <a:latin typeface="Arial"/>
                <a:cs typeface="Arial"/>
              </a:rPr>
              <a:t>капитальному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ремонту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модернизации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систем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25" dirty="0">
                <a:latin typeface="Arial"/>
                <a:cs typeface="Arial"/>
              </a:rPr>
              <a:t>ЖКХ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19631" y="2355983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00090" y="403923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3"/>
                </a:lnTo>
                <a:lnTo>
                  <a:pt x="148411" y="19083"/>
                </a:lnTo>
                <a:lnTo>
                  <a:pt x="107143" y="41476"/>
                </a:lnTo>
                <a:lnTo>
                  <a:pt x="71183" y="71135"/>
                </a:lnTo>
                <a:lnTo>
                  <a:pt x="41509" y="107088"/>
                </a:lnTo>
                <a:lnTo>
                  <a:pt x="19101" y="148357"/>
                </a:lnTo>
                <a:lnTo>
                  <a:pt x="4938" y="193970"/>
                </a:lnTo>
                <a:lnTo>
                  <a:pt x="0" y="242950"/>
                </a:lnTo>
                <a:lnTo>
                  <a:pt x="4938" y="291931"/>
                </a:lnTo>
                <a:lnTo>
                  <a:pt x="19101" y="337544"/>
                </a:lnTo>
                <a:lnTo>
                  <a:pt x="41509" y="378813"/>
                </a:lnTo>
                <a:lnTo>
                  <a:pt x="71183" y="414766"/>
                </a:lnTo>
                <a:lnTo>
                  <a:pt x="107143" y="444425"/>
                </a:lnTo>
                <a:lnTo>
                  <a:pt x="148411" y="466818"/>
                </a:lnTo>
                <a:lnTo>
                  <a:pt x="194006" y="480968"/>
                </a:lnTo>
                <a:lnTo>
                  <a:pt x="242950" y="485901"/>
                </a:lnTo>
                <a:lnTo>
                  <a:pt x="4268851" y="485901"/>
                </a:lnTo>
                <a:lnTo>
                  <a:pt x="4317795" y="480968"/>
                </a:lnTo>
                <a:lnTo>
                  <a:pt x="4363390" y="466818"/>
                </a:lnTo>
                <a:lnTo>
                  <a:pt x="4404658" y="444425"/>
                </a:lnTo>
                <a:lnTo>
                  <a:pt x="4440618" y="414766"/>
                </a:lnTo>
                <a:lnTo>
                  <a:pt x="4470292" y="378813"/>
                </a:lnTo>
                <a:lnTo>
                  <a:pt x="4492700" y="337544"/>
                </a:lnTo>
                <a:lnTo>
                  <a:pt x="4506863" y="291931"/>
                </a:lnTo>
                <a:lnTo>
                  <a:pt x="4511802" y="242950"/>
                </a:lnTo>
                <a:lnTo>
                  <a:pt x="4506863" y="193970"/>
                </a:lnTo>
                <a:lnTo>
                  <a:pt x="4492700" y="148357"/>
                </a:lnTo>
                <a:lnTo>
                  <a:pt x="4470292" y="107088"/>
                </a:lnTo>
                <a:lnTo>
                  <a:pt x="4440618" y="71135"/>
                </a:lnTo>
                <a:lnTo>
                  <a:pt x="4404658" y="41476"/>
                </a:lnTo>
                <a:lnTo>
                  <a:pt x="4363390" y="19083"/>
                </a:lnTo>
                <a:lnTo>
                  <a:pt x="4317795" y="4933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r>
              <a:rPr lang="ru-RU" sz="700" b="1" spc="-10" dirty="0" smtClean="0">
                <a:latin typeface="Arial"/>
                <a:cs typeface="Arial"/>
              </a:rPr>
              <a:t>                    </a:t>
            </a:r>
          </a:p>
          <a:p>
            <a:r>
              <a:rPr lang="ru-RU" sz="700" b="1" spc="-10" dirty="0">
                <a:latin typeface="Arial"/>
                <a:cs typeface="Arial"/>
              </a:rPr>
              <a:t> </a:t>
            </a:r>
            <a:r>
              <a:rPr lang="ru-RU" sz="700" b="1" spc="-10" dirty="0" smtClean="0">
                <a:latin typeface="Arial"/>
                <a:cs typeface="Arial"/>
              </a:rPr>
              <a:t>                    Привлечение </a:t>
            </a:r>
            <a:r>
              <a:rPr lang="ru-RU" sz="700" b="1" spc="-10" dirty="0">
                <a:latin typeface="Arial"/>
                <a:cs typeface="Arial"/>
              </a:rPr>
              <a:t>потенциальных инвесторов, размещение </a:t>
            </a:r>
            <a:r>
              <a:rPr lang="ru-RU" sz="700" b="1" spc="-10" dirty="0" smtClean="0">
                <a:latin typeface="Arial"/>
                <a:cs typeface="Arial"/>
              </a:rPr>
              <a:t>информации</a:t>
            </a:r>
          </a:p>
          <a:p>
            <a:r>
              <a:rPr lang="ru-RU" sz="700" b="1" spc="-10" dirty="0">
                <a:latin typeface="Arial"/>
                <a:cs typeface="Arial"/>
              </a:rPr>
              <a:t> </a:t>
            </a:r>
            <a:r>
              <a:rPr lang="ru-RU" sz="700" b="1" spc="-10" dirty="0" smtClean="0">
                <a:latin typeface="Arial"/>
                <a:cs typeface="Arial"/>
              </a:rPr>
              <a:t>                    об </a:t>
            </a:r>
            <a:r>
              <a:rPr lang="ru-RU" sz="700" b="1" spc="-10" dirty="0">
                <a:latin typeface="Arial"/>
                <a:cs typeface="Arial"/>
              </a:rPr>
              <a:t>имеющихся </a:t>
            </a:r>
            <a:r>
              <a:rPr lang="ru-RU" sz="700" b="1" spc="-10" dirty="0" smtClean="0">
                <a:latin typeface="Arial"/>
                <a:cs typeface="Arial"/>
              </a:rPr>
              <a:t> инвестиционных площадках</a:t>
            </a:r>
            <a:endParaRPr sz="700" b="1" spc="-1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91580" y="4162171"/>
            <a:ext cx="270764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7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14043" y="414084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5966" y="2360921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6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2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4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4"/>
                </a:moveTo>
                <a:lnTo>
                  <a:pt x="244573" y="125984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4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7011" y="3147567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38" y="0"/>
                </a:moveTo>
                <a:lnTo>
                  <a:pt x="243001" y="0"/>
                </a:lnTo>
                <a:lnTo>
                  <a:pt x="194029" y="4938"/>
                </a:lnTo>
                <a:lnTo>
                  <a:pt x="148416" y="19103"/>
                </a:lnTo>
                <a:lnTo>
                  <a:pt x="107139" y="41516"/>
                </a:lnTo>
                <a:lnTo>
                  <a:pt x="71175" y="71199"/>
                </a:lnTo>
                <a:lnTo>
                  <a:pt x="41502" y="107174"/>
                </a:lnTo>
                <a:lnTo>
                  <a:pt x="19097" y="148464"/>
                </a:lnTo>
                <a:lnTo>
                  <a:pt x="4937" y="194091"/>
                </a:lnTo>
                <a:lnTo>
                  <a:pt x="0" y="243078"/>
                </a:lnTo>
                <a:lnTo>
                  <a:pt x="4937" y="292022"/>
                </a:lnTo>
                <a:lnTo>
                  <a:pt x="19097" y="337617"/>
                </a:lnTo>
                <a:lnTo>
                  <a:pt x="41502" y="378885"/>
                </a:lnTo>
                <a:lnTo>
                  <a:pt x="71175" y="414845"/>
                </a:lnTo>
                <a:lnTo>
                  <a:pt x="107139" y="444519"/>
                </a:lnTo>
                <a:lnTo>
                  <a:pt x="148416" y="466927"/>
                </a:lnTo>
                <a:lnTo>
                  <a:pt x="194029" y="481090"/>
                </a:lnTo>
                <a:lnTo>
                  <a:pt x="243001" y="486029"/>
                </a:lnTo>
                <a:lnTo>
                  <a:pt x="4268838" y="486029"/>
                </a:lnTo>
                <a:lnTo>
                  <a:pt x="4317818" y="481090"/>
                </a:lnTo>
                <a:lnTo>
                  <a:pt x="4363431" y="466927"/>
                </a:lnTo>
                <a:lnTo>
                  <a:pt x="4404701" y="444519"/>
                </a:lnTo>
                <a:lnTo>
                  <a:pt x="4440653" y="414845"/>
                </a:lnTo>
                <a:lnTo>
                  <a:pt x="4470313" y="378885"/>
                </a:lnTo>
                <a:lnTo>
                  <a:pt x="4492705" y="337617"/>
                </a:lnTo>
                <a:lnTo>
                  <a:pt x="4506855" y="292022"/>
                </a:lnTo>
                <a:lnTo>
                  <a:pt x="4511789" y="243078"/>
                </a:lnTo>
                <a:lnTo>
                  <a:pt x="4506855" y="194091"/>
                </a:lnTo>
                <a:lnTo>
                  <a:pt x="4492705" y="148464"/>
                </a:lnTo>
                <a:lnTo>
                  <a:pt x="4470313" y="107174"/>
                </a:lnTo>
                <a:lnTo>
                  <a:pt x="4440653" y="71199"/>
                </a:lnTo>
                <a:lnTo>
                  <a:pt x="4404701" y="41516"/>
                </a:lnTo>
                <a:lnTo>
                  <a:pt x="4363431" y="19103"/>
                </a:lnTo>
                <a:lnTo>
                  <a:pt x="4317818" y="4938"/>
                </a:lnTo>
                <a:lnTo>
                  <a:pt x="42688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17803" y="3270630"/>
            <a:ext cx="28708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Плохое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состояние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дорожного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покрытия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некоторых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частях </a:t>
            </a:r>
            <a:r>
              <a:rPr sz="700" b="1" spc="-25" dirty="0">
                <a:latin typeface="Arial"/>
                <a:cs typeface="Arial"/>
              </a:rPr>
              <a:t>МО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(в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т.ч.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отсутствие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освещения)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5966" y="3248651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40814" y="0"/>
                </a:moveTo>
                <a:lnTo>
                  <a:pt x="96287" y="7173"/>
                </a:lnTo>
                <a:lnTo>
                  <a:pt x="57630" y="27151"/>
                </a:lnTo>
                <a:lnTo>
                  <a:pt x="27155" y="57624"/>
                </a:lnTo>
                <a:lnTo>
                  <a:pt x="7174" y="96279"/>
                </a:lnTo>
                <a:lnTo>
                  <a:pt x="0" y="140806"/>
                </a:lnTo>
                <a:lnTo>
                  <a:pt x="7174" y="185335"/>
                </a:lnTo>
                <a:lnTo>
                  <a:pt x="27155" y="223994"/>
                </a:lnTo>
                <a:lnTo>
                  <a:pt x="57630" y="254470"/>
                </a:lnTo>
                <a:lnTo>
                  <a:pt x="96287" y="274451"/>
                </a:lnTo>
                <a:lnTo>
                  <a:pt x="140814" y="281626"/>
                </a:lnTo>
                <a:lnTo>
                  <a:pt x="185341" y="274452"/>
                </a:lnTo>
                <a:lnTo>
                  <a:pt x="223999" y="254470"/>
                </a:lnTo>
                <a:lnTo>
                  <a:pt x="254474" y="223994"/>
                </a:lnTo>
                <a:lnTo>
                  <a:pt x="274455" y="185335"/>
                </a:lnTo>
                <a:lnTo>
                  <a:pt x="279241" y="155630"/>
                </a:lnTo>
                <a:lnTo>
                  <a:pt x="37056" y="155630"/>
                </a:lnTo>
                <a:lnTo>
                  <a:pt x="37056" y="125983"/>
                </a:lnTo>
                <a:lnTo>
                  <a:pt x="279241" y="125984"/>
                </a:lnTo>
                <a:lnTo>
                  <a:pt x="274455" y="96279"/>
                </a:lnTo>
                <a:lnTo>
                  <a:pt x="254474" y="57624"/>
                </a:lnTo>
                <a:lnTo>
                  <a:pt x="223999" y="27151"/>
                </a:lnTo>
                <a:lnTo>
                  <a:pt x="185341" y="7173"/>
                </a:lnTo>
                <a:lnTo>
                  <a:pt x="140814" y="0"/>
                </a:lnTo>
                <a:close/>
              </a:path>
              <a:path w="281940" h="281939">
                <a:moveTo>
                  <a:pt x="279241" y="125984"/>
                </a:moveTo>
                <a:lnTo>
                  <a:pt x="244573" y="125984"/>
                </a:lnTo>
                <a:lnTo>
                  <a:pt x="244573" y="155630"/>
                </a:lnTo>
                <a:lnTo>
                  <a:pt x="279241" y="155630"/>
                </a:lnTo>
                <a:lnTo>
                  <a:pt x="281629" y="140807"/>
                </a:lnTo>
                <a:lnTo>
                  <a:pt x="279241" y="125984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00090" y="3147567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51" y="0"/>
                </a:moveTo>
                <a:lnTo>
                  <a:pt x="242950" y="0"/>
                </a:lnTo>
                <a:lnTo>
                  <a:pt x="194006" y="4938"/>
                </a:lnTo>
                <a:lnTo>
                  <a:pt x="148411" y="19103"/>
                </a:lnTo>
                <a:lnTo>
                  <a:pt x="107143" y="41516"/>
                </a:lnTo>
                <a:lnTo>
                  <a:pt x="71183" y="71199"/>
                </a:lnTo>
                <a:lnTo>
                  <a:pt x="41509" y="107174"/>
                </a:lnTo>
                <a:lnTo>
                  <a:pt x="19101" y="148464"/>
                </a:lnTo>
                <a:lnTo>
                  <a:pt x="4938" y="194091"/>
                </a:lnTo>
                <a:lnTo>
                  <a:pt x="0" y="243078"/>
                </a:lnTo>
                <a:lnTo>
                  <a:pt x="4938" y="292022"/>
                </a:lnTo>
                <a:lnTo>
                  <a:pt x="19101" y="337617"/>
                </a:lnTo>
                <a:lnTo>
                  <a:pt x="41509" y="378885"/>
                </a:lnTo>
                <a:lnTo>
                  <a:pt x="71183" y="414845"/>
                </a:lnTo>
                <a:lnTo>
                  <a:pt x="107143" y="444519"/>
                </a:lnTo>
                <a:lnTo>
                  <a:pt x="148411" y="466927"/>
                </a:lnTo>
                <a:lnTo>
                  <a:pt x="194006" y="481090"/>
                </a:lnTo>
                <a:lnTo>
                  <a:pt x="242950" y="486029"/>
                </a:lnTo>
                <a:lnTo>
                  <a:pt x="4268851" y="486029"/>
                </a:lnTo>
                <a:lnTo>
                  <a:pt x="4317795" y="481090"/>
                </a:lnTo>
                <a:lnTo>
                  <a:pt x="4363390" y="466927"/>
                </a:lnTo>
                <a:lnTo>
                  <a:pt x="4404658" y="444519"/>
                </a:lnTo>
                <a:lnTo>
                  <a:pt x="4440618" y="414845"/>
                </a:lnTo>
                <a:lnTo>
                  <a:pt x="4470292" y="378885"/>
                </a:lnTo>
                <a:lnTo>
                  <a:pt x="4492700" y="337617"/>
                </a:lnTo>
                <a:lnTo>
                  <a:pt x="4506863" y="292022"/>
                </a:lnTo>
                <a:lnTo>
                  <a:pt x="4511802" y="243078"/>
                </a:lnTo>
                <a:lnTo>
                  <a:pt x="4506863" y="194091"/>
                </a:lnTo>
                <a:lnTo>
                  <a:pt x="4492700" y="148464"/>
                </a:lnTo>
                <a:lnTo>
                  <a:pt x="4470292" y="107174"/>
                </a:lnTo>
                <a:lnTo>
                  <a:pt x="4440618" y="71199"/>
                </a:lnTo>
                <a:lnTo>
                  <a:pt x="4404658" y="41516"/>
                </a:lnTo>
                <a:lnTo>
                  <a:pt x="4363390" y="19103"/>
                </a:lnTo>
                <a:lnTo>
                  <a:pt x="4317795" y="4938"/>
                </a:lnTo>
                <a:lnTo>
                  <a:pt x="426885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791580" y="3270630"/>
            <a:ext cx="35820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Участие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государственных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программах по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финансированию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проектов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ремонта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модернизации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дорожной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инфраструктуры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14043" y="3249174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3910" y="530097"/>
            <a:ext cx="884732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ОРГАНИЗАЦИОННЫЕ</a:t>
            </a:r>
            <a:r>
              <a:rPr spc="-20" dirty="0"/>
              <a:t> </a:t>
            </a:r>
            <a:r>
              <a:rPr spc="-10" dirty="0"/>
              <a:t>ПРОБЛЕМЫ,</a:t>
            </a:r>
          </a:p>
          <a:p>
            <a:pPr marL="12700">
              <a:lnSpc>
                <a:spcPct val="100000"/>
              </a:lnSpc>
            </a:pPr>
            <a:r>
              <a:rPr b="0" spc="-10" dirty="0">
                <a:latin typeface="Microsoft Sans Serif"/>
                <a:cs typeface="Microsoft Sans Serif"/>
              </a:rPr>
              <a:t>ПРЕПЯТСТВУЮЩИЕ</a:t>
            </a:r>
            <a:r>
              <a:rPr b="0" spc="-50" dirty="0">
                <a:latin typeface="Microsoft Sans Serif"/>
                <a:cs typeface="Microsoft Sans Serif"/>
              </a:rPr>
              <a:t> </a:t>
            </a:r>
            <a:r>
              <a:rPr b="0" spc="-30" dirty="0">
                <a:latin typeface="Microsoft Sans Serif"/>
                <a:cs typeface="Microsoft Sans Serif"/>
              </a:rPr>
              <a:t>РАЗВИТИЮ</a:t>
            </a:r>
            <a:r>
              <a:rPr b="0" spc="-90" dirty="0">
                <a:latin typeface="Microsoft Sans Serif"/>
                <a:cs typeface="Microsoft Sans Serif"/>
              </a:rPr>
              <a:t> </a:t>
            </a:r>
            <a:r>
              <a:rPr b="0" spc="-25" dirty="0" smtClean="0">
                <a:latin typeface="Microsoft Sans Serif"/>
                <a:cs typeface="Microsoft Sans Serif"/>
              </a:rPr>
              <a:t>М</a:t>
            </a:r>
            <a:r>
              <a:rPr lang="ru-RU" b="0" spc="-25" dirty="0" smtClean="0">
                <a:latin typeface="Microsoft Sans Serif"/>
                <a:cs typeface="Microsoft Sans Serif"/>
              </a:rPr>
              <a:t>У</a:t>
            </a:r>
            <a:r>
              <a:rPr lang="ru-RU" b="0" spc="-25" dirty="0" smtClean="0">
                <a:latin typeface="Microsoft Sans Serif"/>
                <a:cs typeface="Microsoft Sans Serif"/>
              </a:rPr>
              <a:t>НИЦИПАЛЬНОГО </a:t>
            </a:r>
            <a:r>
              <a:rPr b="0" spc="-25" dirty="0" smtClean="0">
                <a:latin typeface="Microsoft Sans Serif"/>
                <a:cs typeface="Microsoft Sans Serif"/>
              </a:rPr>
              <a:t>Р</a:t>
            </a:r>
            <a:r>
              <a:rPr lang="ru-RU" b="0" spc="-25" dirty="0" smtClean="0">
                <a:latin typeface="Microsoft Sans Serif"/>
                <a:cs typeface="Microsoft Sans Serif"/>
              </a:rPr>
              <a:t>АЙОНА</a:t>
            </a:r>
            <a:endParaRPr b="0" spc="-25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7011" y="163576"/>
            <a:ext cx="1770380" cy="274320"/>
          </a:xfrm>
          <a:custGeom>
            <a:avLst/>
            <a:gdLst/>
            <a:ahLst/>
            <a:cxnLst/>
            <a:rect l="l" t="t" r="r" b="b"/>
            <a:pathLst>
              <a:path w="1770380" h="274320">
                <a:moveTo>
                  <a:pt x="1633080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633080" y="273938"/>
                </a:lnTo>
                <a:lnTo>
                  <a:pt x="1676335" y="266955"/>
                </a:lnTo>
                <a:lnTo>
                  <a:pt x="1713915" y="247510"/>
                </a:lnTo>
                <a:lnTo>
                  <a:pt x="1743558" y="217867"/>
                </a:lnTo>
                <a:lnTo>
                  <a:pt x="1763002" y="180288"/>
                </a:lnTo>
                <a:lnTo>
                  <a:pt x="1769986" y="137032"/>
                </a:lnTo>
                <a:lnTo>
                  <a:pt x="1763002" y="93715"/>
                </a:lnTo>
                <a:lnTo>
                  <a:pt x="1743558" y="56098"/>
                </a:lnTo>
                <a:lnTo>
                  <a:pt x="1713915" y="26436"/>
                </a:lnTo>
                <a:lnTo>
                  <a:pt x="1676335" y="6984"/>
                </a:lnTo>
                <a:lnTo>
                  <a:pt x="163308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711" y="223773"/>
            <a:ext cx="14979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организационные</a:t>
            </a:r>
            <a:r>
              <a:rPr sz="8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проблемы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7011" y="2043938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5" h="864235">
                <a:moveTo>
                  <a:pt x="1488554" y="0"/>
                </a:moveTo>
                <a:lnTo>
                  <a:pt x="221513" y="0"/>
                </a:lnTo>
                <a:lnTo>
                  <a:pt x="176870" y="4501"/>
                </a:lnTo>
                <a:lnTo>
                  <a:pt x="135290" y="17410"/>
                </a:lnTo>
                <a:lnTo>
                  <a:pt x="97662" y="37839"/>
                </a:lnTo>
                <a:lnTo>
                  <a:pt x="64879" y="64896"/>
                </a:lnTo>
                <a:lnTo>
                  <a:pt x="37830" y="97693"/>
                </a:lnTo>
                <a:lnTo>
                  <a:pt x="17407" y="135338"/>
                </a:lnTo>
                <a:lnTo>
                  <a:pt x="4500" y="176942"/>
                </a:lnTo>
                <a:lnTo>
                  <a:pt x="0" y="221614"/>
                </a:lnTo>
                <a:lnTo>
                  <a:pt x="0" y="642492"/>
                </a:lnTo>
                <a:lnTo>
                  <a:pt x="4500" y="687165"/>
                </a:lnTo>
                <a:lnTo>
                  <a:pt x="17407" y="728769"/>
                </a:lnTo>
                <a:lnTo>
                  <a:pt x="37830" y="766414"/>
                </a:lnTo>
                <a:lnTo>
                  <a:pt x="64879" y="799211"/>
                </a:lnTo>
                <a:lnTo>
                  <a:pt x="97662" y="826268"/>
                </a:lnTo>
                <a:lnTo>
                  <a:pt x="135290" y="846697"/>
                </a:lnTo>
                <a:lnTo>
                  <a:pt x="176870" y="859606"/>
                </a:lnTo>
                <a:lnTo>
                  <a:pt x="221513" y="864108"/>
                </a:lnTo>
                <a:lnTo>
                  <a:pt x="1488554" y="864108"/>
                </a:lnTo>
                <a:lnTo>
                  <a:pt x="1533185" y="859606"/>
                </a:lnTo>
                <a:lnTo>
                  <a:pt x="1574757" y="846697"/>
                </a:lnTo>
                <a:lnTo>
                  <a:pt x="1612380" y="826268"/>
                </a:lnTo>
                <a:lnTo>
                  <a:pt x="1645161" y="799211"/>
                </a:lnTo>
                <a:lnTo>
                  <a:pt x="1672209" y="766414"/>
                </a:lnTo>
                <a:lnTo>
                  <a:pt x="1692633" y="728769"/>
                </a:lnTo>
                <a:lnTo>
                  <a:pt x="1705541" y="687165"/>
                </a:lnTo>
                <a:lnTo>
                  <a:pt x="1710042" y="642492"/>
                </a:lnTo>
                <a:lnTo>
                  <a:pt x="1710042" y="221614"/>
                </a:lnTo>
                <a:lnTo>
                  <a:pt x="1705541" y="176942"/>
                </a:lnTo>
                <a:lnTo>
                  <a:pt x="1692633" y="135338"/>
                </a:lnTo>
                <a:lnTo>
                  <a:pt x="1672209" y="97693"/>
                </a:lnTo>
                <a:lnTo>
                  <a:pt x="1645161" y="64896"/>
                </a:lnTo>
                <a:lnTo>
                  <a:pt x="1612380" y="37839"/>
                </a:lnTo>
                <a:lnTo>
                  <a:pt x="1574757" y="17410"/>
                </a:lnTo>
                <a:lnTo>
                  <a:pt x="1533185" y="4501"/>
                </a:lnTo>
                <a:lnTo>
                  <a:pt x="148855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2588" y="2248916"/>
            <a:ext cx="95758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высокий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 err="1">
                <a:latin typeface="Arial"/>
                <a:cs typeface="Arial"/>
              </a:rPr>
              <a:t>износ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lang="ru-RU" sz="700" b="1" spc="-20" dirty="0" smtClean="0">
                <a:latin typeface="Arial"/>
                <a:cs typeface="Arial"/>
              </a:rPr>
              <a:t>коммунальных сетей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84373" y="2057780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488"/>
                </a:moveTo>
                <a:lnTo>
                  <a:pt x="4500" y="176857"/>
                </a:lnTo>
                <a:lnTo>
                  <a:pt x="17408" y="135284"/>
                </a:lnTo>
                <a:lnTo>
                  <a:pt x="37832" y="97662"/>
                </a:lnTo>
                <a:lnTo>
                  <a:pt x="64881" y="64881"/>
                </a:lnTo>
                <a:lnTo>
                  <a:pt x="97662" y="37832"/>
                </a:lnTo>
                <a:lnTo>
                  <a:pt x="135284" y="17408"/>
                </a:lnTo>
                <a:lnTo>
                  <a:pt x="176857" y="4500"/>
                </a:lnTo>
                <a:lnTo>
                  <a:pt x="221487" y="0"/>
                </a:lnTo>
                <a:lnTo>
                  <a:pt x="1488439" y="0"/>
                </a:lnTo>
                <a:lnTo>
                  <a:pt x="1533107" y="4500"/>
                </a:lnTo>
                <a:lnTo>
                  <a:pt x="1574696" y="17408"/>
                </a:lnTo>
                <a:lnTo>
                  <a:pt x="1612321" y="37832"/>
                </a:lnTo>
                <a:lnTo>
                  <a:pt x="1645094" y="64881"/>
                </a:lnTo>
                <a:lnTo>
                  <a:pt x="1672128" y="97662"/>
                </a:lnTo>
                <a:lnTo>
                  <a:pt x="1692536" y="135284"/>
                </a:lnTo>
                <a:lnTo>
                  <a:pt x="1705432" y="176857"/>
                </a:lnTo>
                <a:lnTo>
                  <a:pt x="1709927" y="221488"/>
                </a:lnTo>
                <a:lnTo>
                  <a:pt x="1709927" y="642493"/>
                </a:lnTo>
                <a:lnTo>
                  <a:pt x="1705432" y="687123"/>
                </a:lnTo>
                <a:lnTo>
                  <a:pt x="1692536" y="728696"/>
                </a:lnTo>
                <a:lnTo>
                  <a:pt x="1672128" y="766318"/>
                </a:lnTo>
                <a:lnTo>
                  <a:pt x="1645094" y="799099"/>
                </a:lnTo>
                <a:lnTo>
                  <a:pt x="1612321" y="826148"/>
                </a:lnTo>
                <a:lnTo>
                  <a:pt x="1574696" y="846572"/>
                </a:lnTo>
                <a:lnTo>
                  <a:pt x="1533107" y="859480"/>
                </a:lnTo>
                <a:lnTo>
                  <a:pt x="1488439" y="863981"/>
                </a:lnTo>
                <a:lnTo>
                  <a:pt x="221487" y="863981"/>
                </a:lnTo>
                <a:lnTo>
                  <a:pt x="176857" y="859480"/>
                </a:lnTo>
                <a:lnTo>
                  <a:pt x="135284" y="846572"/>
                </a:lnTo>
                <a:lnTo>
                  <a:pt x="97662" y="826148"/>
                </a:lnTo>
                <a:lnTo>
                  <a:pt x="64881" y="799099"/>
                </a:lnTo>
                <a:lnTo>
                  <a:pt x="37832" y="766318"/>
                </a:lnTo>
                <a:lnTo>
                  <a:pt x="17408" y="728696"/>
                </a:lnTo>
                <a:lnTo>
                  <a:pt x="4500" y="687123"/>
                </a:lnTo>
                <a:lnTo>
                  <a:pt x="0" y="642493"/>
                </a:lnTo>
                <a:lnTo>
                  <a:pt x="0" y="221488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56661" y="2304999"/>
            <a:ext cx="1165860" cy="359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инженерная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310"/>
              </a:lnSpc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инфраструктура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86658" y="4085209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566" y="0"/>
                </a:moveTo>
                <a:lnTo>
                  <a:pt x="221487" y="0"/>
                </a:lnTo>
                <a:lnTo>
                  <a:pt x="176857" y="4500"/>
                </a:lnTo>
                <a:lnTo>
                  <a:pt x="135284" y="17408"/>
                </a:lnTo>
                <a:lnTo>
                  <a:pt x="97662" y="37832"/>
                </a:lnTo>
                <a:lnTo>
                  <a:pt x="64881" y="64881"/>
                </a:lnTo>
                <a:lnTo>
                  <a:pt x="37832" y="97662"/>
                </a:lnTo>
                <a:lnTo>
                  <a:pt x="17408" y="135284"/>
                </a:lnTo>
                <a:lnTo>
                  <a:pt x="4500" y="176857"/>
                </a:lnTo>
                <a:lnTo>
                  <a:pt x="0" y="221488"/>
                </a:lnTo>
                <a:lnTo>
                  <a:pt x="0" y="642493"/>
                </a:lnTo>
                <a:lnTo>
                  <a:pt x="4500" y="687123"/>
                </a:lnTo>
                <a:lnTo>
                  <a:pt x="17408" y="728696"/>
                </a:lnTo>
                <a:lnTo>
                  <a:pt x="37832" y="766318"/>
                </a:lnTo>
                <a:lnTo>
                  <a:pt x="64881" y="799099"/>
                </a:lnTo>
                <a:lnTo>
                  <a:pt x="97662" y="826148"/>
                </a:lnTo>
                <a:lnTo>
                  <a:pt x="135284" y="846572"/>
                </a:lnTo>
                <a:lnTo>
                  <a:pt x="176857" y="859480"/>
                </a:lnTo>
                <a:lnTo>
                  <a:pt x="221487" y="863981"/>
                </a:lnTo>
                <a:lnTo>
                  <a:pt x="1488566" y="863981"/>
                </a:lnTo>
                <a:lnTo>
                  <a:pt x="1533197" y="859480"/>
                </a:lnTo>
                <a:lnTo>
                  <a:pt x="1574770" y="846572"/>
                </a:lnTo>
                <a:lnTo>
                  <a:pt x="1612392" y="826148"/>
                </a:lnTo>
                <a:lnTo>
                  <a:pt x="1645173" y="799099"/>
                </a:lnTo>
                <a:lnTo>
                  <a:pt x="1672222" y="766318"/>
                </a:lnTo>
                <a:lnTo>
                  <a:pt x="1692646" y="728696"/>
                </a:lnTo>
                <a:lnTo>
                  <a:pt x="1705554" y="687123"/>
                </a:lnTo>
                <a:lnTo>
                  <a:pt x="1710054" y="642493"/>
                </a:lnTo>
                <a:lnTo>
                  <a:pt x="1710054" y="221488"/>
                </a:lnTo>
                <a:lnTo>
                  <a:pt x="1705554" y="176857"/>
                </a:lnTo>
                <a:lnTo>
                  <a:pt x="1692646" y="135284"/>
                </a:lnTo>
                <a:lnTo>
                  <a:pt x="1672222" y="97662"/>
                </a:lnTo>
                <a:lnTo>
                  <a:pt x="1645173" y="64881"/>
                </a:lnTo>
                <a:lnTo>
                  <a:pt x="1612392" y="37832"/>
                </a:lnTo>
                <a:lnTo>
                  <a:pt x="1574770" y="17408"/>
                </a:lnTo>
                <a:lnTo>
                  <a:pt x="1533197" y="4500"/>
                </a:lnTo>
                <a:lnTo>
                  <a:pt x="148856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68344" y="4359402"/>
            <a:ext cx="11461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нехватка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рабочих</a:t>
            </a:r>
            <a:r>
              <a:rPr sz="700" b="1" spc="-4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кадров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83000" y="4572761"/>
            <a:ext cx="13188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latin typeface="Arial"/>
                <a:cs typeface="Arial"/>
              </a:rPr>
              <a:t>в</a:t>
            </a:r>
            <a:r>
              <a:rPr sz="500" b="1" spc="5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т.ч</a:t>
            </a:r>
            <a:r>
              <a:rPr sz="500" b="1" spc="10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в</a:t>
            </a:r>
            <a:r>
              <a:rPr sz="500" b="1" spc="20" dirty="0">
                <a:latin typeface="Arial"/>
                <a:cs typeface="Arial"/>
              </a:rPr>
              <a:t> </a:t>
            </a:r>
            <a:r>
              <a:rPr sz="500" b="1" spc="-10" dirty="0" err="1">
                <a:latin typeface="Arial"/>
                <a:cs typeface="Arial"/>
              </a:rPr>
              <a:t>медицинских</a:t>
            </a:r>
            <a:r>
              <a:rPr sz="500" b="1" spc="-10" dirty="0">
                <a:latin typeface="Arial"/>
                <a:cs typeface="Arial"/>
              </a:rPr>
              <a:t> </a:t>
            </a:r>
            <a:r>
              <a:rPr lang="ru-RU" sz="500" b="1" spc="-10" dirty="0" smtClean="0">
                <a:latin typeface="Arial"/>
                <a:cs typeface="Arial"/>
              </a:rPr>
              <a:t>и образовательных </a:t>
            </a:r>
            <a:r>
              <a:rPr sz="500" b="1" dirty="0" err="1" smtClean="0">
                <a:latin typeface="Arial"/>
                <a:cs typeface="Arial"/>
              </a:rPr>
              <a:t>учреждениях</a:t>
            </a:r>
            <a:r>
              <a:rPr sz="500" b="1" spc="-40" dirty="0" smtClean="0">
                <a:latin typeface="Arial"/>
                <a:cs typeface="Arial"/>
              </a:rPr>
              <a:t> </a:t>
            </a:r>
            <a:r>
              <a:rPr lang="ru-RU" sz="500" b="1" spc="-40" dirty="0" smtClean="0">
                <a:latin typeface="Arial"/>
                <a:cs typeface="Arial"/>
              </a:rPr>
              <a:t>района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1748" y="2061591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39" y="0"/>
                </a:moveTo>
                <a:lnTo>
                  <a:pt x="221487" y="0"/>
                </a:lnTo>
                <a:lnTo>
                  <a:pt x="176820" y="4500"/>
                </a:lnTo>
                <a:lnTo>
                  <a:pt x="135231" y="17408"/>
                </a:lnTo>
                <a:lnTo>
                  <a:pt x="97606" y="37832"/>
                </a:lnTo>
                <a:lnTo>
                  <a:pt x="64833" y="64881"/>
                </a:lnTo>
                <a:lnTo>
                  <a:pt x="37799" y="97662"/>
                </a:lnTo>
                <a:lnTo>
                  <a:pt x="17391" y="135284"/>
                </a:lnTo>
                <a:lnTo>
                  <a:pt x="4495" y="176857"/>
                </a:lnTo>
                <a:lnTo>
                  <a:pt x="0" y="221487"/>
                </a:lnTo>
                <a:lnTo>
                  <a:pt x="0" y="642493"/>
                </a:lnTo>
                <a:lnTo>
                  <a:pt x="4495" y="687123"/>
                </a:lnTo>
                <a:lnTo>
                  <a:pt x="17391" y="728696"/>
                </a:lnTo>
                <a:lnTo>
                  <a:pt x="37799" y="766318"/>
                </a:lnTo>
                <a:lnTo>
                  <a:pt x="64833" y="799099"/>
                </a:lnTo>
                <a:lnTo>
                  <a:pt x="97606" y="826148"/>
                </a:lnTo>
                <a:lnTo>
                  <a:pt x="135231" y="846572"/>
                </a:lnTo>
                <a:lnTo>
                  <a:pt x="176820" y="859480"/>
                </a:lnTo>
                <a:lnTo>
                  <a:pt x="221487" y="863981"/>
                </a:lnTo>
                <a:lnTo>
                  <a:pt x="1488439" y="863981"/>
                </a:lnTo>
                <a:lnTo>
                  <a:pt x="1533070" y="859480"/>
                </a:lnTo>
                <a:lnTo>
                  <a:pt x="1574643" y="846572"/>
                </a:lnTo>
                <a:lnTo>
                  <a:pt x="1612265" y="826148"/>
                </a:lnTo>
                <a:lnTo>
                  <a:pt x="1645046" y="799099"/>
                </a:lnTo>
                <a:lnTo>
                  <a:pt x="1672095" y="766318"/>
                </a:lnTo>
                <a:lnTo>
                  <a:pt x="1692519" y="728696"/>
                </a:lnTo>
                <a:lnTo>
                  <a:pt x="1705427" y="687123"/>
                </a:lnTo>
                <a:lnTo>
                  <a:pt x="1709927" y="642493"/>
                </a:lnTo>
                <a:lnTo>
                  <a:pt x="1709927" y="221487"/>
                </a:lnTo>
                <a:lnTo>
                  <a:pt x="1705427" y="176857"/>
                </a:lnTo>
                <a:lnTo>
                  <a:pt x="1692519" y="135284"/>
                </a:lnTo>
                <a:lnTo>
                  <a:pt x="1672095" y="97662"/>
                </a:lnTo>
                <a:lnTo>
                  <a:pt x="1645046" y="64881"/>
                </a:lnTo>
                <a:lnTo>
                  <a:pt x="1612265" y="37832"/>
                </a:lnTo>
                <a:lnTo>
                  <a:pt x="1574643" y="17408"/>
                </a:lnTo>
                <a:lnTo>
                  <a:pt x="1533070" y="4500"/>
                </a:lnTo>
                <a:lnTo>
                  <a:pt x="148843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25670" y="2309241"/>
            <a:ext cx="94361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7155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ключевые направления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1748" y="3075304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487"/>
                </a:moveTo>
                <a:lnTo>
                  <a:pt x="4495" y="176857"/>
                </a:lnTo>
                <a:lnTo>
                  <a:pt x="17391" y="135284"/>
                </a:lnTo>
                <a:lnTo>
                  <a:pt x="37799" y="97662"/>
                </a:lnTo>
                <a:lnTo>
                  <a:pt x="64833" y="64881"/>
                </a:lnTo>
                <a:lnTo>
                  <a:pt x="97606" y="37832"/>
                </a:lnTo>
                <a:lnTo>
                  <a:pt x="135231" y="17408"/>
                </a:lnTo>
                <a:lnTo>
                  <a:pt x="176820" y="4500"/>
                </a:lnTo>
                <a:lnTo>
                  <a:pt x="221487" y="0"/>
                </a:lnTo>
                <a:lnTo>
                  <a:pt x="1488439" y="0"/>
                </a:lnTo>
                <a:lnTo>
                  <a:pt x="1533070" y="4500"/>
                </a:lnTo>
                <a:lnTo>
                  <a:pt x="1574643" y="17408"/>
                </a:lnTo>
                <a:lnTo>
                  <a:pt x="1612265" y="37832"/>
                </a:lnTo>
                <a:lnTo>
                  <a:pt x="1645046" y="64881"/>
                </a:lnTo>
                <a:lnTo>
                  <a:pt x="1672095" y="97662"/>
                </a:lnTo>
                <a:lnTo>
                  <a:pt x="1692519" y="135284"/>
                </a:lnTo>
                <a:lnTo>
                  <a:pt x="1705427" y="176857"/>
                </a:lnTo>
                <a:lnTo>
                  <a:pt x="1709927" y="221487"/>
                </a:lnTo>
                <a:lnTo>
                  <a:pt x="1709927" y="642493"/>
                </a:lnTo>
                <a:lnTo>
                  <a:pt x="1705427" y="687123"/>
                </a:lnTo>
                <a:lnTo>
                  <a:pt x="1692519" y="728696"/>
                </a:lnTo>
                <a:lnTo>
                  <a:pt x="1672095" y="766318"/>
                </a:lnTo>
                <a:lnTo>
                  <a:pt x="1645046" y="799099"/>
                </a:lnTo>
                <a:lnTo>
                  <a:pt x="1612265" y="826148"/>
                </a:lnTo>
                <a:lnTo>
                  <a:pt x="1574643" y="846572"/>
                </a:lnTo>
                <a:lnTo>
                  <a:pt x="1533070" y="859480"/>
                </a:lnTo>
                <a:lnTo>
                  <a:pt x="1488439" y="863981"/>
                </a:lnTo>
                <a:lnTo>
                  <a:pt x="221487" y="863981"/>
                </a:lnTo>
                <a:lnTo>
                  <a:pt x="176820" y="859480"/>
                </a:lnTo>
                <a:lnTo>
                  <a:pt x="135231" y="846572"/>
                </a:lnTo>
                <a:lnTo>
                  <a:pt x="97606" y="826148"/>
                </a:lnTo>
                <a:lnTo>
                  <a:pt x="64833" y="799099"/>
                </a:lnTo>
                <a:lnTo>
                  <a:pt x="37799" y="766318"/>
                </a:lnTo>
                <a:lnTo>
                  <a:pt x="17391" y="728696"/>
                </a:lnTo>
                <a:lnTo>
                  <a:pt x="4495" y="687123"/>
                </a:lnTo>
                <a:lnTo>
                  <a:pt x="0" y="642493"/>
                </a:lnTo>
                <a:lnTo>
                  <a:pt x="0" y="221487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818634" y="3322777"/>
            <a:ext cx="758190" cy="359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84">
              <a:lnSpc>
                <a:spcPts val="131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кадровые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проблемы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44033" y="4089019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39" y="0"/>
                </a:moveTo>
                <a:lnTo>
                  <a:pt x="221487" y="0"/>
                </a:lnTo>
                <a:lnTo>
                  <a:pt x="176857" y="4500"/>
                </a:lnTo>
                <a:lnTo>
                  <a:pt x="135284" y="17408"/>
                </a:lnTo>
                <a:lnTo>
                  <a:pt x="97662" y="37832"/>
                </a:lnTo>
                <a:lnTo>
                  <a:pt x="64881" y="64881"/>
                </a:lnTo>
                <a:lnTo>
                  <a:pt x="37832" y="97662"/>
                </a:lnTo>
                <a:lnTo>
                  <a:pt x="17408" y="135284"/>
                </a:lnTo>
                <a:lnTo>
                  <a:pt x="4500" y="176857"/>
                </a:lnTo>
                <a:lnTo>
                  <a:pt x="0" y="221487"/>
                </a:lnTo>
                <a:lnTo>
                  <a:pt x="0" y="642492"/>
                </a:lnTo>
                <a:lnTo>
                  <a:pt x="4500" y="687123"/>
                </a:lnTo>
                <a:lnTo>
                  <a:pt x="17408" y="728696"/>
                </a:lnTo>
                <a:lnTo>
                  <a:pt x="37832" y="766318"/>
                </a:lnTo>
                <a:lnTo>
                  <a:pt x="64881" y="799099"/>
                </a:lnTo>
                <a:lnTo>
                  <a:pt x="97662" y="826148"/>
                </a:lnTo>
                <a:lnTo>
                  <a:pt x="135284" y="846572"/>
                </a:lnTo>
                <a:lnTo>
                  <a:pt x="176857" y="859480"/>
                </a:lnTo>
                <a:lnTo>
                  <a:pt x="221487" y="863980"/>
                </a:lnTo>
                <a:lnTo>
                  <a:pt x="1488439" y="863980"/>
                </a:lnTo>
                <a:lnTo>
                  <a:pt x="1533112" y="859480"/>
                </a:lnTo>
                <a:lnTo>
                  <a:pt x="1574716" y="846572"/>
                </a:lnTo>
                <a:lnTo>
                  <a:pt x="1612361" y="826148"/>
                </a:lnTo>
                <a:lnTo>
                  <a:pt x="1645157" y="799099"/>
                </a:lnTo>
                <a:lnTo>
                  <a:pt x="1672215" y="766318"/>
                </a:lnTo>
                <a:lnTo>
                  <a:pt x="1692644" y="728696"/>
                </a:lnTo>
                <a:lnTo>
                  <a:pt x="1705553" y="687123"/>
                </a:lnTo>
                <a:lnTo>
                  <a:pt x="1710055" y="642492"/>
                </a:lnTo>
                <a:lnTo>
                  <a:pt x="1710055" y="221487"/>
                </a:lnTo>
                <a:lnTo>
                  <a:pt x="1705553" y="176857"/>
                </a:lnTo>
                <a:lnTo>
                  <a:pt x="1692644" y="135284"/>
                </a:lnTo>
                <a:lnTo>
                  <a:pt x="1672215" y="97662"/>
                </a:lnTo>
                <a:lnTo>
                  <a:pt x="1645158" y="64881"/>
                </a:lnTo>
                <a:lnTo>
                  <a:pt x="1612361" y="37832"/>
                </a:lnTo>
                <a:lnTo>
                  <a:pt x="1574716" y="17408"/>
                </a:lnTo>
                <a:lnTo>
                  <a:pt x="1533112" y="4500"/>
                </a:lnTo>
                <a:lnTo>
                  <a:pt x="148843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93740" y="4401058"/>
            <a:ext cx="8134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575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отток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населения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крупные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города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98996" y="2075307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487"/>
                </a:moveTo>
                <a:lnTo>
                  <a:pt x="4500" y="176857"/>
                </a:lnTo>
                <a:lnTo>
                  <a:pt x="17408" y="135284"/>
                </a:lnTo>
                <a:lnTo>
                  <a:pt x="37832" y="97662"/>
                </a:lnTo>
                <a:lnTo>
                  <a:pt x="64881" y="64881"/>
                </a:lnTo>
                <a:lnTo>
                  <a:pt x="97662" y="37832"/>
                </a:lnTo>
                <a:lnTo>
                  <a:pt x="135284" y="17408"/>
                </a:lnTo>
                <a:lnTo>
                  <a:pt x="176857" y="4500"/>
                </a:lnTo>
                <a:lnTo>
                  <a:pt x="221487" y="0"/>
                </a:lnTo>
                <a:lnTo>
                  <a:pt x="1488567" y="0"/>
                </a:lnTo>
                <a:lnTo>
                  <a:pt x="1533197" y="4500"/>
                </a:lnTo>
                <a:lnTo>
                  <a:pt x="1574770" y="17408"/>
                </a:lnTo>
                <a:lnTo>
                  <a:pt x="1612392" y="37832"/>
                </a:lnTo>
                <a:lnTo>
                  <a:pt x="1645173" y="64881"/>
                </a:lnTo>
                <a:lnTo>
                  <a:pt x="1672222" y="97662"/>
                </a:lnTo>
                <a:lnTo>
                  <a:pt x="1692646" y="135284"/>
                </a:lnTo>
                <a:lnTo>
                  <a:pt x="1705554" y="176857"/>
                </a:lnTo>
                <a:lnTo>
                  <a:pt x="1710054" y="221487"/>
                </a:lnTo>
                <a:lnTo>
                  <a:pt x="1710054" y="642492"/>
                </a:lnTo>
                <a:lnTo>
                  <a:pt x="1705554" y="687123"/>
                </a:lnTo>
                <a:lnTo>
                  <a:pt x="1692646" y="728696"/>
                </a:lnTo>
                <a:lnTo>
                  <a:pt x="1672222" y="766318"/>
                </a:lnTo>
                <a:lnTo>
                  <a:pt x="1645173" y="799099"/>
                </a:lnTo>
                <a:lnTo>
                  <a:pt x="1612392" y="826148"/>
                </a:lnTo>
                <a:lnTo>
                  <a:pt x="1574770" y="846572"/>
                </a:lnTo>
                <a:lnTo>
                  <a:pt x="1533197" y="859480"/>
                </a:lnTo>
                <a:lnTo>
                  <a:pt x="1488567" y="863980"/>
                </a:lnTo>
                <a:lnTo>
                  <a:pt x="221487" y="863980"/>
                </a:lnTo>
                <a:lnTo>
                  <a:pt x="176857" y="859480"/>
                </a:lnTo>
                <a:lnTo>
                  <a:pt x="135284" y="846572"/>
                </a:lnTo>
                <a:lnTo>
                  <a:pt x="97662" y="826148"/>
                </a:lnTo>
                <a:lnTo>
                  <a:pt x="64881" y="799099"/>
                </a:lnTo>
                <a:lnTo>
                  <a:pt x="37832" y="766318"/>
                </a:lnTo>
                <a:lnTo>
                  <a:pt x="17408" y="728696"/>
                </a:lnTo>
                <a:lnTo>
                  <a:pt x="4500" y="687123"/>
                </a:lnTo>
                <a:lnTo>
                  <a:pt x="0" y="642492"/>
                </a:lnTo>
                <a:lnTo>
                  <a:pt x="0" y="221487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609080" y="2322957"/>
            <a:ext cx="892810" cy="3587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79375" marR="5080" indent="-67310">
              <a:lnSpc>
                <a:spcPts val="1300"/>
              </a:lnSpc>
              <a:spcBef>
                <a:spcPts val="16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технические проблемы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056371" y="2075307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39" y="0"/>
                </a:moveTo>
                <a:lnTo>
                  <a:pt x="221487" y="0"/>
                </a:lnTo>
                <a:lnTo>
                  <a:pt x="176857" y="4500"/>
                </a:lnTo>
                <a:lnTo>
                  <a:pt x="135284" y="17408"/>
                </a:lnTo>
                <a:lnTo>
                  <a:pt x="97662" y="37832"/>
                </a:lnTo>
                <a:lnTo>
                  <a:pt x="64881" y="64881"/>
                </a:lnTo>
                <a:lnTo>
                  <a:pt x="37832" y="97662"/>
                </a:lnTo>
                <a:lnTo>
                  <a:pt x="17408" y="135284"/>
                </a:lnTo>
                <a:lnTo>
                  <a:pt x="4500" y="176857"/>
                </a:lnTo>
                <a:lnTo>
                  <a:pt x="0" y="221487"/>
                </a:lnTo>
                <a:lnTo>
                  <a:pt x="0" y="642492"/>
                </a:lnTo>
                <a:lnTo>
                  <a:pt x="4500" y="687123"/>
                </a:lnTo>
                <a:lnTo>
                  <a:pt x="17408" y="728696"/>
                </a:lnTo>
                <a:lnTo>
                  <a:pt x="37832" y="766318"/>
                </a:lnTo>
                <a:lnTo>
                  <a:pt x="64881" y="799099"/>
                </a:lnTo>
                <a:lnTo>
                  <a:pt x="97662" y="826148"/>
                </a:lnTo>
                <a:lnTo>
                  <a:pt x="135284" y="846572"/>
                </a:lnTo>
                <a:lnTo>
                  <a:pt x="176857" y="859480"/>
                </a:lnTo>
                <a:lnTo>
                  <a:pt x="221487" y="863980"/>
                </a:lnTo>
                <a:lnTo>
                  <a:pt x="1488439" y="863980"/>
                </a:lnTo>
                <a:lnTo>
                  <a:pt x="1533112" y="859480"/>
                </a:lnTo>
                <a:lnTo>
                  <a:pt x="1574716" y="846572"/>
                </a:lnTo>
                <a:lnTo>
                  <a:pt x="1612361" y="826148"/>
                </a:lnTo>
                <a:lnTo>
                  <a:pt x="1645157" y="799099"/>
                </a:lnTo>
                <a:lnTo>
                  <a:pt x="1672215" y="766318"/>
                </a:lnTo>
                <a:lnTo>
                  <a:pt x="1692644" y="728696"/>
                </a:lnTo>
                <a:lnTo>
                  <a:pt x="1705553" y="687123"/>
                </a:lnTo>
                <a:lnTo>
                  <a:pt x="1710054" y="642492"/>
                </a:lnTo>
                <a:lnTo>
                  <a:pt x="1710054" y="221487"/>
                </a:lnTo>
                <a:lnTo>
                  <a:pt x="1705553" y="176857"/>
                </a:lnTo>
                <a:lnTo>
                  <a:pt x="1692644" y="135284"/>
                </a:lnTo>
                <a:lnTo>
                  <a:pt x="1672215" y="97662"/>
                </a:lnTo>
                <a:lnTo>
                  <a:pt x="1645158" y="64881"/>
                </a:lnTo>
                <a:lnTo>
                  <a:pt x="1612361" y="37832"/>
                </a:lnTo>
                <a:lnTo>
                  <a:pt x="1574716" y="17408"/>
                </a:lnTo>
                <a:lnTo>
                  <a:pt x="1533112" y="4500"/>
                </a:lnTo>
                <a:lnTo>
                  <a:pt x="148843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276335" y="2127885"/>
            <a:ext cx="1290320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995" marR="78105" algn="ctr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отсутствие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эффективной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коммуникации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между</a:t>
            </a:r>
            <a:endParaRPr sz="700">
              <a:latin typeface="Arial"/>
              <a:cs typeface="Arial"/>
            </a:endParaRPr>
          </a:p>
          <a:p>
            <a:pPr marL="64135" marR="54610" algn="ctr">
              <a:lnSpc>
                <a:spcPct val="100000"/>
              </a:lnSpc>
            </a:pPr>
            <a:r>
              <a:rPr sz="700" b="1" spc="-10" dirty="0">
                <a:latin typeface="Arial"/>
                <a:cs typeface="Arial"/>
              </a:rPr>
              <a:t>представителями</a:t>
            </a:r>
            <a:r>
              <a:rPr sz="700" b="1" spc="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бизнеса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администрацией</a:t>
            </a:r>
            <a:r>
              <a:rPr sz="700" b="1" spc="4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района</a:t>
            </a:r>
            <a:endParaRPr sz="7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605"/>
              </a:spcBef>
            </a:pPr>
            <a:r>
              <a:rPr sz="500" b="1" dirty="0">
                <a:latin typeface="Arial"/>
                <a:cs typeface="Arial"/>
              </a:rPr>
              <a:t>в</a:t>
            </a:r>
            <a:r>
              <a:rPr sz="500" b="1" spc="15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т.ч.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10" dirty="0">
                <a:latin typeface="Arial"/>
                <a:cs typeface="Arial"/>
              </a:rPr>
              <a:t>необходима</a:t>
            </a:r>
            <a:r>
              <a:rPr sz="500" b="1" spc="-30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регулярная</a:t>
            </a:r>
            <a:r>
              <a:rPr sz="500" b="1" spc="-30" dirty="0">
                <a:latin typeface="Arial"/>
                <a:cs typeface="Arial"/>
              </a:rPr>
              <a:t> </a:t>
            </a:r>
            <a:r>
              <a:rPr sz="500" b="1" spc="-10" dirty="0">
                <a:latin typeface="Arial"/>
                <a:cs typeface="Arial"/>
              </a:rPr>
              <a:t>рассылка</a:t>
            </a:r>
            <a:r>
              <a:rPr sz="500" b="1" spc="500" dirty="0">
                <a:latin typeface="Arial"/>
                <a:cs typeface="Arial"/>
              </a:rPr>
              <a:t> </a:t>
            </a:r>
            <a:r>
              <a:rPr sz="500" b="1" spc="-10" dirty="0">
                <a:latin typeface="Arial"/>
                <a:cs typeface="Arial"/>
              </a:rPr>
              <a:t>информации</a:t>
            </a:r>
            <a:r>
              <a:rPr sz="500" b="1" dirty="0">
                <a:latin typeface="Arial"/>
                <a:cs typeface="Arial"/>
              </a:rPr>
              <a:t> о</a:t>
            </a:r>
            <a:r>
              <a:rPr sz="500" b="1" spc="20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мерах </a:t>
            </a:r>
            <a:r>
              <a:rPr sz="500" b="1" spc="-10" dirty="0">
                <a:latin typeface="Arial"/>
                <a:cs typeface="Arial"/>
              </a:rPr>
              <a:t>поддержки</a:t>
            </a:r>
            <a:endParaRPr sz="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500" b="1" dirty="0">
                <a:latin typeface="Arial"/>
                <a:cs typeface="Arial"/>
              </a:rPr>
              <a:t>со</a:t>
            </a:r>
            <a:r>
              <a:rPr sz="500" b="1" spc="-20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стороны</a:t>
            </a:r>
            <a:r>
              <a:rPr sz="500" b="1" spc="-30" dirty="0">
                <a:latin typeface="Arial"/>
                <a:cs typeface="Arial"/>
              </a:rPr>
              <a:t> </a:t>
            </a:r>
            <a:r>
              <a:rPr sz="500" b="1" spc="-10" dirty="0">
                <a:latin typeface="Arial"/>
                <a:cs typeface="Arial"/>
              </a:rPr>
              <a:t>администрации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7011" y="1401572"/>
            <a:ext cx="9137015" cy="4900930"/>
            <a:chOff x="627011" y="1401572"/>
            <a:chExt cx="9137015" cy="4900930"/>
          </a:xfrm>
        </p:grpSpPr>
        <p:sp>
          <p:nvSpPr>
            <p:cNvPr id="3" name="object 3"/>
            <p:cNvSpPr/>
            <p:nvPr/>
          </p:nvSpPr>
          <p:spPr>
            <a:xfrm>
              <a:off x="627011" y="1956943"/>
              <a:ext cx="9136380" cy="4345305"/>
            </a:xfrm>
            <a:custGeom>
              <a:avLst/>
              <a:gdLst/>
              <a:ahLst/>
              <a:cxnLst/>
              <a:rect l="l" t="t" r="r" b="b"/>
              <a:pathLst>
                <a:path w="9136380" h="4345305">
                  <a:moveTo>
                    <a:pt x="8848585" y="0"/>
                  </a:moveTo>
                  <a:lnTo>
                    <a:pt x="287807" y="0"/>
                  </a:lnTo>
                  <a:lnTo>
                    <a:pt x="241123" y="3768"/>
                  </a:lnTo>
                  <a:lnTo>
                    <a:pt x="196837" y="14678"/>
                  </a:lnTo>
                  <a:lnTo>
                    <a:pt x="155542" y="32136"/>
                  </a:lnTo>
                  <a:lnTo>
                    <a:pt x="117831" y="55550"/>
                  </a:lnTo>
                  <a:lnTo>
                    <a:pt x="84296" y="84327"/>
                  </a:lnTo>
                  <a:lnTo>
                    <a:pt x="55529" y="117875"/>
                  </a:lnTo>
                  <a:lnTo>
                    <a:pt x="32124" y="155599"/>
                  </a:lnTo>
                  <a:lnTo>
                    <a:pt x="14672" y="196908"/>
                  </a:lnTo>
                  <a:lnTo>
                    <a:pt x="3766" y="241209"/>
                  </a:lnTo>
                  <a:lnTo>
                    <a:pt x="0" y="287909"/>
                  </a:lnTo>
                  <a:lnTo>
                    <a:pt x="0" y="4057218"/>
                  </a:lnTo>
                  <a:lnTo>
                    <a:pt x="3766" y="4103902"/>
                  </a:lnTo>
                  <a:lnTo>
                    <a:pt x="14672" y="4148188"/>
                  </a:lnTo>
                  <a:lnTo>
                    <a:pt x="32124" y="4189482"/>
                  </a:lnTo>
                  <a:lnTo>
                    <a:pt x="55529" y="4227194"/>
                  </a:lnTo>
                  <a:lnTo>
                    <a:pt x="84296" y="4260729"/>
                  </a:lnTo>
                  <a:lnTo>
                    <a:pt x="117831" y="4289495"/>
                  </a:lnTo>
                  <a:lnTo>
                    <a:pt x="155542" y="4312901"/>
                  </a:lnTo>
                  <a:lnTo>
                    <a:pt x="196837" y="4330353"/>
                  </a:lnTo>
                  <a:lnTo>
                    <a:pt x="241123" y="4341258"/>
                  </a:lnTo>
                  <a:lnTo>
                    <a:pt x="287807" y="4345025"/>
                  </a:lnTo>
                  <a:lnTo>
                    <a:pt x="8848585" y="4345025"/>
                  </a:lnTo>
                  <a:lnTo>
                    <a:pt x="8895281" y="4341258"/>
                  </a:lnTo>
                  <a:lnTo>
                    <a:pt x="8939572" y="4330353"/>
                  </a:lnTo>
                  <a:lnTo>
                    <a:pt x="8980866" y="4312901"/>
                  </a:lnTo>
                  <a:lnTo>
                    <a:pt x="9018574" y="4289495"/>
                  </a:lnTo>
                  <a:lnTo>
                    <a:pt x="9052102" y="4260729"/>
                  </a:lnTo>
                  <a:lnTo>
                    <a:pt x="9080861" y="4227194"/>
                  </a:lnTo>
                  <a:lnTo>
                    <a:pt x="9104258" y="4189482"/>
                  </a:lnTo>
                  <a:lnTo>
                    <a:pt x="9121702" y="4148188"/>
                  </a:lnTo>
                  <a:lnTo>
                    <a:pt x="9132602" y="4103902"/>
                  </a:lnTo>
                  <a:lnTo>
                    <a:pt x="9136367" y="4057218"/>
                  </a:lnTo>
                  <a:lnTo>
                    <a:pt x="9136367" y="287909"/>
                  </a:lnTo>
                  <a:lnTo>
                    <a:pt x="9132602" y="241209"/>
                  </a:lnTo>
                  <a:lnTo>
                    <a:pt x="9121702" y="196908"/>
                  </a:lnTo>
                  <a:lnTo>
                    <a:pt x="9104258" y="155599"/>
                  </a:lnTo>
                  <a:lnTo>
                    <a:pt x="9080861" y="117875"/>
                  </a:lnTo>
                  <a:lnTo>
                    <a:pt x="9052102" y="84327"/>
                  </a:lnTo>
                  <a:lnTo>
                    <a:pt x="9018574" y="55550"/>
                  </a:lnTo>
                  <a:lnTo>
                    <a:pt x="8980866" y="32136"/>
                  </a:lnTo>
                  <a:lnTo>
                    <a:pt x="8939572" y="14678"/>
                  </a:lnTo>
                  <a:lnTo>
                    <a:pt x="8895281" y="3768"/>
                  </a:lnTo>
                  <a:lnTo>
                    <a:pt x="8848585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7011" y="1401572"/>
              <a:ext cx="9136380" cy="1153160"/>
            </a:xfrm>
            <a:custGeom>
              <a:avLst/>
              <a:gdLst/>
              <a:ahLst/>
              <a:cxnLst/>
              <a:rect l="l" t="t" r="r" b="b"/>
              <a:pathLst>
                <a:path w="9136380" h="1153160">
                  <a:moveTo>
                    <a:pt x="8880208" y="0"/>
                  </a:moveTo>
                  <a:lnTo>
                    <a:pt x="256235" y="0"/>
                  </a:lnTo>
                  <a:lnTo>
                    <a:pt x="210176" y="4126"/>
                  </a:lnTo>
                  <a:lnTo>
                    <a:pt x="166825" y="16025"/>
                  </a:lnTo>
                  <a:lnTo>
                    <a:pt x="126907" y="34972"/>
                  </a:lnTo>
                  <a:lnTo>
                    <a:pt x="91145" y="60243"/>
                  </a:lnTo>
                  <a:lnTo>
                    <a:pt x="60262" y="91116"/>
                  </a:lnTo>
                  <a:lnTo>
                    <a:pt x="34983" y="126868"/>
                  </a:lnTo>
                  <a:lnTo>
                    <a:pt x="16030" y="166774"/>
                  </a:lnTo>
                  <a:lnTo>
                    <a:pt x="4128" y="210112"/>
                  </a:lnTo>
                  <a:lnTo>
                    <a:pt x="0" y="256158"/>
                  </a:lnTo>
                  <a:lnTo>
                    <a:pt x="0" y="896619"/>
                  </a:lnTo>
                  <a:lnTo>
                    <a:pt x="4128" y="942666"/>
                  </a:lnTo>
                  <a:lnTo>
                    <a:pt x="16030" y="986004"/>
                  </a:lnTo>
                  <a:lnTo>
                    <a:pt x="34983" y="1025910"/>
                  </a:lnTo>
                  <a:lnTo>
                    <a:pt x="60262" y="1061662"/>
                  </a:lnTo>
                  <a:lnTo>
                    <a:pt x="91145" y="1092535"/>
                  </a:lnTo>
                  <a:lnTo>
                    <a:pt x="126907" y="1117806"/>
                  </a:lnTo>
                  <a:lnTo>
                    <a:pt x="166825" y="1136753"/>
                  </a:lnTo>
                  <a:lnTo>
                    <a:pt x="210176" y="1148652"/>
                  </a:lnTo>
                  <a:lnTo>
                    <a:pt x="256235" y="1152778"/>
                  </a:lnTo>
                  <a:lnTo>
                    <a:pt x="8880208" y="1152778"/>
                  </a:lnTo>
                  <a:lnTo>
                    <a:pt x="8926254" y="1148652"/>
                  </a:lnTo>
                  <a:lnTo>
                    <a:pt x="8969592" y="1136753"/>
                  </a:lnTo>
                  <a:lnTo>
                    <a:pt x="9009499" y="1117806"/>
                  </a:lnTo>
                  <a:lnTo>
                    <a:pt x="9045250" y="1092535"/>
                  </a:lnTo>
                  <a:lnTo>
                    <a:pt x="9076123" y="1061662"/>
                  </a:lnTo>
                  <a:lnTo>
                    <a:pt x="9101395" y="1025910"/>
                  </a:lnTo>
                  <a:lnTo>
                    <a:pt x="9120341" y="986004"/>
                  </a:lnTo>
                  <a:lnTo>
                    <a:pt x="9132240" y="942666"/>
                  </a:lnTo>
                  <a:lnTo>
                    <a:pt x="9136367" y="896619"/>
                  </a:lnTo>
                  <a:lnTo>
                    <a:pt x="9136367" y="256158"/>
                  </a:lnTo>
                  <a:lnTo>
                    <a:pt x="9132240" y="210112"/>
                  </a:lnTo>
                  <a:lnTo>
                    <a:pt x="9120341" y="166774"/>
                  </a:lnTo>
                  <a:lnTo>
                    <a:pt x="9101395" y="126868"/>
                  </a:lnTo>
                  <a:lnTo>
                    <a:pt x="9076123" y="91116"/>
                  </a:lnTo>
                  <a:lnTo>
                    <a:pt x="9045250" y="60243"/>
                  </a:lnTo>
                  <a:lnTo>
                    <a:pt x="9009499" y="34972"/>
                  </a:lnTo>
                  <a:lnTo>
                    <a:pt x="8969592" y="16025"/>
                  </a:lnTo>
                  <a:lnTo>
                    <a:pt x="8926254" y="4126"/>
                  </a:lnTo>
                  <a:lnTo>
                    <a:pt x="8880208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7011" y="2168677"/>
              <a:ext cx="9137015" cy="3311525"/>
            </a:xfrm>
            <a:custGeom>
              <a:avLst/>
              <a:gdLst/>
              <a:ahLst/>
              <a:cxnLst/>
              <a:rect l="l" t="t" r="r" b="b"/>
              <a:pathLst>
                <a:path w="9137015" h="3311525">
                  <a:moveTo>
                    <a:pt x="5911354" y="1666875"/>
                  </a:moveTo>
                  <a:lnTo>
                    <a:pt x="5105260" y="1666875"/>
                  </a:lnTo>
                  <a:lnTo>
                    <a:pt x="5105133" y="1666875"/>
                  </a:lnTo>
                  <a:lnTo>
                    <a:pt x="2017890" y="1666875"/>
                  </a:lnTo>
                  <a:lnTo>
                    <a:pt x="0" y="1666900"/>
                  </a:lnTo>
                  <a:lnTo>
                    <a:pt x="0" y="2488971"/>
                  </a:lnTo>
                  <a:lnTo>
                    <a:pt x="0" y="3311118"/>
                  </a:lnTo>
                  <a:lnTo>
                    <a:pt x="2017890" y="3311118"/>
                  </a:lnTo>
                  <a:lnTo>
                    <a:pt x="5105133" y="3311118"/>
                  </a:lnTo>
                  <a:lnTo>
                    <a:pt x="5105260" y="3311118"/>
                  </a:lnTo>
                  <a:lnTo>
                    <a:pt x="5911354" y="3311118"/>
                  </a:lnTo>
                  <a:lnTo>
                    <a:pt x="5911354" y="2900045"/>
                  </a:lnTo>
                  <a:lnTo>
                    <a:pt x="5105260" y="2900045"/>
                  </a:lnTo>
                  <a:lnTo>
                    <a:pt x="5105133" y="2900045"/>
                  </a:lnTo>
                  <a:lnTo>
                    <a:pt x="2017903" y="2900045"/>
                  </a:lnTo>
                  <a:lnTo>
                    <a:pt x="5105133" y="2900019"/>
                  </a:lnTo>
                  <a:lnTo>
                    <a:pt x="5105260" y="2900019"/>
                  </a:lnTo>
                  <a:lnTo>
                    <a:pt x="5911354" y="2900019"/>
                  </a:lnTo>
                  <a:lnTo>
                    <a:pt x="5911354" y="2489047"/>
                  </a:lnTo>
                  <a:lnTo>
                    <a:pt x="5911354" y="2077974"/>
                  </a:lnTo>
                  <a:lnTo>
                    <a:pt x="5105260" y="2077974"/>
                  </a:lnTo>
                  <a:lnTo>
                    <a:pt x="5105133" y="2077974"/>
                  </a:lnTo>
                  <a:lnTo>
                    <a:pt x="2017903" y="2077974"/>
                  </a:lnTo>
                  <a:lnTo>
                    <a:pt x="5105133" y="2077948"/>
                  </a:lnTo>
                  <a:lnTo>
                    <a:pt x="5105260" y="2077948"/>
                  </a:lnTo>
                  <a:lnTo>
                    <a:pt x="5911354" y="2077948"/>
                  </a:lnTo>
                  <a:lnTo>
                    <a:pt x="5911354" y="1666875"/>
                  </a:lnTo>
                  <a:close/>
                </a:path>
                <a:path w="9137015" h="3311525">
                  <a:moveTo>
                    <a:pt x="5911354" y="0"/>
                  </a:moveTo>
                  <a:lnTo>
                    <a:pt x="5105260" y="0"/>
                  </a:lnTo>
                  <a:lnTo>
                    <a:pt x="5105133" y="0"/>
                  </a:lnTo>
                  <a:lnTo>
                    <a:pt x="2017890" y="0"/>
                  </a:lnTo>
                  <a:lnTo>
                    <a:pt x="0" y="25"/>
                  </a:lnTo>
                  <a:lnTo>
                    <a:pt x="0" y="822109"/>
                  </a:lnTo>
                  <a:lnTo>
                    <a:pt x="0" y="1666849"/>
                  </a:lnTo>
                  <a:lnTo>
                    <a:pt x="2017890" y="1666849"/>
                  </a:lnTo>
                  <a:lnTo>
                    <a:pt x="5105133" y="1666849"/>
                  </a:lnTo>
                  <a:lnTo>
                    <a:pt x="5105260" y="1666849"/>
                  </a:lnTo>
                  <a:lnTo>
                    <a:pt x="5911354" y="1666849"/>
                  </a:lnTo>
                  <a:lnTo>
                    <a:pt x="5911354" y="1233170"/>
                  </a:lnTo>
                  <a:lnTo>
                    <a:pt x="5105260" y="1233170"/>
                  </a:lnTo>
                  <a:lnTo>
                    <a:pt x="5105133" y="1233170"/>
                  </a:lnTo>
                  <a:lnTo>
                    <a:pt x="2017903" y="1233170"/>
                  </a:lnTo>
                  <a:lnTo>
                    <a:pt x="5105133" y="1233144"/>
                  </a:lnTo>
                  <a:lnTo>
                    <a:pt x="5105260" y="1233144"/>
                  </a:lnTo>
                  <a:lnTo>
                    <a:pt x="5911354" y="1233144"/>
                  </a:lnTo>
                  <a:lnTo>
                    <a:pt x="5911354" y="822172"/>
                  </a:lnTo>
                  <a:lnTo>
                    <a:pt x="5911354" y="411099"/>
                  </a:lnTo>
                  <a:lnTo>
                    <a:pt x="5105260" y="411099"/>
                  </a:lnTo>
                  <a:lnTo>
                    <a:pt x="5105133" y="411099"/>
                  </a:lnTo>
                  <a:lnTo>
                    <a:pt x="2017903" y="411099"/>
                  </a:lnTo>
                  <a:lnTo>
                    <a:pt x="5105133" y="411073"/>
                  </a:lnTo>
                  <a:lnTo>
                    <a:pt x="5105260" y="411073"/>
                  </a:lnTo>
                  <a:lnTo>
                    <a:pt x="5911354" y="411073"/>
                  </a:lnTo>
                  <a:lnTo>
                    <a:pt x="5911354" y="0"/>
                  </a:lnTo>
                  <a:close/>
                </a:path>
                <a:path w="9137015" h="3311525">
                  <a:moveTo>
                    <a:pt x="7523886" y="2900045"/>
                  </a:moveTo>
                  <a:lnTo>
                    <a:pt x="6717690" y="2900045"/>
                  </a:lnTo>
                  <a:lnTo>
                    <a:pt x="5911456" y="2900045"/>
                  </a:lnTo>
                  <a:lnTo>
                    <a:pt x="5911456" y="3311118"/>
                  </a:lnTo>
                  <a:lnTo>
                    <a:pt x="6717652" y="3311118"/>
                  </a:lnTo>
                  <a:lnTo>
                    <a:pt x="7523886" y="3311118"/>
                  </a:lnTo>
                  <a:lnTo>
                    <a:pt x="7523886" y="2900045"/>
                  </a:lnTo>
                  <a:close/>
                </a:path>
                <a:path w="9137015" h="3311525">
                  <a:moveTo>
                    <a:pt x="7523886" y="2077974"/>
                  </a:moveTo>
                  <a:lnTo>
                    <a:pt x="6717690" y="2077974"/>
                  </a:lnTo>
                  <a:lnTo>
                    <a:pt x="5911456" y="2077974"/>
                  </a:lnTo>
                  <a:lnTo>
                    <a:pt x="5911456" y="2488958"/>
                  </a:lnTo>
                  <a:lnTo>
                    <a:pt x="5911456" y="2900019"/>
                  </a:lnTo>
                  <a:lnTo>
                    <a:pt x="6717652" y="2900019"/>
                  </a:lnTo>
                  <a:lnTo>
                    <a:pt x="7523886" y="2900019"/>
                  </a:lnTo>
                  <a:lnTo>
                    <a:pt x="7523886" y="2489047"/>
                  </a:lnTo>
                  <a:lnTo>
                    <a:pt x="7523886" y="2077974"/>
                  </a:lnTo>
                  <a:close/>
                </a:path>
                <a:path w="9137015" h="3311525">
                  <a:moveTo>
                    <a:pt x="7523886" y="1666875"/>
                  </a:moveTo>
                  <a:lnTo>
                    <a:pt x="6717690" y="1666875"/>
                  </a:lnTo>
                  <a:lnTo>
                    <a:pt x="5911456" y="1666875"/>
                  </a:lnTo>
                  <a:lnTo>
                    <a:pt x="5911456" y="2077948"/>
                  </a:lnTo>
                  <a:lnTo>
                    <a:pt x="6717652" y="2077948"/>
                  </a:lnTo>
                  <a:lnTo>
                    <a:pt x="7523886" y="2077948"/>
                  </a:lnTo>
                  <a:lnTo>
                    <a:pt x="7523886" y="1666875"/>
                  </a:lnTo>
                  <a:close/>
                </a:path>
                <a:path w="9137015" h="3311525">
                  <a:moveTo>
                    <a:pt x="7523886" y="1233170"/>
                  </a:moveTo>
                  <a:lnTo>
                    <a:pt x="6717690" y="1233170"/>
                  </a:lnTo>
                  <a:lnTo>
                    <a:pt x="5911456" y="1233170"/>
                  </a:lnTo>
                  <a:lnTo>
                    <a:pt x="5911456" y="1666849"/>
                  </a:lnTo>
                  <a:lnTo>
                    <a:pt x="6717652" y="1666849"/>
                  </a:lnTo>
                  <a:lnTo>
                    <a:pt x="7523886" y="1666849"/>
                  </a:lnTo>
                  <a:lnTo>
                    <a:pt x="7523886" y="1233170"/>
                  </a:lnTo>
                  <a:close/>
                </a:path>
                <a:path w="9137015" h="3311525">
                  <a:moveTo>
                    <a:pt x="7523886" y="411099"/>
                  </a:moveTo>
                  <a:lnTo>
                    <a:pt x="6717690" y="411099"/>
                  </a:lnTo>
                  <a:lnTo>
                    <a:pt x="5911456" y="411099"/>
                  </a:lnTo>
                  <a:lnTo>
                    <a:pt x="5911456" y="822071"/>
                  </a:lnTo>
                  <a:lnTo>
                    <a:pt x="5911456" y="1233144"/>
                  </a:lnTo>
                  <a:lnTo>
                    <a:pt x="6717652" y="1233144"/>
                  </a:lnTo>
                  <a:lnTo>
                    <a:pt x="7523886" y="1233144"/>
                  </a:lnTo>
                  <a:lnTo>
                    <a:pt x="7523886" y="822172"/>
                  </a:lnTo>
                  <a:lnTo>
                    <a:pt x="7523886" y="411099"/>
                  </a:lnTo>
                  <a:close/>
                </a:path>
                <a:path w="9137015" h="3311525">
                  <a:moveTo>
                    <a:pt x="7523886" y="0"/>
                  </a:moveTo>
                  <a:lnTo>
                    <a:pt x="6717690" y="0"/>
                  </a:lnTo>
                  <a:lnTo>
                    <a:pt x="5911456" y="0"/>
                  </a:lnTo>
                  <a:lnTo>
                    <a:pt x="5911456" y="411073"/>
                  </a:lnTo>
                  <a:lnTo>
                    <a:pt x="6717652" y="411073"/>
                  </a:lnTo>
                  <a:lnTo>
                    <a:pt x="7523886" y="411073"/>
                  </a:lnTo>
                  <a:lnTo>
                    <a:pt x="7523886" y="0"/>
                  </a:lnTo>
                  <a:close/>
                </a:path>
                <a:path w="9137015" h="3311525">
                  <a:moveTo>
                    <a:pt x="9136393" y="2900045"/>
                  </a:moveTo>
                  <a:lnTo>
                    <a:pt x="8330197" y="2900045"/>
                  </a:lnTo>
                  <a:lnTo>
                    <a:pt x="7523975" y="2900045"/>
                  </a:lnTo>
                  <a:lnTo>
                    <a:pt x="7523975" y="3311118"/>
                  </a:lnTo>
                  <a:lnTo>
                    <a:pt x="8330171" y="3311118"/>
                  </a:lnTo>
                  <a:lnTo>
                    <a:pt x="9136393" y="3311118"/>
                  </a:lnTo>
                  <a:lnTo>
                    <a:pt x="9136393" y="2900045"/>
                  </a:lnTo>
                  <a:close/>
                </a:path>
                <a:path w="9137015" h="3311525">
                  <a:moveTo>
                    <a:pt x="9136393" y="2077974"/>
                  </a:moveTo>
                  <a:lnTo>
                    <a:pt x="8330197" y="2077974"/>
                  </a:lnTo>
                  <a:lnTo>
                    <a:pt x="7523975" y="2077974"/>
                  </a:lnTo>
                  <a:lnTo>
                    <a:pt x="7523975" y="2488958"/>
                  </a:lnTo>
                  <a:lnTo>
                    <a:pt x="7523975" y="2900019"/>
                  </a:lnTo>
                  <a:lnTo>
                    <a:pt x="8330171" y="2900019"/>
                  </a:lnTo>
                  <a:lnTo>
                    <a:pt x="9136393" y="2900019"/>
                  </a:lnTo>
                  <a:lnTo>
                    <a:pt x="9136393" y="2489047"/>
                  </a:lnTo>
                  <a:lnTo>
                    <a:pt x="9136393" y="2077974"/>
                  </a:lnTo>
                  <a:close/>
                </a:path>
                <a:path w="9137015" h="3311525">
                  <a:moveTo>
                    <a:pt x="9136393" y="1666875"/>
                  </a:moveTo>
                  <a:lnTo>
                    <a:pt x="8330197" y="1666875"/>
                  </a:lnTo>
                  <a:lnTo>
                    <a:pt x="7523975" y="1666875"/>
                  </a:lnTo>
                  <a:lnTo>
                    <a:pt x="7523975" y="2077948"/>
                  </a:lnTo>
                  <a:lnTo>
                    <a:pt x="8330171" y="2077948"/>
                  </a:lnTo>
                  <a:lnTo>
                    <a:pt x="9136393" y="2077948"/>
                  </a:lnTo>
                  <a:lnTo>
                    <a:pt x="9136393" y="1666875"/>
                  </a:lnTo>
                  <a:close/>
                </a:path>
                <a:path w="9137015" h="3311525">
                  <a:moveTo>
                    <a:pt x="9136393" y="1233170"/>
                  </a:moveTo>
                  <a:lnTo>
                    <a:pt x="8330197" y="1233170"/>
                  </a:lnTo>
                  <a:lnTo>
                    <a:pt x="7523975" y="1233170"/>
                  </a:lnTo>
                  <a:lnTo>
                    <a:pt x="7523975" y="1666849"/>
                  </a:lnTo>
                  <a:lnTo>
                    <a:pt x="8330171" y="1666849"/>
                  </a:lnTo>
                  <a:lnTo>
                    <a:pt x="9136393" y="1666849"/>
                  </a:lnTo>
                  <a:lnTo>
                    <a:pt x="9136393" y="1233170"/>
                  </a:lnTo>
                  <a:close/>
                </a:path>
                <a:path w="9137015" h="3311525">
                  <a:moveTo>
                    <a:pt x="9136393" y="411099"/>
                  </a:moveTo>
                  <a:lnTo>
                    <a:pt x="8330197" y="411099"/>
                  </a:lnTo>
                  <a:lnTo>
                    <a:pt x="7523975" y="411099"/>
                  </a:lnTo>
                  <a:lnTo>
                    <a:pt x="7523975" y="822071"/>
                  </a:lnTo>
                  <a:lnTo>
                    <a:pt x="7523975" y="1233144"/>
                  </a:lnTo>
                  <a:lnTo>
                    <a:pt x="8330171" y="1233144"/>
                  </a:lnTo>
                  <a:lnTo>
                    <a:pt x="9136393" y="1233144"/>
                  </a:lnTo>
                  <a:lnTo>
                    <a:pt x="9136393" y="822172"/>
                  </a:lnTo>
                  <a:lnTo>
                    <a:pt x="9136393" y="411099"/>
                  </a:lnTo>
                  <a:close/>
                </a:path>
                <a:path w="9137015" h="3311525">
                  <a:moveTo>
                    <a:pt x="9136393" y="0"/>
                  </a:moveTo>
                  <a:lnTo>
                    <a:pt x="8330197" y="0"/>
                  </a:lnTo>
                  <a:lnTo>
                    <a:pt x="7523975" y="0"/>
                  </a:lnTo>
                  <a:lnTo>
                    <a:pt x="7523975" y="411073"/>
                  </a:lnTo>
                  <a:lnTo>
                    <a:pt x="8330171" y="411073"/>
                  </a:lnTo>
                  <a:lnTo>
                    <a:pt x="9136393" y="411073"/>
                  </a:lnTo>
                  <a:lnTo>
                    <a:pt x="913639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ТОП-</a:t>
            </a:r>
            <a:r>
              <a:rPr spc="-10" dirty="0"/>
              <a:t>ДЕЙСТВИЯ</a:t>
            </a:r>
            <a:r>
              <a:rPr spc="-85" dirty="0"/>
              <a:t> </a:t>
            </a:r>
            <a:r>
              <a:rPr spc="-10" dirty="0"/>
              <a:t>АДМИНИСТРАЦИИ</a:t>
            </a:r>
          </a:p>
        </p:txBody>
      </p:sp>
      <p:sp>
        <p:nvSpPr>
          <p:cNvPr id="7" name="object 7"/>
          <p:cNvSpPr/>
          <p:nvPr/>
        </p:nvSpPr>
        <p:spPr>
          <a:xfrm>
            <a:off x="627011" y="163576"/>
            <a:ext cx="1821180" cy="274320"/>
          </a:xfrm>
          <a:custGeom>
            <a:avLst/>
            <a:gdLst/>
            <a:ahLst/>
            <a:cxnLst/>
            <a:rect l="l" t="t" r="r" b="b"/>
            <a:pathLst>
              <a:path w="1821180" h="274320">
                <a:moveTo>
                  <a:pt x="1684261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684261" y="273938"/>
                </a:lnTo>
                <a:lnTo>
                  <a:pt x="1727565" y="266955"/>
                </a:lnTo>
                <a:lnTo>
                  <a:pt x="1765151" y="247510"/>
                </a:lnTo>
                <a:lnTo>
                  <a:pt x="1794775" y="217867"/>
                </a:lnTo>
                <a:lnTo>
                  <a:pt x="1814195" y="180288"/>
                </a:lnTo>
                <a:lnTo>
                  <a:pt x="1821167" y="137032"/>
                </a:lnTo>
                <a:lnTo>
                  <a:pt x="1814195" y="93715"/>
                </a:lnTo>
                <a:lnTo>
                  <a:pt x="1794775" y="56098"/>
                </a:lnTo>
                <a:lnTo>
                  <a:pt x="1765151" y="26436"/>
                </a:lnTo>
                <a:lnTo>
                  <a:pt x="1727565" y="6984"/>
                </a:lnTo>
                <a:lnTo>
                  <a:pt x="168426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2711" y="223773"/>
            <a:ext cx="15697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ТОП-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действия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администрации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927341"/>
              </p:ext>
            </p:extLst>
          </p:nvPr>
        </p:nvGraphicFramePr>
        <p:xfrm>
          <a:off x="601345" y="1311848"/>
          <a:ext cx="9137650" cy="44994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8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1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СФЕРА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724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ДЕЙСТВИЯ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АДМИНИСТРАЦИИ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ОЧЕРЁДНОСТЬ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ВАЖНОСТЬ*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СТОИМОСТЬ**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ВРЕМЯ**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77495" marR="135255" indent="-134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ИТОГОВЫЙ</a:t>
                      </a:r>
                      <a:r>
                        <a:rPr sz="7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БАЛЛ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33">
                <a:tc rowSpan="2">
                  <a:txBody>
                    <a:bodyPr/>
                    <a:lstStyle/>
                    <a:p>
                      <a:pPr marL="575945" marR="30480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Нивелирование угрозы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выбора инвестором</a:t>
                      </a:r>
                      <a:r>
                        <a:rPr sz="9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другого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муниципального образования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208279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Использование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буклетов</a:t>
                      </a:r>
                      <a:r>
                        <a:rPr sz="700" spc="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и других</a:t>
                      </a:r>
                      <a:r>
                        <a:rPr sz="7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информационных</a:t>
                      </a:r>
                      <a:r>
                        <a:rPr sz="7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материалов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презентации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сильных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сторон и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возможностей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МО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перед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потенциальными</a:t>
                      </a:r>
                      <a:r>
                        <a:rPr sz="700" spc="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инвесторами</a:t>
                      </a:r>
                      <a:endParaRPr sz="7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1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900" b="1" spc="-25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4025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Развитие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каналов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информирования:</a:t>
                      </a:r>
                      <a:r>
                        <a:rPr sz="700" spc="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модернизация</a:t>
                      </a:r>
                      <a:r>
                        <a:rPr sz="7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сайта,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использование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профильных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ресурсов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информирования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площадках,</a:t>
                      </a:r>
                      <a:r>
                        <a:rPr sz="7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публикация</a:t>
                      </a:r>
                      <a:r>
                        <a:rPr sz="700" spc="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рекламных</a:t>
                      </a:r>
                      <a:r>
                        <a:rPr sz="7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и иных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материалов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  <a:p>
                      <a:pPr marL="180340">
                        <a:lnSpc>
                          <a:spcPts val="775"/>
                        </a:lnSpc>
                      </a:pP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популярных</a:t>
                      </a:r>
                      <a:r>
                        <a:rPr sz="700" spc="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интернет-ресурсах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900" b="1" spc="-25" dirty="0">
                          <a:latin typeface="Arial"/>
                          <a:cs typeface="Arial"/>
                        </a:rPr>
                        <a:t>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84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75945">
                        <a:lnSpc>
                          <a:spcPct val="100000"/>
                        </a:lnSpc>
                      </a:pPr>
                      <a:r>
                        <a:rPr sz="900" b="1" spc="-20" dirty="0">
                          <a:latin typeface="Arial"/>
                          <a:cs typeface="Arial"/>
                        </a:rPr>
                        <a:t>Кадровые</a:t>
                      </a:r>
                      <a:r>
                        <a:rPr sz="9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проблемы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246379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Организация</a:t>
                      </a:r>
                      <a:r>
                        <a:rPr sz="7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регулярных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встреч и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мастер-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классов</a:t>
                      </a:r>
                      <a:r>
                        <a:rPr sz="7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предприятий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со</a:t>
                      </a:r>
                      <a:r>
                        <a:rPr sz="7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школьниками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популяризации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рабочих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специальностей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900" b="1" spc="-25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432434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Содействие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релокации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работников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из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других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населенных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пунктов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1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75945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Развитие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туризма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379730" algn="l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Организация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традиционных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ежегодных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фестивалей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20" dirty="0">
                          <a:latin typeface="Microsoft Sans Serif"/>
                          <a:cs typeface="Microsoft Sans Serif"/>
                        </a:rPr>
                        <a:t>целью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сохранения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развития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культурного</a:t>
                      </a:r>
                      <a:r>
                        <a:rPr sz="7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 err="1">
                          <a:latin typeface="Microsoft Sans Serif"/>
                          <a:cs typeface="Microsoft Sans Serif"/>
                        </a:rPr>
                        <a:t>наследия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700" spc="-10" dirty="0" smtClean="0">
                          <a:latin typeface="Microsoft Sans Serif"/>
                          <a:cs typeface="Microsoft Sans Serif"/>
                        </a:rPr>
                        <a:t>района</a:t>
                      </a:r>
                      <a:endParaRPr sz="7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44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2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3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9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84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575945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Развитие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575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предпринимательства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Регулярная</a:t>
                      </a:r>
                      <a:r>
                        <a:rPr sz="7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рассылка</a:t>
                      </a:r>
                      <a:r>
                        <a:rPr sz="7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информации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</a:pP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7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мерах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поддержки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со</a:t>
                      </a:r>
                      <a:r>
                        <a:rPr sz="7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стороны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администрации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79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25" dirty="0">
                          <a:solidFill>
                            <a:srgbClr val="46559F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0340" marR="14160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Активная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работа с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КАУ «Алтайский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центр инвестиций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развития»</a:t>
                      </a:r>
                      <a:r>
                        <a:rPr sz="700" spc="5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созданию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новых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проектов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привлечению</a:t>
                      </a:r>
                      <a:r>
                        <a:rPr sz="7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инвесторов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ТОП-</a:t>
                      </a:r>
                      <a:r>
                        <a:rPr sz="900" b="1" spc="-50" dirty="0">
                          <a:solidFill>
                            <a:srgbClr val="B0C1E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900" b="1" spc="-25" dirty="0">
                          <a:latin typeface="Arial"/>
                          <a:cs typeface="Arial"/>
                        </a:rPr>
                        <a:t>12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762711" y="2284114"/>
            <a:ext cx="252095" cy="302895"/>
          </a:xfrm>
          <a:custGeom>
            <a:avLst/>
            <a:gdLst/>
            <a:ahLst/>
            <a:cxnLst/>
            <a:rect l="l" t="t" r="r" b="b"/>
            <a:pathLst>
              <a:path w="252094" h="302895">
                <a:moveTo>
                  <a:pt x="129194" y="0"/>
                </a:moveTo>
                <a:lnTo>
                  <a:pt x="120421" y="648"/>
                </a:lnTo>
                <a:lnTo>
                  <a:pt x="115409" y="6454"/>
                </a:lnTo>
                <a:lnTo>
                  <a:pt x="93697" y="26133"/>
                </a:lnTo>
                <a:lnTo>
                  <a:pt x="68907" y="41284"/>
                </a:lnTo>
                <a:lnTo>
                  <a:pt x="41732" y="51567"/>
                </a:lnTo>
                <a:lnTo>
                  <a:pt x="12867" y="56639"/>
                </a:lnTo>
                <a:lnTo>
                  <a:pt x="5564" y="57325"/>
                </a:lnTo>
                <a:lnTo>
                  <a:pt x="0" y="63482"/>
                </a:lnTo>
                <a:lnTo>
                  <a:pt x="52" y="106590"/>
                </a:lnTo>
                <a:lnTo>
                  <a:pt x="5745" y="152291"/>
                </a:lnTo>
                <a:lnTo>
                  <a:pt x="21856" y="195418"/>
                </a:lnTo>
                <a:lnTo>
                  <a:pt x="46935" y="234989"/>
                </a:lnTo>
                <a:lnTo>
                  <a:pt x="79528" y="270017"/>
                </a:lnTo>
                <a:lnTo>
                  <a:pt x="118185" y="299520"/>
                </a:lnTo>
                <a:lnTo>
                  <a:pt x="128953" y="302548"/>
                </a:lnTo>
                <a:lnTo>
                  <a:pt x="133672" y="299520"/>
                </a:lnTo>
                <a:lnTo>
                  <a:pt x="172327" y="270017"/>
                </a:lnTo>
                <a:lnTo>
                  <a:pt x="204920" y="234989"/>
                </a:lnTo>
                <a:lnTo>
                  <a:pt x="229997" y="195418"/>
                </a:lnTo>
                <a:lnTo>
                  <a:pt x="246109" y="152291"/>
                </a:lnTo>
                <a:lnTo>
                  <a:pt x="251802" y="106590"/>
                </a:lnTo>
                <a:lnTo>
                  <a:pt x="251857" y="63483"/>
                </a:lnTo>
                <a:lnTo>
                  <a:pt x="246290" y="57325"/>
                </a:lnTo>
                <a:lnTo>
                  <a:pt x="238989" y="56639"/>
                </a:lnTo>
                <a:lnTo>
                  <a:pt x="210124" y="51567"/>
                </a:lnTo>
                <a:lnTo>
                  <a:pt x="182948" y="41285"/>
                </a:lnTo>
                <a:lnTo>
                  <a:pt x="158157" y="26133"/>
                </a:lnTo>
                <a:lnTo>
                  <a:pt x="136445" y="6454"/>
                </a:lnTo>
                <a:lnTo>
                  <a:pt x="12919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7448" y="5203679"/>
            <a:ext cx="296545" cy="257810"/>
          </a:xfrm>
          <a:custGeom>
            <a:avLst/>
            <a:gdLst/>
            <a:ahLst/>
            <a:cxnLst/>
            <a:rect l="l" t="t" r="r" b="b"/>
            <a:pathLst>
              <a:path w="296544" h="257810">
                <a:moveTo>
                  <a:pt x="296456" y="138950"/>
                </a:moveTo>
                <a:lnTo>
                  <a:pt x="170459" y="138950"/>
                </a:lnTo>
                <a:lnTo>
                  <a:pt x="170459" y="146367"/>
                </a:lnTo>
                <a:lnTo>
                  <a:pt x="170459" y="154508"/>
                </a:lnTo>
                <a:lnTo>
                  <a:pt x="163791" y="161188"/>
                </a:lnTo>
                <a:lnTo>
                  <a:pt x="132664" y="161188"/>
                </a:lnTo>
                <a:lnTo>
                  <a:pt x="125996" y="154508"/>
                </a:lnTo>
                <a:lnTo>
                  <a:pt x="125996" y="138950"/>
                </a:lnTo>
                <a:lnTo>
                  <a:pt x="0" y="138950"/>
                </a:lnTo>
                <a:lnTo>
                  <a:pt x="0" y="250863"/>
                </a:lnTo>
                <a:lnTo>
                  <a:pt x="6667" y="257530"/>
                </a:lnTo>
                <a:lnTo>
                  <a:pt x="289775" y="257530"/>
                </a:lnTo>
                <a:lnTo>
                  <a:pt x="296456" y="250863"/>
                </a:lnTo>
                <a:lnTo>
                  <a:pt x="296456" y="138950"/>
                </a:lnTo>
                <a:close/>
              </a:path>
              <a:path w="296544" h="257810">
                <a:moveTo>
                  <a:pt x="296456" y="56680"/>
                </a:moveTo>
                <a:lnTo>
                  <a:pt x="289775" y="50012"/>
                </a:lnTo>
                <a:lnTo>
                  <a:pt x="207518" y="50012"/>
                </a:lnTo>
                <a:lnTo>
                  <a:pt x="207518" y="25920"/>
                </a:lnTo>
                <a:lnTo>
                  <a:pt x="185280" y="749"/>
                </a:lnTo>
                <a:lnTo>
                  <a:pt x="185280" y="23698"/>
                </a:lnTo>
                <a:lnTo>
                  <a:pt x="185280" y="50012"/>
                </a:lnTo>
                <a:lnTo>
                  <a:pt x="111175" y="50012"/>
                </a:lnTo>
                <a:lnTo>
                  <a:pt x="111175" y="23698"/>
                </a:lnTo>
                <a:lnTo>
                  <a:pt x="112649" y="22212"/>
                </a:lnTo>
                <a:lnTo>
                  <a:pt x="183794" y="22212"/>
                </a:lnTo>
                <a:lnTo>
                  <a:pt x="185280" y="23698"/>
                </a:lnTo>
                <a:lnTo>
                  <a:pt x="185280" y="749"/>
                </a:lnTo>
                <a:lnTo>
                  <a:pt x="181571" y="0"/>
                </a:lnTo>
                <a:lnTo>
                  <a:pt x="114871" y="0"/>
                </a:lnTo>
                <a:lnTo>
                  <a:pt x="104724" y="2019"/>
                </a:lnTo>
                <a:lnTo>
                  <a:pt x="96481" y="7543"/>
                </a:lnTo>
                <a:lnTo>
                  <a:pt x="90957" y="15773"/>
                </a:lnTo>
                <a:lnTo>
                  <a:pt x="88938" y="25920"/>
                </a:lnTo>
                <a:lnTo>
                  <a:pt x="88938" y="50012"/>
                </a:lnTo>
                <a:lnTo>
                  <a:pt x="6667" y="50012"/>
                </a:lnTo>
                <a:lnTo>
                  <a:pt x="0" y="56680"/>
                </a:lnTo>
                <a:lnTo>
                  <a:pt x="0" y="124129"/>
                </a:lnTo>
                <a:lnTo>
                  <a:pt x="125996" y="124129"/>
                </a:lnTo>
                <a:lnTo>
                  <a:pt x="125996" y="116713"/>
                </a:lnTo>
                <a:lnTo>
                  <a:pt x="170459" y="116713"/>
                </a:lnTo>
                <a:lnTo>
                  <a:pt x="170459" y="124129"/>
                </a:lnTo>
                <a:lnTo>
                  <a:pt x="296456" y="124129"/>
                </a:lnTo>
                <a:lnTo>
                  <a:pt x="296456" y="116713"/>
                </a:lnTo>
                <a:lnTo>
                  <a:pt x="296456" y="5668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354" y="3643463"/>
            <a:ext cx="303901" cy="27792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62711" y="4446213"/>
            <a:ext cx="296545" cy="245110"/>
            <a:chOff x="785519" y="4948648"/>
            <a:chExt cx="296545" cy="245110"/>
          </a:xfrm>
        </p:grpSpPr>
        <p:sp>
          <p:nvSpPr>
            <p:cNvPr id="16" name="object 16"/>
            <p:cNvSpPr/>
            <p:nvPr/>
          </p:nvSpPr>
          <p:spPr>
            <a:xfrm>
              <a:off x="785519" y="4948648"/>
              <a:ext cx="296545" cy="245110"/>
            </a:xfrm>
            <a:custGeom>
              <a:avLst/>
              <a:gdLst/>
              <a:ahLst/>
              <a:cxnLst/>
              <a:rect l="l" t="t" r="r" b="b"/>
              <a:pathLst>
                <a:path w="296544" h="245110">
                  <a:moveTo>
                    <a:pt x="289782" y="37057"/>
                  </a:moveTo>
                  <a:lnTo>
                    <a:pt x="6670" y="37057"/>
                  </a:lnTo>
                  <a:lnTo>
                    <a:pt x="0" y="43728"/>
                  </a:lnTo>
                  <a:lnTo>
                    <a:pt x="0" y="237910"/>
                  </a:lnTo>
                  <a:lnTo>
                    <a:pt x="6670" y="244580"/>
                  </a:lnTo>
                  <a:lnTo>
                    <a:pt x="289782" y="244581"/>
                  </a:lnTo>
                  <a:lnTo>
                    <a:pt x="296452" y="237910"/>
                  </a:lnTo>
                  <a:lnTo>
                    <a:pt x="296452" y="214934"/>
                  </a:lnTo>
                  <a:lnTo>
                    <a:pt x="148226" y="214934"/>
                  </a:lnTo>
                  <a:lnTo>
                    <a:pt x="122170" y="209723"/>
                  </a:lnTo>
                  <a:lnTo>
                    <a:pt x="100979" y="195479"/>
                  </a:lnTo>
                  <a:lnTo>
                    <a:pt x="86735" y="174287"/>
                  </a:lnTo>
                  <a:lnTo>
                    <a:pt x="81524" y="148230"/>
                  </a:lnTo>
                  <a:lnTo>
                    <a:pt x="86735" y="122174"/>
                  </a:lnTo>
                  <a:lnTo>
                    <a:pt x="100979" y="100982"/>
                  </a:lnTo>
                  <a:lnTo>
                    <a:pt x="107870" y="96350"/>
                  </a:lnTo>
                  <a:lnTo>
                    <a:pt x="29645" y="96350"/>
                  </a:lnTo>
                  <a:lnTo>
                    <a:pt x="29645" y="66703"/>
                  </a:lnTo>
                  <a:lnTo>
                    <a:pt x="296452" y="66703"/>
                  </a:lnTo>
                  <a:lnTo>
                    <a:pt x="296452" y="43728"/>
                  </a:lnTo>
                  <a:lnTo>
                    <a:pt x="289782" y="37057"/>
                  </a:lnTo>
                  <a:close/>
                </a:path>
                <a:path w="296544" h="245110">
                  <a:moveTo>
                    <a:pt x="296452" y="81527"/>
                  </a:moveTo>
                  <a:lnTo>
                    <a:pt x="148226" y="81527"/>
                  </a:lnTo>
                  <a:lnTo>
                    <a:pt x="174281" y="86738"/>
                  </a:lnTo>
                  <a:lnTo>
                    <a:pt x="195473" y="100982"/>
                  </a:lnTo>
                  <a:lnTo>
                    <a:pt x="209716" y="122174"/>
                  </a:lnTo>
                  <a:lnTo>
                    <a:pt x="214927" y="148230"/>
                  </a:lnTo>
                  <a:lnTo>
                    <a:pt x="209716" y="174287"/>
                  </a:lnTo>
                  <a:lnTo>
                    <a:pt x="195473" y="195479"/>
                  </a:lnTo>
                  <a:lnTo>
                    <a:pt x="174281" y="209723"/>
                  </a:lnTo>
                  <a:lnTo>
                    <a:pt x="148226" y="214934"/>
                  </a:lnTo>
                  <a:lnTo>
                    <a:pt x="296452" y="214934"/>
                  </a:lnTo>
                  <a:lnTo>
                    <a:pt x="296452" y="81527"/>
                  </a:lnTo>
                  <a:close/>
                </a:path>
                <a:path w="296544" h="245110">
                  <a:moveTo>
                    <a:pt x="296452" y="66703"/>
                  </a:moveTo>
                  <a:lnTo>
                    <a:pt x="74113" y="66703"/>
                  </a:lnTo>
                  <a:lnTo>
                    <a:pt x="74113" y="96350"/>
                  </a:lnTo>
                  <a:lnTo>
                    <a:pt x="107870" y="96350"/>
                  </a:lnTo>
                  <a:lnTo>
                    <a:pt x="122170" y="86738"/>
                  </a:lnTo>
                  <a:lnTo>
                    <a:pt x="148226" y="81527"/>
                  </a:lnTo>
                  <a:lnTo>
                    <a:pt x="296452" y="81527"/>
                  </a:lnTo>
                  <a:lnTo>
                    <a:pt x="296452" y="66703"/>
                  </a:lnTo>
                  <a:close/>
                </a:path>
                <a:path w="296544" h="245110">
                  <a:moveTo>
                    <a:pt x="185282" y="0"/>
                  </a:moveTo>
                  <a:lnTo>
                    <a:pt x="111169" y="0"/>
                  </a:lnTo>
                  <a:lnTo>
                    <a:pt x="88935" y="37057"/>
                  </a:lnTo>
                  <a:lnTo>
                    <a:pt x="207516" y="37057"/>
                  </a:lnTo>
                  <a:lnTo>
                    <a:pt x="185282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866" y="5044998"/>
              <a:ext cx="103758" cy="10376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/>
              <a:t>З</a:t>
            </a:r>
            <a:r>
              <a:rPr lang="ru-RU" spc="-10" dirty="0" smtClean="0"/>
              <a:t>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011" y="1256538"/>
            <a:ext cx="6888721" cy="28963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4578" y="4861001"/>
            <a:ext cx="491998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МЕХАНИЗМЫ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РЕАЛИЗАЦИИ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latin typeface="Arial"/>
                <a:cs typeface="Arial"/>
              </a:rPr>
              <a:t>ИНВЕСТИЦИОННОГО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ПРОФИЛЯ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4578" y="6592925"/>
            <a:ext cx="398970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Microsoft Sans Serif"/>
                <a:cs typeface="Microsoft Sans Serif"/>
              </a:rPr>
              <a:t>ИНВЕСТИЦИОННЫЙ </a:t>
            </a:r>
            <a:r>
              <a:rPr sz="800" spc="-20" dirty="0">
                <a:latin typeface="Microsoft Sans Serif"/>
                <a:cs typeface="Microsoft Sans Serif"/>
              </a:rPr>
              <a:t>ПРОФИЛЬ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lang="ru-RU" sz="800" spc="-10" dirty="0" smtClean="0">
                <a:latin typeface="Microsoft Sans Serif"/>
                <a:cs typeface="Microsoft Sans Serif"/>
              </a:rPr>
              <a:t>ЗАРИНСКОГО</a:t>
            </a:r>
            <a:r>
              <a:rPr sz="800" spc="20" dirty="0" smtClean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РАЙОНА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20" dirty="0">
                <a:latin typeface="Microsoft Sans Serif"/>
                <a:cs typeface="Microsoft Sans Serif"/>
              </a:rPr>
              <a:t>АЛТАЙСКОГО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20" dirty="0">
                <a:latin typeface="Microsoft Sans Serif"/>
                <a:cs typeface="Microsoft Sans Serif"/>
              </a:rPr>
              <a:t>КРАЯ</a:t>
            </a:r>
            <a:endParaRPr sz="8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4079" y="1238758"/>
            <a:ext cx="1726438" cy="28963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3395" y="158369"/>
            <a:ext cx="2153920" cy="727710"/>
          </a:xfrm>
          <a:custGeom>
            <a:avLst/>
            <a:gdLst/>
            <a:ahLst/>
            <a:cxnLst/>
            <a:rect l="l" t="t" r="r" b="b"/>
            <a:pathLst>
              <a:path w="2153920" h="727710">
                <a:moveTo>
                  <a:pt x="1953640" y="0"/>
                </a:moveTo>
                <a:lnTo>
                  <a:pt x="199771" y="0"/>
                </a:lnTo>
                <a:lnTo>
                  <a:pt x="153955" y="5274"/>
                </a:lnTo>
                <a:lnTo>
                  <a:pt x="111902" y="20299"/>
                </a:lnTo>
                <a:lnTo>
                  <a:pt x="74810" y="43877"/>
                </a:lnTo>
                <a:lnTo>
                  <a:pt x="43877" y="74810"/>
                </a:lnTo>
                <a:lnTo>
                  <a:pt x="20299" y="111902"/>
                </a:lnTo>
                <a:lnTo>
                  <a:pt x="5274" y="153955"/>
                </a:lnTo>
                <a:lnTo>
                  <a:pt x="0" y="199770"/>
                </a:lnTo>
                <a:lnTo>
                  <a:pt x="0" y="527684"/>
                </a:lnTo>
                <a:lnTo>
                  <a:pt x="5274" y="573507"/>
                </a:lnTo>
                <a:lnTo>
                  <a:pt x="20299" y="615578"/>
                </a:lnTo>
                <a:lnTo>
                  <a:pt x="43877" y="652695"/>
                </a:lnTo>
                <a:lnTo>
                  <a:pt x="74810" y="683655"/>
                </a:lnTo>
                <a:lnTo>
                  <a:pt x="111902" y="707258"/>
                </a:lnTo>
                <a:lnTo>
                  <a:pt x="153955" y="722301"/>
                </a:lnTo>
                <a:lnTo>
                  <a:pt x="199771" y="727582"/>
                </a:lnTo>
                <a:lnTo>
                  <a:pt x="1953640" y="727582"/>
                </a:lnTo>
                <a:lnTo>
                  <a:pt x="1999456" y="722301"/>
                </a:lnTo>
                <a:lnTo>
                  <a:pt x="2041509" y="707258"/>
                </a:lnTo>
                <a:lnTo>
                  <a:pt x="2078601" y="683655"/>
                </a:lnTo>
                <a:lnTo>
                  <a:pt x="2109534" y="652695"/>
                </a:lnTo>
                <a:lnTo>
                  <a:pt x="2133112" y="615578"/>
                </a:lnTo>
                <a:lnTo>
                  <a:pt x="2148137" y="573507"/>
                </a:lnTo>
                <a:lnTo>
                  <a:pt x="2153411" y="527684"/>
                </a:lnTo>
                <a:lnTo>
                  <a:pt x="2153411" y="199770"/>
                </a:lnTo>
                <a:lnTo>
                  <a:pt x="2148137" y="153955"/>
                </a:lnTo>
                <a:lnTo>
                  <a:pt x="2133112" y="111902"/>
                </a:lnTo>
                <a:lnTo>
                  <a:pt x="2109534" y="74810"/>
                </a:lnTo>
                <a:lnTo>
                  <a:pt x="2078601" y="43877"/>
                </a:lnTo>
                <a:lnTo>
                  <a:pt x="2041509" y="20299"/>
                </a:lnTo>
                <a:lnTo>
                  <a:pt x="1999456" y="5274"/>
                </a:lnTo>
                <a:lnTo>
                  <a:pt x="195364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6300" y="1256538"/>
            <a:ext cx="1218565" cy="274320"/>
          </a:xfrm>
          <a:custGeom>
            <a:avLst/>
            <a:gdLst/>
            <a:ahLst/>
            <a:cxnLst/>
            <a:rect l="l" t="t" r="r" b="b"/>
            <a:pathLst>
              <a:path w="1218564" h="274319">
                <a:moveTo>
                  <a:pt x="1081214" y="0"/>
                </a:moveTo>
                <a:lnTo>
                  <a:pt x="136918" y="0"/>
                </a:lnTo>
                <a:lnTo>
                  <a:pt x="93637" y="6983"/>
                </a:lnTo>
                <a:lnTo>
                  <a:pt x="56051" y="26428"/>
                </a:lnTo>
                <a:lnTo>
                  <a:pt x="26414" y="56071"/>
                </a:lnTo>
                <a:lnTo>
                  <a:pt x="6979" y="93650"/>
                </a:lnTo>
                <a:lnTo>
                  <a:pt x="0" y="136906"/>
                </a:lnTo>
                <a:lnTo>
                  <a:pt x="6979" y="180209"/>
                </a:lnTo>
                <a:lnTo>
                  <a:pt x="26414" y="217795"/>
                </a:lnTo>
                <a:lnTo>
                  <a:pt x="56051" y="247420"/>
                </a:lnTo>
                <a:lnTo>
                  <a:pt x="93637" y="266840"/>
                </a:lnTo>
                <a:lnTo>
                  <a:pt x="136918" y="273812"/>
                </a:lnTo>
                <a:lnTo>
                  <a:pt x="1081214" y="273812"/>
                </a:lnTo>
                <a:lnTo>
                  <a:pt x="1124469" y="266840"/>
                </a:lnTo>
                <a:lnTo>
                  <a:pt x="1162049" y="247420"/>
                </a:lnTo>
                <a:lnTo>
                  <a:pt x="1191692" y="217795"/>
                </a:lnTo>
                <a:lnTo>
                  <a:pt x="1211136" y="180209"/>
                </a:lnTo>
                <a:lnTo>
                  <a:pt x="1218120" y="136906"/>
                </a:lnTo>
                <a:lnTo>
                  <a:pt x="1211136" y="93650"/>
                </a:lnTo>
                <a:lnTo>
                  <a:pt x="1191692" y="56071"/>
                </a:lnTo>
                <a:lnTo>
                  <a:pt x="1162049" y="26428"/>
                </a:lnTo>
                <a:lnTo>
                  <a:pt x="1124469" y="6983"/>
                </a:lnTo>
                <a:lnTo>
                  <a:pt x="108121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4034" y="1317116"/>
            <a:ext cx="90995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  <a:hlinkClick r:id="rId2" action="ppaction://hlinksldjump"/>
              </a:rPr>
              <a:t>преимущества</a:t>
            </a:r>
            <a:r>
              <a:rPr sz="800" b="1" spc="65" dirty="0">
                <a:latin typeface="Arial"/>
                <a:cs typeface="Arial"/>
                <a:hlinkClick r:id="rId2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2" action="ppaction://hlinksldjump"/>
              </a:rPr>
              <a:t>03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5545" y="1256538"/>
            <a:ext cx="1601470" cy="274320"/>
          </a:xfrm>
          <a:custGeom>
            <a:avLst/>
            <a:gdLst/>
            <a:ahLst/>
            <a:cxnLst/>
            <a:rect l="l" t="t" r="r" b="b"/>
            <a:pathLst>
              <a:path w="1601470" h="274319">
                <a:moveTo>
                  <a:pt x="0" y="136906"/>
                </a:moveTo>
                <a:lnTo>
                  <a:pt x="6971" y="93650"/>
                </a:lnTo>
                <a:lnTo>
                  <a:pt x="26391" y="56071"/>
                </a:lnTo>
                <a:lnTo>
                  <a:pt x="56016" y="26428"/>
                </a:lnTo>
                <a:lnTo>
                  <a:pt x="93602" y="6983"/>
                </a:lnTo>
                <a:lnTo>
                  <a:pt x="136906" y="0"/>
                </a:lnTo>
                <a:lnTo>
                  <a:pt x="1464056" y="0"/>
                </a:lnTo>
                <a:lnTo>
                  <a:pt x="1507311" y="6983"/>
                </a:lnTo>
                <a:lnTo>
                  <a:pt x="1544890" y="26428"/>
                </a:lnTo>
                <a:lnTo>
                  <a:pt x="1574533" y="56071"/>
                </a:lnTo>
                <a:lnTo>
                  <a:pt x="1593978" y="93650"/>
                </a:lnTo>
                <a:lnTo>
                  <a:pt x="1600962" y="136906"/>
                </a:lnTo>
                <a:lnTo>
                  <a:pt x="1593978" y="180209"/>
                </a:lnTo>
                <a:lnTo>
                  <a:pt x="1574533" y="217795"/>
                </a:lnTo>
                <a:lnTo>
                  <a:pt x="1544890" y="247420"/>
                </a:lnTo>
                <a:lnTo>
                  <a:pt x="1507311" y="266840"/>
                </a:lnTo>
                <a:lnTo>
                  <a:pt x="1464056" y="273812"/>
                </a:lnTo>
                <a:lnTo>
                  <a:pt x="136906" y="273812"/>
                </a:lnTo>
                <a:lnTo>
                  <a:pt x="93602" y="266840"/>
                </a:lnTo>
                <a:lnTo>
                  <a:pt x="56016" y="247420"/>
                </a:lnTo>
                <a:lnTo>
                  <a:pt x="26391" y="217795"/>
                </a:lnTo>
                <a:lnTo>
                  <a:pt x="6971" y="180209"/>
                </a:lnTo>
                <a:lnTo>
                  <a:pt x="0" y="1369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99817" y="1317116"/>
            <a:ext cx="131318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3" action="ppaction://hlinksldjump"/>
              </a:rPr>
              <a:t>общая</a:t>
            </a:r>
            <a:r>
              <a:rPr sz="800" b="1" spc="5" dirty="0">
                <a:latin typeface="Arial"/>
                <a:cs typeface="Arial"/>
                <a:hlinkClick r:id="rId3" action="ppaction://hlinksldjump"/>
              </a:rPr>
              <a:t> </a:t>
            </a:r>
            <a:r>
              <a:rPr sz="800" b="1" spc="-10" dirty="0">
                <a:latin typeface="Arial"/>
                <a:cs typeface="Arial"/>
                <a:hlinkClick r:id="rId3" action="ppaction://hlinksldjump"/>
              </a:rPr>
              <a:t>харакетристика</a:t>
            </a:r>
            <a:r>
              <a:rPr sz="800" b="1" spc="45" dirty="0">
                <a:latin typeface="Arial"/>
                <a:cs typeface="Arial"/>
                <a:hlinkClick r:id="rId3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3" action="ppaction://hlinksldjump"/>
              </a:rPr>
              <a:t>04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66871" y="1256538"/>
            <a:ext cx="2503805" cy="274320"/>
          </a:xfrm>
          <a:custGeom>
            <a:avLst/>
            <a:gdLst/>
            <a:ahLst/>
            <a:cxnLst/>
            <a:rect l="l" t="t" r="r" b="b"/>
            <a:pathLst>
              <a:path w="2503804" h="274319">
                <a:moveTo>
                  <a:pt x="2366644" y="0"/>
                </a:moveTo>
                <a:lnTo>
                  <a:pt x="136905" y="0"/>
                </a:lnTo>
                <a:lnTo>
                  <a:pt x="93650" y="6983"/>
                </a:lnTo>
                <a:lnTo>
                  <a:pt x="56071" y="26428"/>
                </a:lnTo>
                <a:lnTo>
                  <a:pt x="26428" y="56071"/>
                </a:lnTo>
                <a:lnTo>
                  <a:pt x="6983" y="93650"/>
                </a:lnTo>
                <a:lnTo>
                  <a:pt x="0" y="136906"/>
                </a:lnTo>
                <a:lnTo>
                  <a:pt x="6983" y="180209"/>
                </a:lnTo>
                <a:lnTo>
                  <a:pt x="26428" y="217795"/>
                </a:lnTo>
                <a:lnTo>
                  <a:pt x="56071" y="247420"/>
                </a:lnTo>
                <a:lnTo>
                  <a:pt x="93650" y="266840"/>
                </a:lnTo>
                <a:lnTo>
                  <a:pt x="136905" y="273812"/>
                </a:lnTo>
                <a:lnTo>
                  <a:pt x="2366644" y="273812"/>
                </a:lnTo>
                <a:lnTo>
                  <a:pt x="2409900" y="266840"/>
                </a:lnTo>
                <a:lnTo>
                  <a:pt x="2447479" y="247420"/>
                </a:lnTo>
                <a:lnTo>
                  <a:pt x="2477122" y="217795"/>
                </a:lnTo>
                <a:lnTo>
                  <a:pt x="2496567" y="180209"/>
                </a:lnTo>
                <a:lnTo>
                  <a:pt x="2503551" y="136906"/>
                </a:lnTo>
                <a:lnTo>
                  <a:pt x="2496567" y="93650"/>
                </a:lnTo>
                <a:lnTo>
                  <a:pt x="2477122" y="56071"/>
                </a:lnTo>
                <a:lnTo>
                  <a:pt x="2447479" y="26428"/>
                </a:lnTo>
                <a:lnTo>
                  <a:pt x="2409900" y="6983"/>
                </a:lnTo>
                <a:lnTo>
                  <a:pt x="236664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6990" y="1317116"/>
            <a:ext cx="212407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  <a:hlinkClick r:id="rId4" action="ppaction://hlinksldjump"/>
              </a:rPr>
              <a:t>социально-</a:t>
            </a:r>
            <a:r>
              <a:rPr sz="800" b="1" dirty="0">
                <a:latin typeface="Arial"/>
                <a:cs typeface="Arial"/>
                <a:hlinkClick r:id="rId4" action="ppaction://hlinksldjump"/>
              </a:rPr>
              <a:t>экономические</a:t>
            </a:r>
            <a:r>
              <a:rPr sz="800" b="1" spc="-50" dirty="0">
                <a:latin typeface="Arial"/>
                <a:cs typeface="Arial"/>
                <a:hlinkClick r:id="rId4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4" action="ppaction://hlinksldjump"/>
              </a:rPr>
              <a:t>показатели</a:t>
            </a:r>
            <a:r>
              <a:rPr sz="800" b="1" spc="10" dirty="0">
                <a:latin typeface="Arial"/>
                <a:cs typeface="Arial"/>
                <a:hlinkClick r:id="rId4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4" action="ppaction://hlinksldjump"/>
              </a:rPr>
              <a:t>05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0784" y="1256538"/>
            <a:ext cx="2077720" cy="274320"/>
          </a:xfrm>
          <a:custGeom>
            <a:avLst/>
            <a:gdLst/>
            <a:ahLst/>
            <a:cxnLst/>
            <a:rect l="l" t="t" r="r" b="b"/>
            <a:pathLst>
              <a:path w="2077720" h="274319">
                <a:moveTo>
                  <a:pt x="1940433" y="0"/>
                </a:moveTo>
                <a:lnTo>
                  <a:pt x="136905" y="0"/>
                </a:lnTo>
                <a:lnTo>
                  <a:pt x="93650" y="6983"/>
                </a:lnTo>
                <a:lnTo>
                  <a:pt x="56071" y="26428"/>
                </a:lnTo>
                <a:lnTo>
                  <a:pt x="26428" y="56071"/>
                </a:lnTo>
                <a:lnTo>
                  <a:pt x="6983" y="93650"/>
                </a:lnTo>
                <a:lnTo>
                  <a:pt x="0" y="136906"/>
                </a:lnTo>
                <a:lnTo>
                  <a:pt x="6983" y="180209"/>
                </a:lnTo>
                <a:lnTo>
                  <a:pt x="26428" y="217795"/>
                </a:lnTo>
                <a:lnTo>
                  <a:pt x="56071" y="247420"/>
                </a:lnTo>
                <a:lnTo>
                  <a:pt x="93650" y="266840"/>
                </a:lnTo>
                <a:lnTo>
                  <a:pt x="136905" y="273812"/>
                </a:lnTo>
                <a:lnTo>
                  <a:pt x="1940433" y="273812"/>
                </a:lnTo>
                <a:lnTo>
                  <a:pt x="1983750" y="266840"/>
                </a:lnTo>
                <a:lnTo>
                  <a:pt x="2021367" y="247420"/>
                </a:lnTo>
                <a:lnTo>
                  <a:pt x="2051029" y="217795"/>
                </a:lnTo>
                <a:lnTo>
                  <a:pt x="2070481" y="180209"/>
                </a:lnTo>
                <a:lnTo>
                  <a:pt x="2077465" y="136906"/>
                </a:lnTo>
                <a:lnTo>
                  <a:pt x="2070481" y="93650"/>
                </a:lnTo>
                <a:lnTo>
                  <a:pt x="2051029" y="56071"/>
                </a:lnTo>
                <a:lnTo>
                  <a:pt x="2021367" y="26428"/>
                </a:lnTo>
                <a:lnTo>
                  <a:pt x="1983750" y="6983"/>
                </a:lnTo>
                <a:lnTo>
                  <a:pt x="194043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40551" y="1317116"/>
            <a:ext cx="176022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5" action="ppaction://hlinksldjump"/>
              </a:rPr>
              <a:t>занятость</a:t>
            </a:r>
            <a:r>
              <a:rPr sz="800" b="1" spc="-5" dirty="0">
                <a:latin typeface="Arial"/>
                <a:cs typeface="Arial"/>
                <a:hlinkClick r:id="rId5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5" action="ppaction://hlinksldjump"/>
              </a:rPr>
              <a:t>и</a:t>
            </a:r>
            <a:r>
              <a:rPr sz="800" b="1" spc="-45" dirty="0">
                <a:latin typeface="Arial"/>
                <a:cs typeface="Arial"/>
                <a:hlinkClick r:id="rId5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5" action="ppaction://hlinksldjump"/>
              </a:rPr>
              <a:t>доходы</a:t>
            </a:r>
            <a:r>
              <a:rPr sz="800" b="1" spc="-30" dirty="0">
                <a:latin typeface="Arial"/>
                <a:cs typeface="Arial"/>
                <a:hlinkClick r:id="rId5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5" action="ppaction://hlinksldjump"/>
              </a:rPr>
              <a:t>населения</a:t>
            </a:r>
            <a:r>
              <a:rPr sz="800" b="1" spc="-15" dirty="0">
                <a:latin typeface="Arial"/>
                <a:cs typeface="Arial"/>
                <a:hlinkClick r:id="rId5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5" action="ppaction://hlinksldjump"/>
              </a:rPr>
              <a:t>06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87536" y="1256538"/>
            <a:ext cx="1292860" cy="274320"/>
          </a:xfrm>
          <a:custGeom>
            <a:avLst/>
            <a:gdLst/>
            <a:ahLst/>
            <a:cxnLst/>
            <a:rect l="l" t="t" r="r" b="b"/>
            <a:pathLst>
              <a:path w="1292859" h="274319">
                <a:moveTo>
                  <a:pt x="1155573" y="0"/>
                </a:moveTo>
                <a:lnTo>
                  <a:pt x="137033" y="0"/>
                </a:lnTo>
                <a:lnTo>
                  <a:pt x="93715" y="6983"/>
                </a:lnTo>
                <a:lnTo>
                  <a:pt x="56098" y="26428"/>
                </a:lnTo>
                <a:lnTo>
                  <a:pt x="26436" y="56071"/>
                </a:lnTo>
                <a:lnTo>
                  <a:pt x="6984" y="93650"/>
                </a:lnTo>
                <a:lnTo>
                  <a:pt x="0" y="136906"/>
                </a:lnTo>
                <a:lnTo>
                  <a:pt x="6985" y="180209"/>
                </a:lnTo>
                <a:lnTo>
                  <a:pt x="26436" y="217795"/>
                </a:lnTo>
                <a:lnTo>
                  <a:pt x="56098" y="247420"/>
                </a:lnTo>
                <a:lnTo>
                  <a:pt x="93715" y="266840"/>
                </a:lnTo>
                <a:lnTo>
                  <a:pt x="137033" y="273812"/>
                </a:lnTo>
                <a:lnTo>
                  <a:pt x="1155573" y="273812"/>
                </a:lnTo>
                <a:lnTo>
                  <a:pt x="1198828" y="266840"/>
                </a:lnTo>
                <a:lnTo>
                  <a:pt x="1236407" y="247420"/>
                </a:lnTo>
                <a:lnTo>
                  <a:pt x="1266050" y="217795"/>
                </a:lnTo>
                <a:lnTo>
                  <a:pt x="1285495" y="180209"/>
                </a:lnTo>
                <a:lnTo>
                  <a:pt x="1292479" y="136906"/>
                </a:lnTo>
                <a:lnTo>
                  <a:pt x="1285495" y="93650"/>
                </a:lnTo>
                <a:lnTo>
                  <a:pt x="1266050" y="56071"/>
                </a:lnTo>
                <a:lnTo>
                  <a:pt x="1236407" y="26428"/>
                </a:lnTo>
                <a:lnTo>
                  <a:pt x="1198828" y="6983"/>
                </a:lnTo>
                <a:lnTo>
                  <a:pt x="115557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658606" y="1317116"/>
            <a:ext cx="95504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6" action="ppaction://hlinksldjump"/>
              </a:rPr>
              <a:t>ресурсная</a:t>
            </a:r>
            <a:r>
              <a:rPr sz="800" b="1" spc="-5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6" action="ppaction://hlinksldjump"/>
              </a:rPr>
              <a:t>база</a:t>
            </a:r>
            <a:r>
              <a:rPr sz="800" b="1" spc="-45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sz="800" b="1" spc="-35" dirty="0">
                <a:latin typeface="Arial"/>
                <a:cs typeface="Arial"/>
                <a:hlinkClick r:id="rId6" action="ppaction://hlinksldjump"/>
              </a:rPr>
              <a:t>07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6300" y="1632076"/>
            <a:ext cx="2028825" cy="274320"/>
          </a:xfrm>
          <a:custGeom>
            <a:avLst/>
            <a:gdLst/>
            <a:ahLst/>
            <a:cxnLst/>
            <a:rect l="l" t="t" r="r" b="b"/>
            <a:pathLst>
              <a:path w="2028825" h="274319">
                <a:moveTo>
                  <a:pt x="1891601" y="0"/>
                </a:moveTo>
                <a:lnTo>
                  <a:pt x="136918" y="0"/>
                </a:lnTo>
                <a:lnTo>
                  <a:pt x="93642" y="6983"/>
                </a:lnTo>
                <a:lnTo>
                  <a:pt x="56057" y="26428"/>
                </a:lnTo>
                <a:lnTo>
                  <a:pt x="26418" y="56071"/>
                </a:lnTo>
                <a:lnTo>
                  <a:pt x="6980" y="93650"/>
                </a:lnTo>
                <a:lnTo>
                  <a:pt x="0" y="136906"/>
                </a:lnTo>
                <a:lnTo>
                  <a:pt x="6980" y="180223"/>
                </a:lnTo>
                <a:lnTo>
                  <a:pt x="26418" y="217840"/>
                </a:lnTo>
                <a:lnTo>
                  <a:pt x="56057" y="247502"/>
                </a:lnTo>
                <a:lnTo>
                  <a:pt x="93642" y="266953"/>
                </a:lnTo>
                <a:lnTo>
                  <a:pt x="136918" y="273938"/>
                </a:lnTo>
                <a:lnTo>
                  <a:pt x="1891601" y="273938"/>
                </a:lnTo>
                <a:lnTo>
                  <a:pt x="1934856" y="266953"/>
                </a:lnTo>
                <a:lnTo>
                  <a:pt x="1972436" y="247502"/>
                </a:lnTo>
                <a:lnTo>
                  <a:pt x="2002079" y="217840"/>
                </a:lnTo>
                <a:lnTo>
                  <a:pt x="2021523" y="180223"/>
                </a:lnTo>
                <a:lnTo>
                  <a:pt x="2028507" y="136906"/>
                </a:lnTo>
                <a:lnTo>
                  <a:pt x="2021523" y="93650"/>
                </a:lnTo>
                <a:lnTo>
                  <a:pt x="2002079" y="56071"/>
                </a:lnTo>
                <a:lnTo>
                  <a:pt x="1972436" y="26428"/>
                </a:lnTo>
                <a:lnTo>
                  <a:pt x="1934856" y="6983"/>
                </a:lnTo>
                <a:lnTo>
                  <a:pt x="18916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23366" y="1692656"/>
            <a:ext cx="163322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7" action="ppaction://hlinksldjump"/>
              </a:rPr>
              <a:t>социальная</a:t>
            </a:r>
            <a:r>
              <a:rPr sz="800" b="1" spc="-20" dirty="0">
                <a:latin typeface="Arial"/>
                <a:cs typeface="Arial"/>
                <a:hlinkClick r:id="rId7" action="ppaction://hlinksldjump"/>
              </a:rPr>
              <a:t> </a:t>
            </a:r>
            <a:r>
              <a:rPr sz="800" b="1" spc="-10" dirty="0">
                <a:latin typeface="Arial"/>
                <a:cs typeface="Arial"/>
                <a:hlinkClick r:id="rId7" action="ppaction://hlinksldjump"/>
              </a:rPr>
              <a:t>инфраструктура</a:t>
            </a:r>
            <a:r>
              <a:rPr sz="800" b="1" spc="40" dirty="0">
                <a:latin typeface="Arial"/>
                <a:cs typeface="Arial"/>
                <a:hlinkClick r:id="rId7" action="ppaction://hlinksldjump"/>
              </a:rPr>
              <a:t> </a:t>
            </a:r>
            <a:r>
              <a:rPr sz="800" b="1" spc="-35" dirty="0">
                <a:latin typeface="Arial"/>
                <a:cs typeface="Arial"/>
                <a:hlinkClick r:id="rId7" action="ppaction://hlinksldjump"/>
              </a:rPr>
              <a:t>08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58185" y="1632076"/>
            <a:ext cx="2471420" cy="274320"/>
          </a:xfrm>
          <a:custGeom>
            <a:avLst/>
            <a:gdLst/>
            <a:ahLst/>
            <a:cxnLst/>
            <a:rect l="l" t="t" r="r" b="b"/>
            <a:pathLst>
              <a:path w="2471420" h="274319">
                <a:moveTo>
                  <a:pt x="2334387" y="0"/>
                </a:moveTo>
                <a:lnTo>
                  <a:pt x="137032" y="0"/>
                </a:lnTo>
                <a:lnTo>
                  <a:pt x="93715" y="6983"/>
                </a:lnTo>
                <a:lnTo>
                  <a:pt x="56098" y="26428"/>
                </a:lnTo>
                <a:lnTo>
                  <a:pt x="26436" y="56071"/>
                </a:lnTo>
                <a:lnTo>
                  <a:pt x="6985" y="93650"/>
                </a:lnTo>
                <a:lnTo>
                  <a:pt x="0" y="136906"/>
                </a:lnTo>
                <a:lnTo>
                  <a:pt x="6985" y="180223"/>
                </a:lnTo>
                <a:lnTo>
                  <a:pt x="26436" y="217840"/>
                </a:lnTo>
                <a:lnTo>
                  <a:pt x="56098" y="247502"/>
                </a:lnTo>
                <a:lnTo>
                  <a:pt x="93715" y="266953"/>
                </a:lnTo>
                <a:lnTo>
                  <a:pt x="137032" y="273938"/>
                </a:lnTo>
                <a:lnTo>
                  <a:pt x="2334387" y="273938"/>
                </a:lnTo>
                <a:lnTo>
                  <a:pt x="2377642" y="266953"/>
                </a:lnTo>
                <a:lnTo>
                  <a:pt x="2415221" y="247502"/>
                </a:lnTo>
                <a:lnTo>
                  <a:pt x="2444864" y="217840"/>
                </a:lnTo>
                <a:lnTo>
                  <a:pt x="2464309" y="180223"/>
                </a:lnTo>
                <a:lnTo>
                  <a:pt x="2471292" y="136906"/>
                </a:lnTo>
                <a:lnTo>
                  <a:pt x="2464309" y="93650"/>
                </a:lnTo>
                <a:lnTo>
                  <a:pt x="2444864" y="56071"/>
                </a:lnTo>
                <a:lnTo>
                  <a:pt x="2415221" y="26428"/>
                </a:lnTo>
                <a:lnTo>
                  <a:pt x="2377642" y="6983"/>
                </a:lnTo>
                <a:lnTo>
                  <a:pt x="233438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23997" y="1692656"/>
            <a:ext cx="194056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8" action="ppaction://hlinksldjump"/>
              </a:rPr>
              <a:t>оценка</a:t>
            </a:r>
            <a:r>
              <a:rPr sz="800" b="1" spc="-20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8" action="ppaction://hlinksldjump"/>
              </a:rPr>
              <a:t>услуг</a:t>
            </a:r>
            <a:r>
              <a:rPr sz="800" b="1" spc="40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8" action="ppaction://hlinksldjump"/>
              </a:rPr>
              <a:t>по</a:t>
            </a:r>
            <a:r>
              <a:rPr sz="800" b="1" spc="-15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800" b="1" spc="-10" dirty="0">
                <a:latin typeface="Arial"/>
                <a:cs typeface="Arial"/>
                <a:hlinkClick r:id="rId8" action="ppaction://hlinksldjump"/>
              </a:rPr>
              <a:t>жизнеобеспечению</a:t>
            </a:r>
            <a:r>
              <a:rPr sz="800" b="1" spc="35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800" b="1" spc="-50" dirty="0">
                <a:latin typeface="Arial"/>
                <a:cs typeface="Arial"/>
                <a:hlinkClick r:id="rId8" action="ppaction://hlinksldjump"/>
              </a:rPr>
              <a:t>9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38445" y="1632076"/>
            <a:ext cx="860425" cy="274320"/>
          </a:xfrm>
          <a:custGeom>
            <a:avLst/>
            <a:gdLst/>
            <a:ahLst/>
            <a:cxnLst/>
            <a:rect l="l" t="t" r="r" b="b"/>
            <a:pathLst>
              <a:path w="860425" h="274319">
                <a:moveTo>
                  <a:pt x="723391" y="0"/>
                </a:moveTo>
                <a:lnTo>
                  <a:pt x="136905" y="0"/>
                </a:lnTo>
                <a:lnTo>
                  <a:pt x="93650" y="6983"/>
                </a:lnTo>
                <a:lnTo>
                  <a:pt x="56071" y="26428"/>
                </a:lnTo>
                <a:lnTo>
                  <a:pt x="26428" y="56071"/>
                </a:lnTo>
                <a:lnTo>
                  <a:pt x="6983" y="93650"/>
                </a:lnTo>
                <a:lnTo>
                  <a:pt x="0" y="136906"/>
                </a:lnTo>
                <a:lnTo>
                  <a:pt x="6983" y="180223"/>
                </a:lnTo>
                <a:lnTo>
                  <a:pt x="26428" y="217840"/>
                </a:lnTo>
                <a:lnTo>
                  <a:pt x="56071" y="247502"/>
                </a:lnTo>
                <a:lnTo>
                  <a:pt x="93650" y="266953"/>
                </a:lnTo>
                <a:lnTo>
                  <a:pt x="136905" y="273938"/>
                </a:lnTo>
                <a:lnTo>
                  <a:pt x="723391" y="273938"/>
                </a:lnTo>
                <a:lnTo>
                  <a:pt x="766695" y="266953"/>
                </a:lnTo>
                <a:lnTo>
                  <a:pt x="804281" y="247502"/>
                </a:lnTo>
                <a:lnTo>
                  <a:pt x="833906" y="217840"/>
                </a:lnTo>
                <a:lnTo>
                  <a:pt x="853326" y="180223"/>
                </a:lnTo>
                <a:lnTo>
                  <a:pt x="860297" y="136906"/>
                </a:lnTo>
                <a:lnTo>
                  <a:pt x="853326" y="93650"/>
                </a:lnTo>
                <a:lnTo>
                  <a:pt x="833906" y="56071"/>
                </a:lnTo>
                <a:lnTo>
                  <a:pt x="804281" y="26428"/>
                </a:lnTo>
                <a:lnTo>
                  <a:pt x="766695" y="6983"/>
                </a:lnTo>
                <a:lnTo>
                  <a:pt x="7233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07228" y="1692656"/>
            <a:ext cx="52324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9" action="ppaction://hlinksldjump"/>
              </a:rPr>
              <a:t>туризм</a:t>
            </a:r>
            <a:r>
              <a:rPr sz="800" b="1" spc="-25" dirty="0">
                <a:latin typeface="Arial"/>
                <a:cs typeface="Arial"/>
                <a:hlinkClick r:id="rId9" action="ppaction://hlinksldjump"/>
              </a:rPr>
              <a:t> 10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10121" y="1621155"/>
            <a:ext cx="2001520" cy="274320"/>
          </a:xfrm>
          <a:custGeom>
            <a:avLst/>
            <a:gdLst/>
            <a:ahLst/>
            <a:cxnLst/>
            <a:rect l="l" t="t" r="r" b="b"/>
            <a:pathLst>
              <a:path w="2001520" h="274319">
                <a:moveTo>
                  <a:pt x="1864359" y="0"/>
                </a:moveTo>
                <a:lnTo>
                  <a:pt x="136905" y="0"/>
                </a:lnTo>
                <a:lnTo>
                  <a:pt x="93650" y="6971"/>
                </a:lnTo>
                <a:lnTo>
                  <a:pt x="56071" y="26391"/>
                </a:lnTo>
                <a:lnTo>
                  <a:pt x="26428" y="56016"/>
                </a:lnTo>
                <a:lnTo>
                  <a:pt x="6983" y="93602"/>
                </a:lnTo>
                <a:lnTo>
                  <a:pt x="0" y="136906"/>
                </a:lnTo>
                <a:lnTo>
                  <a:pt x="6983" y="180161"/>
                </a:lnTo>
                <a:lnTo>
                  <a:pt x="26428" y="217740"/>
                </a:lnTo>
                <a:lnTo>
                  <a:pt x="56071" y="247383"/>
                </a:lnTo>
                <a:lnTo>
                  <a:pt x="93650" y="266828"/>
                </a:lnTo>
                <a:lnTo>
                  <a:pt x="136905" y="273812"/>
                </a:lnTo>
                <a:lnTo>
                  <a:pt x="1864359" y="273812"/>
                </a:lnTo>
                <a:lnTo>
                  <a:pt x="1907677" y="266828"/>
                </a:lnTo>
                <a:lnTo>
                  <a:pt x="1945294" y="247383"/>
                </a:lnTo>
                <a:lnTo>
                  <a:pt x="1974956" y="217740"/>
                </a:lnTo>
                <a:lnTo>
                  <a:pt x="1994408" y="180161"/>
                </a:lnTo>
                <a:lnTo>
                  <a:pt x="2001393" y="136906"/>
                </a:lnTo>
                <a:lnTo>
                  <a:pt x="1994407" y="93602"/>
                </a:lnTo>
                <a:lnTo>
                  <a:pt x="1974956" y="56016"/>
                </a:lnTo>
                <a:lnTo>
                  <a:pt x="1945294" y="26391"/>
                </a:lnTo>
                <a:lnTo>
                  <a:pt x="1907677" y="6971"/>
                </a:lnTo>
                <a:lnTo>
                  <a:pt x="186435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15481" y="1681733"/>
            <a:ext cx="159321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0" action="ppaction://hlinksldjump"/>
              </a:rPr>
              <a:t>позиция</a:t>
            </a:r>
            <a:r>
              <a:rPr sz="800" b="1" spc="5" dirty="0">
                <a:latin typeface="Arial"/>
                <a:cs typeface="Arial"/>
                <a:hlinkClick r:id="rId10" action="ppaction://hlinksldjump"/>
              </a:rPr>
              <a:t> </a:t>
            </a:r>
            <a:r>
              <a:rPr sz="800" b="1" spc="-10" dirty="0">
                <a:latin typeface="Arial"/>
                <a:cs typeface="Arial"/>
                <a:hlinkClick r:id="rId10" action="ppaction://hlinksldjump"/>
              </a:rPr>
              <a:t>предпринимателей</a:t>
            </a:r>
            <a:r>
              <a:rPr sz="800" b="1" spc="40" dirty="0">
                <a:latin typeface="Arial"/>
                <a:cs typeface="Arial"/>
                <a:hlinkClick r:id="rId10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10" action="ppaction://hlinksldjump"/>
              </a:rPr>
              <a:t>13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6300" y="2010791"/>
            <a:ext cx="2148840" cy="274320"/>
          </a:xfrm>
          <a:custGeom>
            <a:avLst/>
            <a:gdLst/>
            <a:ahLst/>
            <a:cxnLst/>
            <a:rect l="l" t="t" r="r" b="b"/>
            <a:pathLst>
              <a:path w="2148840" h="274319">
                <a:moveTo>
                  <a:pt x="2011489" y="0"/>
                </a:moveTo>
                <a:lnTo>
                  <a:pt x="136918" y="0"/>
                </a:lnTo>
                <a:lnTo>
                  <a:pt x="93642" y="6985"/>
                </a:lnTo>
                <a:lnTo>
                  <a:pt x="56057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3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57" y="247510"/>
                </a:lnTo>
                <a:lnTo>
                  <a:pt x="93642" y="266955"/>
                </a:lnTo>
                <a:lnTo>
                  <a:pt x="136918" y="273938"/>
                </a:lnTo>
                <a:lnTo>
                  <a:pt x="2011489" y="273938"/>
                </a:lnTo>
                <a:lnTo>
                  <a:pt x="2054744" y="266955"/>
                </a:lnTo>
                <a:lnTo>
                  <a:pt x="2092324" y="247510"/>
                </a:lnTo>
                <a:lnTo>
                  <a:pt x="2121967" y="217867"/>
                </a:lnTo>
                <a:lnTo>
                  <a:pt x="2141411" y="180288"/>
                </a:lnTo>
                <a:lnTo>
                  <a:pt x="2148395" y="137033"/>
                </a:lnTo>
                <a:lnTo>
                  <a:pt x="2141411" y="93715"/>
                </a:lnTo>
                <a:lnTo>
                  <a:pt x="2121967" y="56098"/>
                </a:lnTo>
                <a:lnTo>
                  <a:pt x="2092324" y="26436"/>
                </a:lnTo>
                <a:lnTo>
                  <a:pt x="2054744" y="6985"/>
                </a:lnTo>
                <a:lnTo>
                  <a:pt x="201148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62711" y="2071497"/>
            <a:ext cx="18764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1" action="ppaction://hlinksldjump"/>
              </a:rPr>
              <a:t>анализ</a:t>
            </a:r>
            <a:r>
              <a:rPr sz="800" b="1" spc="-40" dirty="0">
                <a:latin typeface="Arial"/>
                <a:cs typeface="Arial"/>
                <a:hlinkClick r:id="rId11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11" action="ppaction://hlinksldjump"/>
              </a:rPr>
              <a:t>интервью</a:t>
            </a:r>
            <a:r>
              <a:rPr sz="800" b="1" spc="-35" dirty="0">
                <a:latin typeface="Arial"/>
                <a:cs typeface="Arial"/>
                <a:hlinkClick r:id="rId11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11" action="ppaction://hlinksldjump"/>
              </a:rPr>
              <a:t>администрации</a:t>
            </a:r>
            <a:r>
              <a:rPr sz="800" b="1" spc="-40" dirty="0">
                <a:latin typeface="Arial"/>
                <a:cs typeface="Arial"/>
                <a:hlinkClick r:id="rId11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11" action="ppaction://hlinksldjump"/>
              </a:rPr>
              <a:t>14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77185" y="2010791"/>
            <a:ext cx="1370965" cy="274320"/>
          </a:xfrm>
          <a:custGeom>
            <a:avLst/>
            <a:gdLst/>
            <a:ahLst/>
            <a:cxnLst/>
            <a:rect l="l" t="t" r="r" b="b"/>
            <a:pathLst>
              <a:path w="1370964" h="274319">
                <a:moveTo>
                  <a:pt x="1234059" y="0"/>
                </a:moveTo>
                <a:lnTo>
                  <a:pt x="136906" y="0"/>
                </a:lnTo>
                <a:lnTo>
                  <a:pt x="93650" y="6985"/>
                </a:lnTo>
                <a:lnTo>
                  <a:pt x="56071" y="26436"/>
                </a:lnTo>
                <a:lnTo>
                  <a:pt x="26428" y="56098"/>
                </a:lnTo>
                <a:lnTo>
                  <a:pt x="6983" y="93715"/>
                </a:lnTo>
                <a:lnTo>
                  <a:pt x="0" y="137033"/>
                </a:lnTo>
                <a:lnTo>
                  <a:pt x="6983" y="180288"/>
                </a:lnTo>
                <a:lnTo>
                  <a:pt x="26428" y="217867"/>
                </a:lnTo>
                <a:lnTo>
                  <a:pt x="56071" y="247510"/>
                </a:lnTo>
                <a:lnTo>
                  <a:pt x="93650" y="266955"/>
                </a:lnTo>
                <a:lnTo>
                  <a:pt x="136906" y="273938"/>
                </a:lnTo>
                <a:lnTo>
                  <a:pt x="1234059" y="273938"/>
                </a:lnTo>
                <a:lnTo>
                  <a:pt x="1277314" y="266955"/>
                </a:lnTo>
                <a:lnTo>
                  <a:pt x="1314893" y="247510"/>
                </a:lnTo>
                <a:lnTo>
                  <a:pt x="1344536" y="217867"/>
                </a:lnTo>
                <a:lnTo>
                  <a:pt x="1363981" y="180288"/>
                </a:lnTo>
                <a:lnTo>
                  <a:pt x="1370964" y="137033"/>
                </a:lnTo>
                <a:lnTo>
                  <a:pt x="1363981" y="93715"/>
                </a:lnTo>
                <a:lnTo>
                  <a:pt x="1344536" y="56098"/>
                </a:lnTo>
                <a:lnTo>
                  <a:pt x="1314893" y="26436"/>
                </a:lnTo>
                <a:lnTo>
                  <a:pt x="1277314" y="6985"/>
                </a:lnTo>
                <a:lnTo>
                  <a:pt x="123405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37713" y="2071497"/>
            <a:ext cx="105156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2" action="ppaction://hlinksldjump"/>
              </a:rPr>
              <a:t>SWOT-анализ</a:t>
            </a:r>
            <a:r>
              <a:rPr sz="800" b="1" spc="-25" dirty="0">
                <a:latin typeface="Arial"/>
                <a:cs typeface="Arial"/>
                <a:hlinkClick r:id="rId12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12" action="ppaction://hlinksldjump"/>
              </a:rPr>
              <a:t>МО</a:t>
            </a:r>
            <a:r>
              <a:rPr sz="800" b="1" spc="-30" dirty="0">
                <a:latin typeface="Arial"/>
                <a:cs typeface="Arial"/>
                <a:hlinkClick r:id="rId12" action="ppaction://hlinksldjump"/>
              </a:rPr>
              <a:t> </a:t>
            </a:r>
            <a:r>
              <a:rPr sz="800" b="1" spc="-25" dirty="0">
                <a:latin typeface="Arial"/>
                <a:cs typeface="Arial"/>
                <a:hlinkClick r:id="rId12" action="ppaction://hlinksldjump"/>
              </a:rPr>
              <a:t>15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61710" y="2010791"/>
            <a:ext cx="2185035" cy="274320"/>
          </a:xfrm>
          <a:custGeom>
            <a:avLst/>
            <a:gdLst/>
            <a:ahLst/>
            <a:cxnLst/>
            <a:rect l="l" t="t" r="r" b="b"/>
            <a:pathLst>
              <a:path w="2185034" h="274319">
                <a:moveTo>
                  <a:pt x="2048002" y="0"/>
                </a:moveTo>
                <a:lnTo>
                  <a:pt x="136905" y="0"/>
                </a:lnTo>
                <a:lnTo>
                  <a:pt x="93650" y="6985"/>
                </a:lnTo>
                <a:lnTo>
                  <a:pt x="56071" y="26436"/>
                </a:lnTo>
                <a:lnTo>
                  <a:pt x="26428" y="56098"/>
                </a:lnTo>
                <a:lnTo>
                  <a:pt x="6983" y="93715"/>
                </a:lnTo>
                <a:lnTo>
                  <a:pt x="0" y="137033"/>
                </a:lnTo>
                <a:lnTo>
                  <a:pt x="6983" y="180288"/>
                </a:lnTo>
                <a:lnTo>
                  <a:pt x="26428" y="217867"/>
                </a:lnTo>
                <a:lnTo>
                  <a:pt x="56071" y="247510"/>
                </a:lnTo>
                <a:lnTo>
                  <a:pt x="93650" y="266955"/>
                </a:lnTo>
                <a:lnTo>
                  <a:pt x="136905" y="273938"/>
                </a:lnTo>
                <a:lnTo>
                  <a:pt x="2048002" y="273938"/>
                </a:lnTo>
                <a:lnTo>
                  <a:pt x="2091257" y="266955"/>
                </a:lnTo>
                <a:lnTo>
                  <a:pt x="2128836" y="247510"/>
                </a:lnTo>
                <a:lnTo>
                  <a:pt x="2158479" y="217867"/>
                </a:lnTo>
                <a:lnTo>
                  <a:pt x="2177924" y="180288"/>
                </a:lnTo>
                <a:lnTo>
                  <a:pt x="2184908" y="137033"/>
                </a:lnTo>
                <a:lnTo>
                  <a:pt x="2177924" y="93715"/>
                </a:lnTo>
                <a:lnTo>
                  <a:pt x="2158479" y="56098"/>
                </a:lnTo>
                <a:lnTo>
                  <a:pt x="2128836" y="26436"/>
                </a:lnTo>
                <a:lnTo>
                  <a:pt x="2091257" y="6985"/>
                </a:lnTo>
                <a:lnTo>
                  <a:pt x="204800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697473" y="2071497"/>
            <a:ext cx="191579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3" action="ppaction://hlinksldjump"/>
              </a:rPr>
              <a:t>контент</a:t>
            </a:r>
            <a:r>
              <a:rPr sz="800" b="1" spc="-30" dirty="0">
                <a:latin typeface="Arial"/>
                <a:cs typeface="Arial"/>
                <a:hlinkClick r:id="rId13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13" action="ppaction://hlinksldjump"/>
              </a:rPr>
              <a:t>анализ</a:t>
            </a:r>
            <a:r>
              <a:rPr sz="800" b="1" spc="-35" dirty="0">
                <a:latin typeface="Arial"/>
                <a:cs typeface="Arial"/>
                <a:hlinkClick r:id="rId13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13" action="ppaction://hlinksldjump"/>
              </a:rPr>
              <a:t>социальных</a:t>
            </a:r>
            <a:r>
              <a:rPr sz="800" b="1" spc="-45" dirty="0">
                <a:latin typeface="Arial"/>
                <a:cs typeface="Arial"/>
                <a:hlinkClick r:id="rId13" action="ppaction://hlinksldjump"/>
              </a:rPr>
              <a:t> </a:t>
            </a:r>
            <a:r>
              <a:rPr sz="800" b="1" dirty="0" err="1">
                <a:latin typeface="Arial"/>
                <a:cs typeface="Arial"/>
                <a:hlinkClick r:id="rId13" action="ppaction://hlinksldjump"/>
              </a:rPr>
              <a:t>сетей</a:t>
            </a:r>
            <a:r>
              <a:rPr sz="800" b="1" spc="-5" dirty="0">
                <a:latin typeface="Arial"/>
                <a:cs typeface="Arial"/>
                <a:hlinkClick r:id="rId13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13" action="ppaction://hlinksldjump"/>
              </a:rPr>
              <a:t>1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45932" y="2010791"/>
            <a:ext cx="1934210" cy="274320"/>
          </a:xfrm>
          <a:custGeom>
            <a:avLst/>
            <a:gdLst/>
            <a:ahLst/>
            <a:cxnLst/>
            <a:rect l="l" t="t" r="r" b="b"/>
            <a:pathLst>
              <a:path w="1934209" h="274319">
                <a:moveTo>
                  <a:pt x="1797177" y="0"/>
                </a:moveTo>
                <a:lnTo>
                  <a:pt x="136906" y="0"/>
                </a:lnTo>
                <a:lnTo>
                  <a:pt x="93602" y="6985"/>
                </a:lnTo>
                <a:lnTo>
                  <a:pt x="56016" y="26436"/>
                </a:lnTo>
                <a:lnTo>
                  <a:pt x="26391" y="56098"/>
                </a:lnTo>
                <a:lnTo>
                  <a:pt x="6971" y="93715"/>
                </a:lnTo>
                <a:lnTo>
                  <a:pt x="0" y="137033"/>
                </a:lnTo>
                <a:lnTo>
                  <a:pt x="6971" y="180288"/>
                </a:lnTo>
                <a:lnTo>
                  <a:pt x="26391" y="217867"/>
                </a:lnTo>
                <a:lnTo>
                  <a:pt x="56016" y="247510"/>
                </a:lnTo>
                <a:lnTo>
                  <a:pt x="93602" y="266955"/>
                </a:lnTo>
                <a:lnTo>
                  <a:pt x="136906" y="273938"/>
                </a:lnTo>
                <a:lnTo>
                  <a:pt x="1797177" y="273938"/>
                </a:lnTo>
                <a:lnTo>
                  <a:pt x="1840432" y="266955"/>
                </a:lnTo>
                <a:lnTo>
                  <a:pt x="1878011" y="247510"/>
                </a:lnTo>
                <a:lnTo>
                  <a:pt x="1907654" y="217867"/>
                </a:lnTo>
                <a:lnTo>
                  <a:pt x="1927099" y="180288"/>
                </a:lnTo>
                <a:lnTo>
                  <a:pt x="1934083" y="137033"/>
                </a:lnTo>
                <a:lnTo>
                  <a:pt x="1927099" y="93715"/>
                </a:lnTo>
                <a:lnTo>
                  <a:pt x="1907654" y="56098"/>
                </a:lnTo>
                <a:lnTo>
                  <a:pt x="1878011" y="26436"/>
                </a:lnTo>
                <a:lnTo>
                  <a:pt x="1840432" y="6985"/>
                </a:lnTo>
                <a:lnTo>
                  <a:pt x="179717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95666" y="2071497"/>
            <a:ext cx="163830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  <a:hlinkClick r:id="rId14" action="ppaction://hlinksldjump"/>
              </a:rPr>
              <a:t>организационные</a:t>
            </a:r>
            <a:r>
              <a:rPr sz="800" b="1" spc="35" dirty="0">
                <a:latin typeface="Arial"/>
                <a:cs typeface="Arial"/>
                <a:hlinkClick r:id="rId14" action="ppaction://hlinksldjump"/>
              </a:rPr>
              <a:t> </a:t>
            </a:r>
            <a:r>
              <a:rPr sz="800" b="1" u="sng" dirty="0" err="1">
                <a:solidFill>
                  <a:srgbClr val="0000FF"/>
                </a:solidFill>
                <a:latin typeface="Arial"/>
                <a:cs typeface="Arial"/>
                <a:hlinkClick r:id="rId14" action="ppaction://hlinksldjump"/>
              </a:rPr>
              <a:t>проблемы</a:t>
            </a:r>
            <a:r>
              <a:rPr sz="800" b="1" u="sng" spc="10" dirty="0">
                <a:solidFill>
                  <a:srgbClr val="0000FF"/>
                </a:solidFill>
                <a:latin typeface="Arial"/>
                <a:cs typeface="Arial"/>
                <a:hlinkClick r:id="rId14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14" action="ppaction://hlinksldjump"/>
              </a:rPr>
              <a:t>1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7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6300" y="2372867"/>
            <a:ext cx="2106295" cy="274320"/>
          </a:xfrm>
          <a:custGeom>
            <a:avLst/>
            <a:gdLst/>
            <a:ahLst/>
            <a:cxnLst/>
            <a:rect l="l" t="t" r="r" b="b"/>
            <a:pathLst>
              <a:path w="2106295" h="274319">
                <a:moveTo>
                  <a:pt x="1969071" y="0"/>
                </a:moveTo>
                <a:lnTo>
                  <a:pt x="136918" y="0"/>
                </a:lnTo>
                <a:lnTo>
                  <a:pt x="93637" y="6983"/>
                </a:lnTo>
                <a:lnTo>
                  <a:pt x="56051" y="26428"/>
                </a:lnTo>
                <a:lnTo>
                  <a:pt x="26414" y="56071"/>
                </a:lnTo>
                <a:lnTo>
                  <a:pt x="6979" y="93650"/>
                </a:lnTo>
                <a:lnTo>
                  <a:pt x="0" y="136906"/>
                </a:lnTo>
                <a:lnTo>
                  <a:pt x="6979" y="180209"/>
                </a:lnTo>
                <a:lnTo>
                  <a:pt x="26414" y="217795"/>
                </a:lnTo>
                <a:lnTo>
                  <a:pt x="56051" y="247420"/>
                </a:lnTo>
                <a:lnTo>
                  <a:pt x="93637" y="266840"/>
                </a:lnTo>
                <a:lnTo>
                  <a:pt x="136918" y="273812"/>
                </a:lnTo>
                <a:lnTo>
                  <a:pt x="1969071" y="273812"/>
                </a:lnTo>
                <a:lnTo>
                  <a:pt x="2012375" y="266840"/>
                </a:lnTo>
                <a:lnTo>
                  <a:pt x="2049961" y="247420"/>
                </a:lnTo>
                <a:lnTo>
                  <a:pt x="2079585" y="217795"/>
                </a:lnTo>
                <a:lnTo>
                  <a:pt x="2099005" y="180209"/>
                </a:lnTo>
                <a:lnTo>
                  <a:pt x="2105977" y="136906"/>
                </a:lnTo>
                <a:lnTo>
                  <a:pt x="2099005" y="93650"/>
                </a:lnTo>
                <a:lnTo>
                  <a:pt x="2079585" y="56071"/>
                </a:lnTo>
                <a:lnTo>
                  <a:pt x="2049961" y="26428"/>
                </a:lnTo>
                <a:lnTo>
                  <a:pt x="2012375" y="6983"/>
                </a:lnTo>
                <a:lnTo>
                  <a:pt x="196907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24585" y="2433574"/>
            <a:ext cx="171005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  <a:hlinkClick r:id="rId15" action="ppaction://hlinksldjump"/>
              </a:rPr>
              <a:t>ТОП-</a:t>
            </a:r>
            <a:r>
              <a:rPr sz="800" b="1" dirty="0">
                <a:latin typeface="Arial"/>
                <a:cs typeface="Arial"/>
                <a:hlinkClick r:id="rId15" action="ppaction://hlinksldjump"/>
              </a:rPr>
              <a:t>действия</a:t>
            </a:r>
            <a:r>
              <a:rPr sz="800" b="1" spc="-25" dirty="0">
                <a:latin typeface="Arial"/>
                <a:cs typeface="Arial"/>
                <a:hlinkClick r:id="rId15" action="ppaction://hlinksldjump"/>
              </a:rPr>
              <a:t> </a:t>
            </a:r>
            <a:r>
              <a:rPr sz="800" b="1" dirty="0" err="1">
                <a:latin typeface="Arial"/>
                <a:cs typeface="Arial"/>
                <a:hlinkClick r:id="rId15" action="ppaction://hlinksldjump"/>
              </a:rPr>
              <a:t>администрации</a:t>
            </a:r>
            <a:r>
              <a:rPr sz="800" b="1" spc="-35" dirty="0">
                <a:latin typeface="Arial"/>
                <a:cs typeface="Arial"/>
                <a:hlinkClick r:id="rId15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15" action="ppaction://hlinksldjump"/>
              </a:rPr>
              <a:t>1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29179" y="2372867"/>
            <a:ext cx="3289300" cy="274320"/>
          </a:xfrm>
          <a:custGeom>
            <a:avLst/>
            <a:gdLst/>
            <a:ahLst/>
            <a:cxnLst/>
            <a:rect l="l" t="t" r="r" b="b"/>
            <a:pathLst>
              <a:path w="3289300" h="274319">
                <a:moveTo>
                  <a:pt x="0" y="136906"/>
                </a:moveTo>
                <a:lnTo>
                  <a:pt x="6983" y="93650"/>
                </a:lnTo>
                <a:lnTo>
                  <a:pt x="26428" y="56071"/>
                </a:lnTo>
                <a:lnTo>
                  <a:pt x="56071" y="26428"/>
                </a:lnTo>
                <a:lnTo>
                  <a:pt x="93650" y="6983"/>
                </a:lnTo>
                <a:lnTo>
                  <a:pt x="136906" y="0"/>
                </a:lnTo>
                <a:lnTo>
                  <a:pt x="3152140" y="0"/>
                </a:lnTo>
                <a:lnTo>
                  <a:pt x="3195395" y="6983"/>
                </a:lnTo>
                <a:lnTo>
                  <a:pt x="3232974" y="26428"/>
                </a:lnTo>
                <a:lnTo>
                  <a:pt x="3262617" y="56071"/>
                </a:lnTo>
                <a:lnTo>
                  <a:pt x="3282062" y="93650"/>
                </a:lnTo>
                <a:lnTo>
                  <a:pt x="3289046" y="136906"/>
                </a:lnTo>
                <a:lnTo>
                  <a:pt x="3282062" y="180209"/>
                </a:lnTo>
                <a:lnTo>
                  <a:pt x="3262617" y="217795"/>
                </a:lnTo>
                <a:lnTo>
                  <a:pt x="3232974" y="247420"/>
                </a:lnTo>
                <a:lnTo>
                  <a:pt x="3195395" y="266840"/>
                </a:lnTo>
                <a:lnTo>
                  <a:pt x="3152140" y="273812"/>
                </a:lnTo>
                <a:lnTo>
                  <a:pt x="136906" y="273812"/>
                </a:lnTo>
                <a:lnTo>
                  <a:pt x="93650" y="266840"/>
                </a:lnTo>
                <a:lnTo>
                  <a:pt x="56071" y="247420"/>
                </a:lnTo>
                <a:lnTo>
                  <a:pt x="26428" y="217795"/>
                </a:lnTo>
                <a:lnTo>
                  <a:pt x="6983" y="180209"/>
                </a:lnTo>
                <a:lnTo>
                  <a:pt x="0" y="1369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84322" y="2433574"/>
            <a:ext cx="278003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6" action="ppaction://hlinksldjump"/>
              </a:rPr>
              <a:t>механизмы</a:t>
            </a:r>
            <a:r>
              <a:rPr sz="800" b="1" spc="-30" dirty="0">
                <a:latin typeface="Arial"/>
                <a:cs typeface="Arial"/>
                <a:hlinkClick r:id="rId16" action="ppaction://hlinksldjump"/>
              </a:rPr>
              <a:t> </a:t>
            </a:r>
            <a:r>
              <a:rPr sz="800" b="1" spc="-10" dirty="0">
                <a:latin typeface="Arial"/>
                <a:cs typeface="Arial"/>
                <a:hlinkClick r:id="rId16" action="ppaction://hlinksldjump"/>
              </a:rPr>
              <a:t>реализации</a:t>
            </a:r>
            <a:r>
              <a:rPr sz="800" b="1" spc="-30" dirty="0">
                <a:latin typeface="Arial"/>
                <a:cs typeface="Arial"/>
                <a:hlinkClick r:id="rId16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16" action="ppaction://hlinksldjump"/>
              </a:rPr>
              <a:t>инвестиционного </a:t>
            </a:r>
            <a:r>
              <a:rPr sz="800" b="1" u="sng" dirty="0" err="1">
                <a:solidFill>
                  <a:srgbClr val="0000FF"/>
                </a:solidFill>
                <a:latin typeface="Arial"/>
                <a:cs typeface="Arial"/>
                <a:hlinkClick r:id="rId16" action="ppaction://hlinksldjump"/>
              </a:rPr>
              <a:t>профиля</a:t>
            </a:r>
            <a:r>
              <a:rPr sz="800" b="1" u="sng" spc="-35" dirty="0">
                <a:solidFill>
                  <a:srgbClr val="0000FF"/>
                </a:solidFill>
                <a:latin typeface="Arial"/>
                <a:cs typeface="Arial"/>
                <a:hlinkClick r:id="rId16" action="ppaction://hlinksldjump"/>
              </a:rPr>
              <a:t> 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19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198742" y="2372867"/>
            <a:ext cx="1741805" cy="274320"/>
          </a:xfrm>
          <a:custGeom>
            <a:avLst/>
            <a:gdLst/>
            <a:ahLst/>
            <a:cxnLst/>
            <a:rect l="l" t="t" r="r" b="b"/>
            <a:pathLst>
              <a:path w="1741804" h="274319">
                <a:moveTo>
                  <a:pt x="1604772" y="0"/>
                </a:moveTo>
                <a:lnTo>
                  <a:pt x="136906" y="0"/>
                </a:lnTo>
                <a:lnTo>
                  <a:pt x="93650" y="6983"/>
                </a:lnTo>
                <a:lnTo>
                  <a:pt x="56071" y="26428"/>
                </a:lnTo>
                <a:lnTo>
                  <a:pt x="26428" y="56071"/>
                </a:lnTo>
                <a:lnTo>
                  <a:pt x="6983" y="93650"/>
                </a:lnTo>
                <a:lnTo>
                  <a:pt x="0" y="136906"/>
                </a:lnTo>
                <a:lnTo>
                  <a:pt x="6983" y="180209"/>
                </a:lnTo>
                <a:lnTo>
                  <a:pt x="26428" y="217795"/>
                </a:lnTo>
                <a:lnTo>
                  <a:pt x="56071" y="247420"/>
                </a:lnTo>
                <a:lnTo>
                  <a:pt x="93650" y="266840"/>
                </a:lnTo>
                <a:lnTo>
                  <a:pt x="136906" y="273812"/>
                </a:lnTo>
                <a:lnTo>
                  <a:pt x="1604772" y="273812"/>
                </a:lnTo>
                <a:lnTo>
                  <a:pt x="1648075" y="266840"/>
                </a:lnTo>
                <a:lnTo>
                  <a:pt x="1685661" y="247420"/>
                </a:lnTo>
                <a:lnTo>
                  <a:pt x="1715286" y="217795"/>
                </a:lnTo>
                <a:lnTo>
                  <a:pt x="1734706" y="180209"/>
                </a:lnTo>
                <a:lnTo>
                  <a:pt x="1741678" y="136906"/>
                </a:lnTo>
                <a:lnTo>
                  <a:pt x="1734706" y="93650"/>
                </a:lnTo>
                <a:lnTo>
                  <a:pt x="1715286" y="56071"/>
                </a:lnTo>
                <a:lnTo>
                  <a:pt x="1685661" y="26428"/>
                </a:lnTo>
                <a:lnTo>
                  <a:pt x="1648075" y="6983"/>
                </a:lnTo>
                <a:lnTo>
                  <a:pt x="160477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396990" y="2433574"/>
            <a:ext cx="13493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7" action="ppaction://hlinksldjump"/>
              </a:rPr>
              <a:t>основные</a:t>
            </a:r>
            <a:r>
              <a:rPr sz="800" b="1" spc="-30" dirty="0">
                <a:latin typeface="Arial"/>
                <a:cs typeface="Arial"/>
                <a:hlinkClick r:id="rId17" action="ppaction://hlinksldjump"/>
              </a:rPr>
              <a:t> </a:t>
            </a:r>
            <a:r>
              <a:rPr sz="800" b="1" dirty="0" err="1">
                <a:latin typeface="Arial"/>
                <a:cs typeface="Arial"/>
                <a:hlinkClick r:id="rId17" action="ppaction://hlinksldjump"/>
              </a:rPr>
              <a:t>организации</a:t>
            </a:r>
            <a:r>
              <a:rPr sz="800" b="1" spc="-35" dirty="0">
                <a:latin typeface="Arial"/>
                <a:cs typeface="Arial"/>
                <a:hlinkClick r:id="rId17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17" action="ppaction://hlinksldjump"/>
              </a:rPr>
              <a:t>2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38338" y="2372867"/>
            <a:ext cx="1741805" cy="274320"/>
          </a:xfrm>
          <a:custGeom>
            <a:avLst/>
            <a:gdLst/>
            <a:ahLst/>
            <a:cxnLst/>
            <a:rect l="l" t="t" r="r" b="b"/>
            <a:pathLst>
              <a:path w="1741804" h="274319">
                <a:moveTo>
                  <a:pt x="1604771" y="0"/>
                </a:moveTo>
                <a:lnTo>
                  <a:pt x="136905" y="0"/>
                </a:lnTo>
                <a:lnTo>
                  <a:pt x="93602" y="6983"/>
                </a:lnTo>
                <a:lnTo>
                  <a:pt x="56016" y="26428"/>
                </a:lnTo>
                <a:lnTo>
                  <a:pt x="26391" y="56071"/>
                </a:lnTo>
                <a:lnTo>
                  <a:pt x="6971" y="93650"/>
                </a:lnTo>
                <a:lnTo>
                  <a:pt x="0" y="136906"/>
                </a:lnTo>
                <a:lnTo>
                  <a:pt x="6971" y="180209"/>
                </a:lnTo>
                <a:lnTo>
                  <a:pt x="26391" y="217795"/>
                </a:lnTo>
                <a:lnTo>
                  <a:pt x="56016" y="247420"/>
                </a:lnTo>
                <a:lnTo>
                  <a:pt x="93602" y="266840"/>
                </a:lnTo>
                <a:lnTo>
                  <a:pt x="136905" y="273812"/>
                </a:lnTo>
                <a:lnTo>
                  <a:pt x="1604771" y="273812"/>
                </a:lnTo>
                <a:lnTo>
                  <a:pt x="1648027" y="266840"/>
                </a:lnTo>
                <a:lnTo>
                  <a:pt x="1685606" y="247420"/>
                </a:lnTo>
                <a:lnTo>
                  <a:pt x="1715249" y="217795"/>
                </a:lnTo>
                <a:lnTo>
                  <a:pt x="1734694" y="180209"/>
                </a:lnTo>
                <a:lnTo>
                  <a:pt x="1741677" y="136906"/>
                </a:lnTo>
                <a:lnTo>
                  <a:pt x="1734694" y="93650"/>
                </a:lnTo>
                <a:lnTo>
                  <a:pt x="1715249" y="56071"/>
                </a:lnTo>
                <a:lnTo>
                  <a:pt x="1685606" y="26428"/>
                </a:lnTo>
                <a:lnTo>
                  <a:pt x="1648027" y="6983"/>
                </a:lnTo>
                <a:lnTo>
                  <a:pt x="160477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219947" y="2433574"/>
            <a:ext cx="138239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8" action="ppaction://hlinksldjump"/>
              </a:rPr>
              <a:t>ключевые</a:t>
            </a:r>
            <a:r>
              <a:rPr sz="800" b="1" spc="-45" dirty="0">
                <a:latin typeface="Arial"/>
                <a:cs typeface="Arial"/>
                <a:hlinkClick r:id="rId18" action="ppaction://hlinksldjump"/>
              </a:rPr>
              <a:t> </a:t>
            </a:r>
            <a:r>
              <a:rPr sz="800" b="1" dirty="0" err="1">
                <a:latin typeface="Arial"/>
                <a:cs typeface="Arial"/>
                <a:hlinkClick r:id="rId18" action="ppaction://hlinksldjump"/>
              </a:rPr>
              <a:t>компетенции</a:t>
            </a:r>
            <a:r>
              <a:rPr sz="800" b="1" spc="-40" dirty="0">
                <a:latin typeface="Arial"/>
                <a:cs typeface="Arial"/>
                <a:hlinkClick r:id="rId18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18" action="ppaction://hlinksldjump"/>
              </a:rPr>
              <a:t>2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96589" y="2743009"/>
            <a:ext cx="2414270" cy="274320"/>
          </a:xfrm>
          <a:custGeom>
            <a:avLst/>
            <a:gdLst/>
            <a:ahLst/>
            <a:cxnLst/>
            <a:rect l="l" t="t" r="r" b="b"/>
            <a:pathLst>
              <a:path w="2414270" h="274319">
                <a:moveTo>
                  <a:pt x="2277364" y="0"/>
                </a:moveTo>
                <a:lnTo>
                  <a:pt x="136906" y="0"/>
                </a:lnTo>
                <a:lnTo>
                  <a:pt x="93650" y="6971"/>
                </a:lnTo>
                <a:lnTo>
                  <a:pt x="56071" y="26391"/>
                </a:lnTo>
                <a:lnTo>
                  <a:pt x="26428" y="56016"/>
                </a:lnTo>
                <a:lnTo>
                  <a:pt x="6983" y="93602"/>
                </a:lnTo>
                <a:lnTo>
                  <a:pt x="0" y="136905"/>
                </a:lnTo>
                <a:lnTo>
                  <a:pt x="6983" y="180161"/>
                </a:lnTo>
                <a:lnTo>
                  <a:pt x="26428" y="217740"/>
                </a:lnTo>
                <a:lnTo>
                  <a:pt x="56071" y="247383"/>
                </a:lnTo>
                <a:lnTo>
                  <a:pt x="93650" y="266828"/>
                </a:lnTo>
                <a:lnTo>
                  <a:pt x="136906" y="273811"/>
                </a:lnTo>
                <a:lnTo>
                  <a:pt x="2277364" y="273811"/>
                </a:lnTo>
                <a:lnTo>
                  <a:pt x="2320667" y="266828"/>
                </a:lnTo>
                <a:lnTo>
                  <a:pt x="2358253" y="247383"/>
                </a:lnTo>
                <a:lnTo>
                  <a:pt x="2387878" y="217740"/>
                </a:lnTo>
                <a:lnTo>
                  <a:pt x="2407298" y="180161"/>
                </a:lnTo>
                <a:lnTo>
                  <a:pt x="2414270" y="136905"/>
                </a:lnTo>
                <a:lnTo>
                  <a:pt x="2407298" y="93602"/>
                </a:lnTo>
                <a:lnTo>
                  <a:pt x="2387878" y="56016"/>
                </a:lnTo>
                <a:lnTo>
                  <a:pt x="2358253" y="26391"/>
                </a:lnTo>
                <a:lnTo>
                  <a:pt x="2320667" y="6971"/>
                </a:lnTo>
                <a:lnTo>
                  <a:pt x="227736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314699" y="2804165"/>
            <a:ext cx="217805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19" action="ppaction://hlinksldjump"/>
              </a:rPr>
              <a:t>свободные </a:t>
            </a:r>
            <a:r>
              <a:rPr sz="800" b="1" spc="-10" dirty="0">
                <a:latin typeface="Arial"/>
                <a:cs typeface="Arial"/>
                <a:hlinkClick r:id="rId19" action="ppaction://hlinksldjump"/>
              </a:rPr>
              <a:t>инвестиционные</a:t>
            </a:r>
            <a:r>
              <a:rPr sz="800" b="1" spc="15" dirty="0">
                <a:latin typeface="Arial"/>
                <a:cs typeface="Arial"/>
                <a:hlinkClick r:id="rId19" action="ppaction://hlinksldjump"/>
              </a:rPr>
              <a:t> </a:t>
            </a:r>
            <a:r>
              <a:rPr sz="800" b="1" dirty="0" err="1">
                <a:latin typeface="Arial"/>
                <a:cs typeface="Arial"/>
                <a:hlinkClick r:id="rId19" action="ppaction://hlinksldjump"/>
              </a:rPr>
              <a:t>площадки</a:t>
            </a:r>
            <a:r>
              <a:rPr sz="800" b="1" spc="-5" dirty="0">
                <a:latin typeface="Arial"/>
                <a:cs typeface="Arial"/>
                <a:hlinkClick r:id="rId19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19" action="ppaction://hlinksldjump"/>
              </a:rPr>
              <a:t>2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endParaRPr sz="800" b="1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26287" y="3114167"/>
            <a:ext cx="1595120" cy="274320"/>
          </a:xfrm>
          <a:custGeom>
            <a:avLst/>
            <a:gdLst/>
            <a:ahLst/>
            <a:cxnLst/>
            <a:rect l="l" t="t" r="r" b="b"/>
            <a:pathLst>
              <a:path w="1595120" h="274320">
                <a:moveTo>
                  <a:pt x="1458036" y="0"/>
                </a:moveTo>
                <a:lnTo>
                  <a:pt x="136931" y="0"/>
                </a:lnTo>
                <a:lnTo>
                  <a:pt x="93649" y="6983"/>
                </a:lnTo>
                <a:lnTo>
                  <a:pt x="56060" y="26428"/>
                </a:lnTo>
                <a:lnTo>
                  <a:pt x="26418" y="56071"/>
                </a:lnTo>
                <a:lnTo>
                  <a:pt x="6980" y="93650"/>
                </a:lnTo>
                <a:lnTo>
                  <a:pt x="0" y="136906"/>
                </a:lnTo>
                <a:lnTo>
                  <a:pt x="6980" y="180209"/>
                </a:lnTo>
                <a:lnTo>
                  <a:pt x="26418" y="217795"/>
                </a:lnTo>
                <a:lnTo>
                  <a:pt x="56060" y="247420"/>
                </a:lnTo>
                <a:lnTo>
                  <a:pt x="93649" y="266840"/>
                </a:lnTo>
                <a:lnTo>
                  <a:pt x="136931" y="273812"/>
                </a:lnTo>
                <a:lnTo>
                  <a:pt x="1458036" y="273812"/>
                </a:lnTo>
                <a:lnTo>
                  <a:pt x="1501291" y="266840"/>
                </a:lnTo>
                <a:lnTo>
                  <a:pt x="1538871" y="247420"/>
                </a:lnTo>
                <a:lnTo>
                  <a:pt x="1568514" y="217795"/>
                </a:lnTo>
                <a:lnTo>
                  <a:pt x="1587958" y="180209"/>
                </a:lnTo>
                <a:lnTo>
                  <a:pt x="1594942" y="136906"/>
                </a:lnTo>
                <a:lnTo>
                  <a:pt x="1587958" y="93650"/>
                </a:lnTo>
                <a:lnTo>
                  <a:pt x="1568514" y="56071"/>
                </a:lnTo>
                <a:lnTo>
                  <a:pt x="1538871" y="26428"/>
                </a:lnTo>
                <a:lnTo>
                  <a:pt x="1501291" y="6983"/>
                </a:lnTo>
                <a:lnTo>
                  <a:pt x="145803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26109" y="3175254"/>
            <a:ext cx="119634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20" action="ppaction://hlinksldjump"/>
              </a:rPr>
              <a:t>меры</a:t>
            </a:r>
            <a:r>
              <a:rPr sz="800" b="1" spc="-30" dirty="0">
                <a:latin typeface="Arial"/>
                <a:cs typeface="Arial"/>
                <a:hlinkClick r:id="rId20" action="ppaction://hlinksldjump"/>
              </a:rPr>
              <a:t> </a:t>
            </a:r>
            <a:r>
              <a:rPr sz="800" b="1" u="sng" dirty="0" err="1">
                <a:latin typeface="Arial"/>
                <a:cs typeface="Arial"/>
                <a:hlinkClick r:id="rId20" action="ppaction://hlinksldjump"/>
              </a:rPr>
              <a:t>господдержки</a:t>
            </a:r>
            <a:r>
              <a:rPr sz="800" b="1" u="sng" spc="-20" dirty="0">
                <a:latin typeface="Arial"/>
                <a:cs typeface="Arial"/>
                <a:hlinkClick r:id="rId20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20" action="ppaction://hlinksldjump"/>
              </a:rPr>
              <a:t>2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12289" y="3114167"/>
            <a:ext cx="2985770" cy="274320"/>
          </a:xfrm>
          <a:custGeom>
            <a:avLst/>
            <a:gdLst/>
            <a:ahLst/>
            <a:cxnLst/>
            <a:rect l="l" t="t" r="r" b="b"/>
            <a:pathLst>
              <a:path w="2985770" h="274320">
                <a:moveTo>
                  <a:pt x="2848737" y="0"/>
                </a:moveTo>
                <a:lnTo>
                  <a:pt x="136906" y="0"/>
                </a:lnTo>
                <a:lnTo>
                  <a:pt x="93602" y="6983"/>
                </a:lnTo>
                <a:lnTo>
                  <a:pt x="56016" y="26428"/>
                </a:lnTo>
                <a:lnTo>
                  <a:pt x="26391" y="56071"/>
                </a:lnTo>
                <a:lnTo>
                  <a:pt x="6971" y="93650"/>
                </a:lnTo>
                <a:lnTo>
                  <a:pt x="0" y="136906"/>
                </a:lnTo>
                <a:lnTo>
                  <a:pt x="6971" y="180209"/>
                </a:lnTo>
                <a:lnTo>
                  <a:pt x="26391" y="217795"/>
                </a:lnTo>
                <a:lnTo>
                  <a:pt x="56016" y="247420"/>
                </a:lnTo>
                <a:lnTo>
                  <a:pt x="93602" y="266840"/>
                </a:lnTo>
                <a:lnTo>
                  <a:pt x="136906" y="273812"/>
                </a:lnTo>
                <a:lnTo>
                  <a:pt x="2848737" y="273812"/>
                </a:lnTo>
                <a:lnTo>
                  <a:pt x="2891992" y="266840"/>
                </a:lnTo>
                <a:lnTo>
                  <a:pt x="2929571" y="247420"/>
                </a:lnTo>
                <a:lnTo>
                  <a:pt x="2959214" y="217795"/>
                </a:lnTo>
                <a:lnTo>
                  <a:pt x="2978659" y="180209"/>
                </a:lnTo>
                <a:lnTo>
                  <a:pt x="2985643" y="136906"/>
                </a:lnTo>
                <a:lnTo>
                  <a:pt x="2978659" y="93650"/>
                </a:lnTo>
                <a:lnTo>
                  <a:pt x="2959214" y="56071"/>
                </a:lnTo>
                <a:lnTo>
                  <a:pt x="2929571" y="26428"/>
                </a:lnTo>
                <a:lnTo>
                  <a:pt x="2891992" y="6983"/>
                </a:lnTo>
                <a:lnTo>
                  <a:pt x="28487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511044" y="3175254"/>
            <a:ext cx="25876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21" action="ppaction://hlinksldjump"/>
              </a:rPr>
              <a:t>предложение по </a:t>
            </a:r>
            <a:r>
              <a:rPr sz="800" b="1" spc="-10" dirty="0">
                <a:latin typeface="Arial"/>
                <a:cs typeface="Arial"/>
                <a:hlinkClick r:id="rId21" action="ppaction://hlinksldjump"/>
              </a:rPr>
              <a:t>корректировке</a:t>
            </a:r>
            <a:r>
              <a:rPr sz="800" b="1" spc="-40" dirty="0">
                <a:latin typeface="Arial"/>
                <a:cs typeface="Arial"/>
                <a:hlinkClick r:id="rId21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21" action="ppaction://hlinksldjump"/>
              </a:rPr>
              <a:t>мер</a:t>
            </a:r>
            <a:r>
              <a:rPr sz="800" b="1" spc="-15" dirty="0">
                <a:latin typeface="Arial"/>
                <a:cs typeface="Arial"/>
                <a:hlinkClick r:id="rId21" action="ppaction://hlinksldjump"/>
              </a:rPr>
              <a:t> </a:t>
            </a:r>
            <a:r>
              <a:rPr sz="800" b="1" u="sng" dirty="0" err="1">
                <a:latin typeface="Arial"/>
                <a:cs typeface="Arial"/>
                <a:hlinkClick r:id="rId21" action="ppaction://hlinksldjump"/>
              </a:rPr>
              <a:t>поддержки</a:t>
            </a:r>
            <a:r>
              <a:rPr sz="800" b="1" u="sng" spc="-15" dirty="0">
                <a:latin typeface="Arial"/>
                <a:cs typeface="Arial"/>
                <a:hlinkClick r:id="rId21" action="ppaction://hlinksldjump"/>
              </a:rPr>
              <a:t> </a:t>
            </a:r>
            <a:r>
              <a:rPr lang="ru-RU" sz="800" b="1" u="sng" spc="-15" dirty="0" smtClean="0">
                <a:solidFill>
                  <a:srgbClr val="0000FF"/>
                </a:solidFill>
                <a:latin typeface="Arial"/>
                <a:cs typeface="Arial"/>
              </a:rPr>
              <a:t>27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88990" y="3114167"/>
            <a:ext cx="1616075" cy="274320"/>
          </a:xfrm>
          <a:custGeom>
            <a:avLst/>
            <a:gdLst/>
            <a:ahLst/>
            <a:cxnLst/>
            <a:rect l="l" t="t" r="r" b="b"/>
            <a:pathLst>
              <a:path w="1616075" h="274320">
                <a:moveTo>
                  <a:pt x="1478661" y="0"/>
                </a:moveTo>
                <a:lnTo>
                  <a:pt x="136906" y="0"/>
                </a:lnTo>
                <a:lnTo>
                  <a:pt x="93602" y="6983"/>
                </a:lnTo>
                <a:lnTo>
                  <a:pt x="56016" y="26428"/>
                </a:lnTo>
                <a:lnTo>
                  <a:pt x="26391" y="56071"/>
                </a:lnTo>
                <a:lnTo>
                  <a:pt x="6971" y="93650"/>
                </a:lnTo>
                <a:lnTo>
                  <a:pt x="0" y="136906"/>
                </a:lnTo>
                <a:lnTo>
                  <a:pt x="6971" y="180209"/>
                </a:lnTo>
                <a:lnTo>
                  <a:pt x="26391" y="217795"/>
                </a:lnTo>
                <a:lnTo>
                  <a:pt x="56016" y="247420"/>
                </a:lnTo>
                <a:lnTo>
                  <a:pt x="93602" y="266840"/>
                </a:lnTo>
                <a:lnTo>
                  <a:pt x="136906" y="273812"/>
                </a:lnTo>
                <a:lnTo>
                  <a:pt x="1478661" y="273812"/>
                </a:lnTo>
                <a:lnTo>
                  <a:pt x="1521916" y="266840"/>
                </a:lnTo>
                <a:lnTo>
                  <a:pt x="1559495" y="247420"/>
                </a:lnTo>
                <a:lnTo>
                  <a:pt x="1589138" y="217795"/>
                </a:lnTo>
                <a:lnTo>
                  <a:pt x="1608583" y="180209"/>
                </a:lnTo>
                <a:lnTo>
                  <a:pt x="1615566" y="136906"/>
                </a:lnTo>
                <a:lnTo>
                  <a:pt x="1608583" y="93650"/>
                </a:lnTo>
                <a:lnTo>
                  <a:pt x="1589138" y="56071"/>
                </a:lnTo>
                <a:lnTo>
                  <a:pt x="1559495" y="26428"/>
                </a:lnTo>
                <a:lnTo>
                  <a:pt x="1521916" y="6983"/>
                </a:lnTo>
                <a:lnTo>
                  <a:pt x="147866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610859" y="3175254"/>
            <a:ext cx="117348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  <a:hlinkClick r:id="rId22" action="ppaction://hlinksldjump"/>
              </a:rPr>
              <a:t>образ</a:t>
            </a:r>
            <a:r>
              <a:rPr sz="800" b="1" spc="-25" dirty="0">
                <a:latin typeface="Arial"/>
                <a:cs typeface="Arial"/>
                <a:hlinkClick r:id="rId22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22" action="ppaction://hlinksldjump"/>
              </a:rPr>
              <a:t>будущего</a:t>
            </a:r>
            <a:r>
              <a:rPr sz="800" b="1" spc="25" dirty="0">
                <a:latin typeface="Arial"/>
                <a:cs typeface="Arial"/>
                <a:hlinkClick r:id="rId22" action="ppaction://hlinksldjump"/>
              </a:rPr>
              <a:t> </a:t>
            </a:r>
            <a:r>
              <a:rPr sz="800" b="1" u="sng" dirty="0">
                <a:latin typeface="Arial"/>
                <a:cs typeface="Arial"/>
                <a:hlinkClick r:id="rId22" action="ppaction://hlinksldjump"/>
              </a:rPr>
              <a:t>МО</a:t>
            </a:r>
            <a:r>
              <a:rPr sz="800" b="1" u="sng" spc="-60" dirty="0">
                <a:latin typeface="Arial"/>
                <a:cs typeface="Arial"/>
                <a:hlinkClick r:id="rId22" action="ppaction://hlinksldjump"/>
              </a:rPr>
              <a:t> 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28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141937" y="3119062"/>
            <a:ext cx="981075" cy="274320"/>
          </a:xfrm>
          <a:custGeom>
            <a:avLst/>
            <a:gdLst/>
            <a:ahLst/>
            <a:cxnLst/>
            <a:rect l="l" t="t" r="r" b="b"/>
            <a:pathLst>
              <a:path w="981075" h="274320">
                <a:moveTo>
                  <a:pt x="843660" y="0"/>
                </a:moveTo>
                <a:lnTo>
                  <a:pt x="136905" y="0"/>
                </a:lnTo>
                <a:lnTo>
                  <a:pt x="93602" y="6983"/>
                </a:lnTo>
                <a:lnTo>
                  <a:pt x="56016" y="26428"/>
                </a:lnTo>
                <a:lnTo>
                  <a:pt x="26391" y="56071"/>
                </a:lnTo>
                <a:lnTo>
                  <a:pt x="6971" y="93650"/>
                </a:lnTo>
                <a:lnTo>
                  <a:pt x="0" y="136905"/>
                </a:lnTo>
                <a:lnTo>
                  <a:pt x="6971" y="180209"/>
                </a:lnTo>
                <a:lnTo>
                  <a:pt x="26391" y="217795"/>
                </a:lnTo>
                <a:lnTo>
                  <a:pt x="56016" y="247420"/>
                </a:lnTo>
                <a:lnTo>
                  <a:pt x="93602" y="266840"/>
                </a:lnTo>
                <a:lnTo>
                  <a:pt x="136905" y="273812"/>
                </a:lnTo>
                <a:lnTo>
                  <a:pt x="843660" y="273812"/>
                </a:lnTo>
                <a:lnTo>
                  <a:pt x="886916" y="266840"/>
                </a:lnTo>
                <a:lnTo>
                  <a:pt x="924495" y="247420"/>
                </a:lnTo>
                <a:lnTo>
                  <a:pt x="954138" y="217795"/>
                </a:lnTo>
                <a:lnTo>
                  <a:pt x="973583" y="180209"/>
                </a:lnTo>
                <a:lnTo>
                  <a:pt x="980566" y="136905"/>
                </a:lnTo>
                <a:lnTo>
                  <a:pt x="973583" y="93650"/>
                </a:lnTo>
                <a:lnTo>
                  <a:pt x="954138" y="56071"/>
                </a:lnTo>
                <a:lnTo>
                  <a:pt x="924495" y="26428"/>
                </a:lnTo>
                <a:lnTo>
                  <a:pt x="886916" y="6983"/>
                </a:lnTo>
                <a:lnTo>
                  <a:pt x="84366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269226" y="3174619"/>
            <a:ext cx="95072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u="sng" dirty="0" err="1">
                <a:solidFill>
                  <a:srgbClr val="0000FF"/>
                </a:solidFill>
                <a:latin typeface="Arial"/>
                <a:cs typeface="Arial"/>
              </a:rPr>
              <a:t>контакты</a:t>
            </a:r>
            <a:r>
              <a:rPr sz="800" b="1" u="sng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29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028433" y="2733420"/>
            <a:ext cx="1903730" cy="274320"/>
          </a:xfrm>
          <a:custGeom>
            <a:avLst/>
            <a:gdLst/>
            <a:ahLst/>
            <a:cxnLst/>
            <a:rect l="l" t="t" r="r" b="b"/>
            <a:pathLst>
              <a:path w="1903729" h="274319">
                <a:moveTo>
                  <a:pt x="1766189" y="0"/>
                </a:moveTo>
                <a:lnTo>
                  <a:pt x="136906" y="0"/>
                </a:lnTo>
                <a:lnTo>
                  <a:pt x="93650" y="6985"/>
                </a:lnTo>
                <a:lnTo>
                  <a:pt x="56071" y="26436"/>
                </a:lnTo>
                <a:lnTo>
                  <a:pt x="26428" y="56098"/>
                </a:lnTo>
                <a:lnTo>
                  <a:pt x="6983" y="93715"/>
                </a:lnTo>
                <a:lnTo>
                  <a:pt x="0" y="137032"/>
                </a:lnTo>
                <a:lnTo>
                  <a:pt x="6983" y="180288"/>
                </a:lnTo>
                <a:lnTo>
                  <a:pt x="26428" y="217867"/>
                </a:lnTo>
                <a:lnTo>
                  <a:pt x="56071" y="247510"/>
                </a:lnTo>
                <a:lnTo>
                  <a:pt x="93650" y="266955"/>
                </a:lnTo>
                <a:lnTo>
                  <a:pt x="136906" y="273938"/>
                </a:lnTo>
                <a:lnTo>
                  <a:pt x="1766189" y="273938"/>
                </a:lnTo>
                <a:lnTo>
                  <a:pt x="1809506" y="266955"/>
                </a:lnTo>
                <a:lnTo>
                  <a:pt x="1847123" y="247510"/>
                </a:lnTo>
                <a:lnTo>
                  <a:pt x="1876785" y="217867"/>
                </a:lnTo>
                <a:lnTo>
                  <a:pt x="1896237" y="180288"/>
                </a:lnTo>
                <a:lnTo>
                  <a:pt x="1903222" y="137032"/>
                </a:lnTo>
                <a:lnTo>
                  <a:pt x="1896237" y="93715"/>
                </a:lnTo>
                <a:lnTo>
                  <a:pt x="1876785" y="56098"/>
                </a:lnTo>
                <a:lnTo>
                  <a:pt x="1847123" y="26436"/>
                </a:lnTo>
                <a:lnTo>
                  <a:pt x="1809506" y="6985"/>
                </a:lnTo>
                <a:lnTo>
                  <a:pt x="176618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220457" y="2794507"/>
            <a:ext cx="152209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  <a:hlinkClick r:id="rId23" action="ppaction://hlinksldjump"/>
              </a:rPr>
              <a:t>диагностическая</a:t>
            </a:r>
            <a:r>
              <a:rPr sz="800" b="1" spc="30" dirty="0">
                <a:latin typeface="Arial"/>
                <a:cs typeface="Arial"/>
                <a:hlinkClick r:id="rId23" action="ppaction://hlinksldjump"/>
              </a:rPr>
              <a:t> </a:t>
            </a:r>
            <a:r>
              <a:rPr sz="800" b="1" dirty="0">
                <a:latin typeface="Arial"/>
                <a:cs typeface="Arial"/>
                <a:hlinkClick r:id="rId23" action="ppaction://hlinksldjump"/>
              </a:rPr>
              <a:t>карта</a:t>
            </a:r>
            <a:r>
              <a:rPr sz="800" b="1" spc="30" dirty="0">
                <a:latin typeface="Arial"/>
                <a:cs typeface="Arial"/>
                <a:hlinkClick r:id="rId23" action="ppaction://hlinksldjump"/>
              </a:rPr>
              <a:t> </a:t>
            </a:r>
            <a:r>
              <a:rPr sz="800" b="1" u="sng" dirty="0">
                <a:solidFill>
                  <a:srgbClr val="0000FF"/>
                </a:solidFill>
                <a:latin typeface="Arial"/>
                <a:cs typeface="Arial"/>
                <a:hlinkClick r:id="rId23" action="ppaction://hlinksldjump"/>
              </a:rPr>
              <a:t>МО</a:t>
            </a:r>
            <a:r>
              <a:rPr sz="800" b="1" u="sng" spc="-5" dirty="0">
                <a:solidFill>
                  <a:srgbClr val="0000FF"/>
                </a:solidFill>
                <a:latin typeface="Arial"/>
                <a:cs typeface="Arial"/>
                <a:hlinkClick r:id="rId23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23" action="ppaction://hlinksldjump"/>
              </a:rPr>
              <a:t>2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4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26300" y="2747136"/>
            <a:ext cx="1842135" cy="274320"/>
          </a:xfrm>
          <a:custGeom>
            <a:avLst/>
            <a:gdLst/>
            <a:ahLst/>
            <a:cxnLst/>
            <a:rect l="l" t="t" r="r" b="b"/>
            <a:pathLst>
              <a:path w="1842135" h="274319">
                <a:moveTo>
                  <a:pt x="1705038" y="0"/>
                </a:moveTo>
                <a:lnTo>
                  <a:pt x="136918" y="0"/>
                </a:lnTo>
                <a:lnTo>
                  <a:pt x="93637" y="6985"/>
                </a:lnTo>
                <a:lnTo>
                  <a:pt x="56051" y="26436"/>
                </a:lnTo>
                <a:lnTo>
                  <a:pt x="26414" y="56098"/>
                </a:lnTo>
                <a:lnTo>
                  <a:pt x="6979" y="93715"/>
                </a:lnTo>
                <a:lnTo>
                  <a:pt x="0" y="137033"/>
                </a:lnTo>
                <a:lnTo>
                  <a:pt x="6979" y="180288"/>
                </a:lnTo>
                <a:lnTo>
                  <a:pt x="26414" y="217867"/>
                </a:lnTo>
                <a:lnTo>
                  <a:pt x="56051" y="247510"/>
                </a:lnTo>
                <a:lnTo>
                  <a:pt x="93637" y="266955"/>
                </a:lnTo>
                <a:lnTo>
                  <a:pt x="136918" y="273938"/>
                </a:lnTo>
                <a:lnTo>
                  <a:pt x="1705038" y="273938"/>
                </a:lnTo>
                <a:lnTo>
                  <a:pt x="1748342" y="266955"/>
                </a:lnTo>
                <a:lnTo>
                  <a:pt x="1785928" y="247510"/>
                </a:lnTo>
                <a:lnTo>
                  <a:pt x="1815552" y="217867"/>
                </a:lnTo>
                <a:lnTo>
                  <a:pt x="1834972" y="180288"/>
                </a:lnTo>
                <a:lnTo>
                  <a:pt x="1841944" y="137033"/>
                </a:lnTo>
                <a:lnTo>
                  <a:pt x="1834972" y="93715"/>
                </a:lnTo>
                <a:lnTo>
                  <a:pt x="1815552" y="56098"/>
                </a:lnTo>
                <a:lnTo>
                  <a:pt x="1785928" y="26436"/>
                </a:lnTo>
                <a:lnTo>
                  <a:pt x="1748342" y="6985"/>
                </a:lnTo>
                <a:lnTo>
                  <a:pt x="17050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95299" y="2808224"/>
            <a:ext cx="130365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 err="1">
                <a:latin typeface="Arial"/>
                <a:cs typeface="Arial"/>
                <a:hlinkClick r:id="rId24" action="ppaction://hlinksldjump"/>
              </a:rPr>
              <a:t>специализация</a:t>
            </a:r>
            <a:r>
              <a:rPr sz="800" b="1" dirty="0">
                <a:latin typeface="Arial"/>
                <a:cs typeface="Arial"/>
                <a:hlinkClick r:id="rId24" action="ppaction://hlinksldjump"/>
              </a:rPr>
              <a:t> </a:t>
            </a:r>
            <a:r>
              <a:rPr lang="ru-RU" sz="800" b="1" dirty="0" smtClean="0">
                <a:latin typeface="Arial"/>
                <a:cs typeface="Arial"/>
                <a:hlinkClick r:id="rId24" action="ppaction://hlinksldjump"/>
              </a:rPr>
              <a:t>район</a:t>
            </a:r>
            <a:r>
              <a:rPr sz="800" b="1" dirty="0" smtClean="0">
                <a:latin typeface="Arial"/>
                <a:cs typeface="Arial"/>
                <a:hlinkClick r:id="rId24" action="ppaction://hlinksldjump"/>
              </a:rPr>
              <a:t>а</a:t>
            </a:r>
            <a:r>
              <a:rPr sz="800" b="1" spc="40" dirty="0" smtClean="0">
                <a:latin typeface="Arial"/>
                <a:cs typeface="Arial"/>
                <a:hlinkClick r:id="rId24" action="ppaction://hlinksldjump"/>
              </a:rPr>
              <a:t> </a:t>
            </a:r>
            <a:r>
              <a:rPr sz="800" b="1" u="sng" spc="-25" dirty="0" smtClean="0">
                <a:solidFill>
                  <a:srgbClr val="0000FF"/>
                </a:solidFill>
                <a:latin typeface="Arial"/>
                <a:cs typeface="Arial"/>
                <a:hlinkClick r:id="rId24" action="ppaction://hlinksldjump"/>
              </a:rPr>
              <a:t>2</a:t>
            </a:r>
            <a:r>
              <a:rPr lang="ru-RU" sz="800" b="1" u="sng" spc="-25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endParaRPr sz="8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613395" y="158369"/>
            <a:ext cx="2153920" cy="727710"/>
          </a:xfrm>
          <a:custGeom>
            <a:avLst/>
            <a:gdLst/>
            <a:ahLst/>
            <a:cxnLst/>
            <a:rect l="l" t="t" r="r" b="b"/>
            <a:pathLst>
              <a:path w="2153920" h="727710">
                <a:moveTo>
                  <a:pt x="1953640" y="0"/>
                </a:moveTo>
                <a:lnTo>
                  <a:pt x="199771" y="0"/>
                </a:lnTo>
                <a:lnTo>
                  <a:pt x="153955" y="5274"/>
                </a:lnTo>
                <a:lnTo>
                  <a:pt x="111902" y="20299"/>
                </a:lnTo>
                <a:lnTo>
                  <a:pt x="74810" y="43877"/>
                </a:lnTo>
                <a:lnTo>
                  <a:pt x="43877" y="74810"/>
                </a:lnTo>
                <a:lnTo>
                  <a:pt x="20299" y="111902"/>
                </a:lnTo>
                <a:lnTo>
                  <a:pt x="5274" y="153955"/>
                </a:lnTo>
                <a:lnTo>
                  <a:pt x="0" y="199770"/>
                </a:lnTo>
                <a:lnTo>
                  <a:pt x="0" y="527684"/>
                </a:lnTo>
                <a:lnTo>
                  <a:pt x="5274" y="573507"/>
                </a:lnTo>
                <a:lnTo>
                  <a:pt x="20299" y="615578"/>
                </a:lnTo>
                <a:lnTo>
                  <a:pt x="43877" y="652695"/>
                </a:lnTo>
                <a:lnTo>
                  <a:pt x="74810" y="683655"/>
                </a:lnTo>
                <a:lnTo>
                  <a:pt x="111902" y="707258"/>
                </a:lnTo>
                <a:lnTo>
                  <a:pt x="153955" y="722301"/>
                </a:lnTo>
                <a:lnTo>
                  <a:pt x="199771" y="727582"/>
                </a:lnTo>
                <a:lnTo>
                  <a:pt x="1953640" y="727582"/>
                </a:lnTo>
                <a:lnTo>
                  <a:pt x="1999456" y="722301"/>
                </a:lnTo>
                <a:lnTo>
                  <a:pt x="2041509" y="707258"/>
                </a:lnTo>
                <a:lnTo>
                  <a:pt x="2078601" y="683655"/>
                </a:lnTo>
                <a:lnTo>
                  <a:pt x="2109534" y="652695"/>
                </a:lnTo>
                <a:lnTo>
                  <a:pt x="2133112" y="615578"/>
                </a:lnTo>
                <a:lnTo>
                  <a:pt x="2148137" y="573507"/>
                </a:lnTo>
                <a:lnTo>
                  <a:pt x="2153411" y="527684"/>
                </a:lnTo>
                <a:lnTo>
                  <a:pt x="2153411" y="199770"/>
                </a:lnTo>
                <a:lnTo>
                  <a:pt x="2148137" y="153955"/>
                </a:lnTo>
                <a:lnTo>
                  <a:pt x="2133112" y="111902"/>
                </a:lnTo>
                <a:lnTo>
                  <a:pt x="2109534" y="74810"/>
                </a:lnTo>
                <a:lnTo>
                  <a:pt x="2078601" y="43877"/>
                </a:lnTo>
                <a:lnTo>
                  <a:pt x="2041509" y="20299"/>
                </a:lnTo>
                <a:lnTo>
                  <a:pt x="1999456" y="5274"/>
                </a:lnTo>
                <a:lnTo>
                  <a:pt x="195364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804531" y="445388"/>
            <a:ext cx="96011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</a:rPr>
              <a:t>АЛТАЙСКИЙ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КРАЙ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7" name="object 5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096006" y="200799"/>
            <a:ext cx="614019" cy="637400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613663" y="4778120"/>
            <a:ext cx="677925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Microsoft Sans Serif"/>
                <a:cs typeface="Microsoft Sans Serif"/>
              </a:rPr>
              <a:t>ИНВЕСТИЦИОННЫЙ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ПРОФИЛЬ</a:t>
            </a:r>
            <a:endParaRPr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Arial"/>
                <a:cs typeface="Arial"/>
              </a:rPr>
              <a:t>МУНИЦИПАЛЬНОГО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РАЙОНА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spc="-10" dirty="0" smtClean="0">
                <a:latin typeface="Arial"/>
                <a:cs typeface="Arial"/>
              </a:rPr>
              <a:t>ЗАРИНСКИЙ</a:t>
            </a:r>
            <a:r>
              <a:rPr sz="2400" b="1" spc="-80" dirty="0" smtClean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РАЙОН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АЛТАЙСКОГО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КРАЯ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1" y="1956942"/>
            <a:ext cx="9136380" cy="1917700"/>
          </a:xfrm>
          <a:custGeom>
            <a:avLst/>
            <a:gdLst/>
            <a:ahLst/>
            <a:cxnLst/>
            <a:rect l="l" t="t" r="r" b="b"/>
            <a:pathLst>
              <a:path w="9136380" h="1917700">
                <a:moveTo>
                  <a:pt x="9009367" y="0"/>
                </a:moveTo>
                <a:lnTo>
                  <a:pt x="127012" y="0"/>
                </a:lnTo>
                <a:lnTo>
                  <a:pt x="77575" y="9985"/>
                </a:lnTo>
                <a:lnTo>
                  <a:pt x="37203" y="37211"/>
                </a:lnTo>
                <a:lnTo>
                  <a:pt x="9982" y="77581"/>
                </a:lnTo>
                <a:lnTo>
                  <a:pt x="0" y="127000"/>
                </a:lnTo>
                <a:lnTo>
                  <a:pt x="0" y="1790446"/>
                </a:lnTo>
                <a:lnTo>
                  <a:pt x="9982" y="1839918"/>
                </a:lnTo>
                <a:lnTo>
                  <a:pt x="37203" y="1880282"/>
                </a:lnTo>
                <a:lnTo>
                  <a:pt x="77575" y="1907478"/>
                </a:lnTo>
                <a:lnTo>
                  <a:pt x="127012" y="1917446"/>
                </a:lnTo>
                <a:lnTo>
                  <a:pt x="9009367" y="1917446"/>
                </a:lnTo>
                <a:lnTo>
                  <a:pt x="9058786" y="1907478"/>
                </a:lnTo>
                <a:lnTo>
                  <a:pt x="9099156" y="1880282"/>
                </a:lnTo>
                <a:lnTo>
                  <a:pt x="9126381" y="1839918"/>
                </a:lnTo>
                <a:lnTo>
                  <a:pt x="9136367" y="1790446"/>
                </a:lnTo>
                <a:lnTo>
                  <a:pt x="9136367" y="127000"/>
                </a:lnTo>
                <a:lnTo>
                  <a:pt x="9126381" y="77581"/>
                </a:lnTo>
                <a:lnTo>
                  <a:pt x="9099156" y="37211"/>
                </a:lnTo>
                <a:lnTo>
                  <a:pt x="9058786" y="9985"/>
                </a:lnTo>
                <a:lnTo>
                  <a:pt x="900936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27011" y="1401572"/>
            <a:ext cx="9137015" cy="2016125"/>
            <a:chOff x="627011" y="1401572"/>
            <a:chExt cx="9137015" cy="2016125"/>
          </a:xfrm>
        </p:grpSpPr>
        <p:sp>
          <p:nvSpPr>
            <p:cNvPr id="4" name="object 4"/>
            <p:cNvSpPr/>
            <p:nvPr/>
          </p:nvSpPr>
          <p:spPr>
            <a:xfrm>
              <a:off x="627011" y="1401572"/>
              <a:ext cx="9136380" cy="1153160"/>
            </a:xfrm>
            <a:custGeom>
              <a:avLst/>
              <a:gdLst/>
              <a:ahLst/>
              <a:cxnLst/>
              <a:rect l="l" t="t" r="r" b="b"/>
              <a:pathLst>
                <a:path w="9136380" h="1153160">
                  <a:moveTo>
                    <a:pt x="8880208" y="0"/>
                  </a:moveTo>
                  <a:lnTo>
                    <a:pt x="256235" y="0"/>
                  </a:lnTo>
                  <a:lnTo>
                    <a:pt x="210176" y="4126"/>
                  </a:lnTo>
                  <a:lnTo>
                    <a:pt x="166825" y="16025"/>
                  </a:lnTo>
                  <a:lnTo>
                    <a:pt x="126907" y="34972"/>
                  </a:lnTo>
                  <a:lnTo>
                    <a:pt x="91145" y="60243"/>
                  </a:lnTo>
                  <a:lnTo>
                    <a:pt x="60262" y="91116"/>
                  </a:lnTo>
                  <a:lnTo>
                    <a:pt x="34983" y="126868"/>
                  </a:lnTo>
                  <a:lnTo>
                    <a:pt x="16030" y="166774"/>
                  </a:lnTo>
                  <a:lnTo>
                    <a:pt x="4128" y="210112"/>
                  </a:lnTo>
                  <a:lnTo>
                    <a:pt x="0" y="256158"/>
                  </a:lnTo>
                  <a:lnTo>
                    <a:pt x="0" y="896619"/>
                  </a:lnTo>
                  <a:lnTo>
                    <a:pt x="4128" y="942666"/>
                  </a:lnTo>
                  <a:lnTo>
                    <a:pt x="16030" y="986004"/>
                  </a:lnTo>
                  <a:lnTo>
                    <a:pt x="34983" y="1025910"/>
                  </a:lnTo>
                  <a:lnTo>
                    <a:pt x="60262" y="1061662"/>
                  </a:lnTo>
                  <a:lnTo>
                    <a:pt x="91145" y="1092535"/>
                  </a:lnTo>
                  <a:lnTo>
                    <a:pt x="126907" y="1117806"/>
                  </a:lnTo>
                  <a:lnTo>
                    <a:pt x="166825" y="1136753"/>
                  </a:lnTo>
                  <a:lnTo>
                    <a:pt x="210176" y="1148652"/>
                  </a:lnTo>
                  <a:lnTo>
                    <a:pt x="256235" y="1152778"/>
                  </a:lnTo>
                  <a:lnTo>
                    <a:pt x="8880208" y="1152778"/>
                  </a:lnTo>
                  <a:lnTo>
                    <a:pt x="8926254" y="1148652"/>
                  </a:lnTo>
                  <a:lnTo>
                    <a:pt x="8969592" y="1136753"/>
                  </a:lnTo>
                  <a:lnTo>
                    <a:pt x="9009499" y="1117806"/>
                  </a:lnTo>
                  <a:lnTo>
                    <a:pt x="9045250" y="1092535"/>
                  </a:lnTo>
                  <a:lnTo>
                    <a:pt x="9076123" y="1061662"/>
                  </a:lnTo>
                  <a:lnTo>
                    <a:pt x="9101395" y="1025910"/>
                  </a:lnTo>
                  <a:lnTo>
                    <a:pt x="9120341" y="986004"/>
                  </a:lnTo>
                  <a:lnTo>
                    <a:pt x="9132240" y="942666"/>
                  </a:lnTo>
                  <a:lnTo>
                    <a:pt x="9136367" y="896619"/>
                  </a:lnTo>
                  <a:lnTo>
                    <a:pt x="9136367" y="256158"/>
                  </a:lnTo>
                  <a:lnTo>
                    <a:pt x="9132240" y="210112"/>
                  </a:lnTo>
                  <a:lnTo>
                    <a:pt x="9120341" y="166774"/>
                  </a:lnTo>
                  <a:lnTo>
                    <a:pt x="9101395" y="126868"/>
                  </a:lnTo>
                  <a:lnTo>
                    <a:pt x="9076123" y="91116"/>
                  </a:lnTo>
                  <a:lnTo>
                    <a:pt x="9045250" y="60243"/>
                  </a:lnTo>
                  <a:lnTo>
                    <a:pt x="9009499" y="34972"/>
                  </a:lnTo>
                  <a:lnTo>
                    <a:pt x="8969592" y="16025"/>
                  </a:lnTo>
                  <a:lnTo>
                    <a:pt x="8926254" y="4126"/>
                  </a:lnTo>
                  <a:lnTo>
                    <a:pt x="8880208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7011" y="2180843"/>
              <a:ext cx="9137015" cy="1236345"/>
            </a:xfrm>
            <a:custGeom>
              <a:avLst/>
              <a:gdLst/>
              <a:ahLst/>
              <a:cxnLst/>
              <a:rect l="l" t="t" r="r" b="b"/>
              <a:pathLst>
                <a:path w="9137015" h="1236345">
                  <a:moveTo>
                    <a:pt x="3142869" y="0"/>
                  </a:moveTo>
                  <a:lnTo>
                    <a:pt x="0" y="0"/>
                  </a:lnTo>
                  <a:lnTo>
                    <a:pt x="0" y="412115"/>
                  </a:lnTo>
                  <a:lnTo>
                    <a:pt x="0" y="824230"/>
                  </a:lnTo>
                  <a:lnTo>
                    <a:pt x="0" y="1236345"/>
                  </a:lnTo>
                  <a:lnTo>
                    <a:pt x="3142869" y="1236345"/>
                  </a:lnTo>
                  <a:lnTo>
                    <a:pt x="3142869" y="824230"/>
                  </a:lnTo>
                  <a:lnTo>
                    <a:pt x="3142869" y="412115"/>
                  </a:lnTo>
                  <a:lnTo>
                    <a:pt x="3142869" y="0"/>
                  </a:lnTo>
                  <a:close/>
                </a:path>
                <a:path w="9137015" h="1236345">
                  <a:moveTo>
                    <a:pt x="9136494" y="0"/>
                  </a:moveTo>
                  <a:lnTo>
                    <a:pt x="7711173" y="0"/>
                  </a:lnTo>
                  <a:lnTo>
                    <a:pt x="6285852" y="0"/>
                  </a:lnTo>
                  <a:lnTo>
                    <a:pt x="3142983" y="0"/>
                  </a:lnTo>
                  <a:lnTo>
                    <a:pt x="3142983" y="412115"/>
                  </a:lnTo>
                  <a:lnTo>
                    <a:pt x="3142983" y="824230"/>
                  </a:lnTo>
                  <a:lnTo>
                    <a:pt x="3142983" y="1236345"/>
                  </a:lnTo>
                  <a:lnTo>
                    <a:pt x="6285852" y="1236345"/>
                  </a:lnTo>
                  <a:lnTo>
                    <a:pt x="7711173" y="1236345"/>
                  </a:lnTo>
                  <a:lnTo>
                    <a:pt x="9136494" y="1236345"/>
                  </a:lnTo>
                  <a:lnTo>
                    <a:pt x="9136494" y="824230"/>
                  </a:lnTo>
                  <a:lnTo>
                    <a:pt x="9136494" y="412115"/>
                  </a:lnTo>
                  <a:lnTo>
                    <a:pt x="913649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ОСНОВНЫЕ</a:t>
            </a:r>
            <a:r>
              <a:rPr spc="-135" dirty="0"/>
              <a:t> </a:t>
            </a:r>
            <a:r>
              <a:rPr spc="-10" dirty="0"/>
              <a:t>ОРГАНИЗАЦИИ</a:t>
            </a:r>
          </a:p>
        </p:txBody>
      </p:sp>
      <p:sp>
        <p:nvSpPr>
          <p:cNvPr id="7" name="object 7"/>
          <p:cNvSpPr/>
          <p:nvPr/>
        </p:nvSpPr>
        <p:spPr>
          <a:xfrm>
            <a:off x="627011" y="163576"/>
            <a:ext cx="1476375" cy="274320"/>
          </a:xfrm>
          <a:custGeom>
            <a:avLst/>
            <a:gdLst/>
            <a:ahLst/>
            <a:cxnLst/>
            <a:rect l="l" t="t" r="r" b="b"/>
            <a:pathLst>
              <a:path w="1476375" h="274320">
                <a:moveTo>
                  <a:pt x="133920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339202" y="273938"/>
                </a:lnTo>
                <a:lnTo>
                  <a:pt x="1382457" y="266955"/>
                </a:lnTo>
                <a:lnTo>
                  <a:pt x="1420037" y="247510"/>
                </a:lnTo>
                <a:lnTo>
                  <a:pt x="1449680" y="217867"/>
                </a:lnTo>
                <a:lnTo>
                  <a:pt x="1469124" y="180288"/>
                </a:lnTo>
                <a:lnTo>
                  <a:pt x="1476108" y="137032"/>
                </a:lnTo>
                <a:lnTo>
                  <a:pt x="1469124" y="93715"/>
                </a:lnTo>
                <a:lnTo>
                  <a:pt x="1449680" y="56098"/>
                </a:lnTo>
                <a:lnTo>
                  <a:pt x="1420037" y="26436"/>
                </a:lnTo>
                <a:lnTo>
                  <a:pt x="1382457" y="6984"/>
                </a:lnTo>
                <a:lnTo>
                  <a:pt x="133920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2711" y="223773"/>
            <a:ext cx="12071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основные</a:t>
            </a:r>
            <a:r>
              <a:rPr sz="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организации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326292"/>
              </p:ext>
            </p:extLst>
          </p:nvPr>
        </p:nvGraphicFramePr>
        <p:xfrm>
          <a:off x="620661" y="1370457"/>
          <a:ext cx="9137650" cy="2038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7245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900" b="1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КОМПАНИИ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7121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СФЕРА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ДЕЯТЕЛЬНОСТИ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267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ВЫРУЧКА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452755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</a:t>
                      </a:r>
                      <a:r>
                        <a:rPr sz="900" b="1" spc="-2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lang="ru-RU" sz="900" b="1" spc="-2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452755">
                        <a:lnSpc>
                          <a:spcPct val="100000"/>
                        </a:lnSpc>
                      </a:pPr>
                      <a:r>
                        <a:rPr lang="ru-RU" sz="900" b="1" spc="-2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(2023 г.)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РАБОЧИЕ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2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чел</a:t>
                      </a:r>
                      <a:r>
                        <a:rPr sz="900" b="1" spc="-2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lang="ru-RU" sz="900" b="1" spc="-2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spc="-2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(2023 г.)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ООО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 smtClean="0">
                          <a:latin typeface="Arial"/>
                          <a:cs typeface="Arial"/>
                        </a:rPr>
                        <a:t>«</a:t>
                      </a:r>
                      <a:r>
                        <a:rPr lang="ru-RU" sz="900" b="1" spc="-20" dirty="0" smtClean="0">
                          <a:latin typeface="Arial"/>
                          <a:cs typeface="Arial"/>
                        </a:rPr>
                        <a:t>Алтай</a:t>
                      </a:r>
                      <a:r>
                        <a:rPr lang="ru-RU" sz="900" b="1" spc="-20" baseline="0" dirty="0" smtClean="0">
                          <a:latin typeface="Arial"/>
                          <a:cs typeface="Arial"/>
                        </a:rPr>
                        <a:t> Цемент</a:t>
                      </a:r>
                      <a:r>
                        <a:rPr sz="900" b="1" spc="-10" dirty="0" smtClean="0">
                          <a:latin typeface="Arial"/>
                          <a:cs typeface="Arial"/>
                        </a:rPr>
                        <a:t>»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</a:pPr>
                      <a:r>
                        <a:rPr lang="ru-RU" sz="900" spc="-10" dirty="0" smtClean="0">
                          <a:latin typeface="Microsoft Sans Serif"/>
                          <a:cs typeface="Microsoft Sans Serif"/>
                        </a:rPr>
                        <a:t>Производство цемента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dirty="0" smtClean="0">
                          <a:latin typeface="Arial"/>
                          <a:cs typeface="Arial"/>
                        </a:rPr>
                        <a:t>1 159,9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900" b="1" spc="-25" dirty="0" smtClean="0">
                          <a:latin typeface="Arial"/>
                          <a:cs typeface="Arial"/>
                        </a:rPr>
                        <a:t>234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lang="ru-RU" sz="900" b="1" dirty="0" smtClean="0">
                          <a:latin typeface="Arial"/>
                          <a:cs typeface="Arial"/>
                        </a:rPr>
                        <a:t>ООО «Тягунский механизированный карьер»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</a:pPr>
                      <a:r>
                        <a:rPr lang="ru-RU" sz="900" spc="-10" dirty="0" smtClean="0">
                          <a:latin typeface="Microsoft Sans Serif"/>
                          <a:cs typeface="Microsoft Sans Serif"/>
                        </a:rPr>
                        <a:t>Добыча декоративного и строительного</a:t>
                      </a:r>
                      <a:r>
                        <a:rPr lang="ru-RU" sz="900" spc="-10" baseline="0" dirty="0" smtClean="0">
                          <a:latin typeface="Microsoft Sans Serif"/>
                          <a:cs typeface="Microsoft Sans Serif"/>
                        </a:rPr>
                        <a:t> камня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dirty="0" smtClean="0">
                          <a:latin typeface="Arial"/>
                          <a:cs typeface="Arial"/>
                        </a:rPr>
                        <a:t>431,0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900" b="1" spc="-25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118</a:t>
                      </a:r>
                      <a:endParaRPr sz="900" b="1" spc="-25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ООО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 smtClean="0">
                          <a:latin typeface="Arial"/>
                          <a:cs typeface="Arial"/>
                        </a:rPr>
                        <a:t>«</a:t>
                      </a:r>
                      <a:r>
                        <a:rPr lang="ru-RU" sz="900" b="1" spc="-10" dirty="0" smtClean="0">
                          <a:latin typeface="Arial"/>
                          <a:cs typeface="Arial"/>
                        </a:rPr>
                        <a:t>Блиновское</a:t>
                      </a:r>
                      <a:r>
                        <a:rPr sz="900" b="1" spc="-10" dirty="0" smtClean="0">
                          <a:latin typeface="Arial"/>
                          <a:cs typeface="Arial"/>
                        </a:rPr>
                        <a:t>»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</a:pPr>
                      <a:r>
                        <a:rPr lang="ru-RU" sz="900" spc="-10" dirty="0" smtClean="0">
                          <a:latin typeface="Microsoft Sans Serif"/>
                          <a:cs typeface="Microsoft Sans Serif"/>
                        </a:rPr>
                        <a:t>Растениеводство, животноводство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spc="-10" dirty="0" smtClean="0">
                          <a:latin typeface="Arial"/>
                          <a:cs typeface="Arial"/>
                        </a:rPr>
                        <a:t>186,8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900" b="1" dirty="0" smtClean="0">
                          <a:latin typeface="Times New Roman"/>
                          <a:cs typeface="Times New Roman"/>
                        </a:rPr>
                        <a:t>164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КЛЮЧЕВЫЕ</a:t>
            </a:r>
            <a:r>
              <a:rPr spc="-120" dirty="0"/>
              <a:t> </a:t>
            </a:r>
            <a:r>
              <a:rPr spc="-10" dirty="0"/>
              <a:t>КОМПЕТЕНЦИИ</a:t>
            </a:r>
          </a:p>
        </p:txBody>
      </p:sp>
      <p:sp>
        <p:nvSpPr>
          <p:cNvPr id="3" name="object 3"/>
          <p:cNvSpPr/>
          <p:nvPr/>
        </p:nvSpPr>
        <p:spPr>
          <a:xfrm>
            <a:off x="627011" y="163576"/>
            <a:ext cx="1503680" cy="274320"/>
          </a:xfrm>
          <a:custGeom>
            <a:avLst/>
            <a:gdLst/>
            <a:ahLst/>
            <a:cxnLst/>
            <a:rect l="l" t="t" r="r" b="b"/>
            <a:pathLst>
              <a:path w="1503680" h="274320">
                <a:moveTo>
                  <a:pt x="1366634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366634" y="273938"/>
                </a:lnTo>
                <a:lnTo>
                  <a:pt x="1409889" y="266955"/>
                </a:lnTo>
                <a:lnTo>
                  <a:pt x="1447469" y="247510"/>
                </a:lnTo>
                <a:lnTo>
                  <a:pt x="1477112" y="217867"/>
                </a:lnTo>
                <a:lnTo>
                  <a:pt x="1496556" y="180288"/>
                </a:lnTo>
                <a:lnTo>
                  <a:pt x="1503540" y="137032"/>
                </a:lnTo>
                <a:lnTo>
                  <a:pt x="1496556" y="93715"/>
                </a:lnTo>
                <a:lnTo>
                  <a:pt x="1477112" y="56098"/>
                </a:lnTo>
                <a:lnTo>
                  <a:pt x="1447469" y="26436"/>
                </a:lnTo>
                <a:lnTo>
                  <a:pt x="1409889" y="6984"/>
                </a:lnTo>
                <a:lnTo>
                  <a:pt x="136663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711" y="223773"/>
            <a:ext cx="12401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ключевые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компетенции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7011" y="1347552"/>
            <a:ext cx="3671939" cy="775970"/>
          </a:xfrm>
          <a:custGeom>
            <a:avLst/>
            <a:gdLst/>
            <a:ahLst/>
            <a:cxnLst/>
            <a:rect l="l" t="t" r="r" b="b"/>
            <a:pathLst>
              <a:path w="9161145" h="775969">
                <a:moveTo>
                  <a:pt x="8957424" y="0"/>
                </a:moveTo>
                <a:lnTo>
                  <a:pt x="203212" y="0"/>
                </a:lnTo>
                <a:lnTo>
                  <a:pt x="156618" y="5364"/>
                </a:lnTo>
                <a:lnTo>
                  <a:pt x="113845" y="20645"/>
                </a:lnTo>
                <a:lnTo>
                  <a:pt x="76114" y="44626"/>
                </a:lnTo>
                <a:lnTo>
                  <a:pt x="44643" y="76090"/>
                </a:lnTo>
                <a:lnTo>
                  <a:pt x="20655" y="113818"/>
                </a:lnTo>
                <a:lnTo>
                  <a:pt x="5367" y="156594"/>
                </a:lnTo>
                <a:lnTo>
                  <a:pt x="0" y="203200"/>
                </a:lnTo>
                <a:lnTo>
                  <a:pt x="0" y="572388"/>
                </a:lnTo>
                <a:lnTo>
                  <a:pt x="5367" y="618954"/>
                </a:lnTo>
                <a:lnTo>
                  <a:pt x="20655" y="661714"/>
                </a:lnTo>
                <a:lnTo>
                  <a:pt x="44643" y="699445"/>
                </a:lnTo>
                <a:lnTo>
                  <a:pt x="76114" y="730922"/>
                </a:lnTo>
                <a:lnTo>
                  <a:pt x="113845" y="754920"/>
                </a:lnTo>
                <a:lnTo>
                  <a:pt x="156618" y="770217"/>
                </a:lnTo>
                <a:lnTo>
                  <a:pt x="203212" y="775588"/>
                </a:lnTo>
                <a:lnTo>
                  <a:pt x="8957424" y="775588"/>
                </a:lnTo>
                <a:lnTo>
                  <a:pt x="9003989" y="770217"/>
                </a:lnTo>
                <a:lnTo>
                  <a:pt x="9046750" y="754920"/>
                </a:lnTo>
                <a:lnTo>
                  <a:pt x="9084480" y="730922"/>
                </a:lnTo>
                <a:lnTo>
                  <a:pt x="9115957" y="699445"/>
                </a:lnTo>
                <a:lnTo>
                  <a:pt x="9139956" y="661714"/>
                </a:lnTo>
                <a:lnTo>
                  <a:pt x="9155253" y="618954"/>
                </a:lnTo>
                <a:lnTo>
                  <a:pt x="9160624" y="572388"/>
                </a:lnTo>
                <a:lnTo>
                  <a:pt x="9160624" y="203200"/>
                </a:lnTo>
                <a:lnTo>
                  <a:pt x="9155253" y="156594"/>
                </a:lnTo>
                <a:lnTo>
                  <a:pt x="9139956" y="113818"/>
                </a:lnTo>
                <a:lnTo>
                  <a:pt x="9115957" y="76090"/>
                </a:lnTo>
                <a:lnTo>
                  <a:pt x="9084480" y="44626"/>
                </a:lnTo>
                <a:lnTo>
                  <a:pt x="9046750" y="20645"/>
                </a:lnTo>
                <a:lnTo>
                  <a:pt x="9003989" y="5364"/>
                </a:lnTo>
                <a:lnTo>
                  <a:pt x="895742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ООО «Алтай Цемент»</a:t>
            </a:r>
            <a:endParaRPr sz="1100" b="1" dirty="0">
              <a:solidFill>
                <a:schemeClr val="bg1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011" y="4091939"/>
            <a:ext cx="3671939" cy="2139640"/>
          </a:xfrm>
          <a:custGeom>
            <a:avLst/>
            <a:gdLst/>
            <a:ahLst/>
            <a:cxnLst/>
            <a:rect l="l" t="t" r="r" b="b"/>
            <a:pathLst>
              <a:path w="9161145" h="2216150">
                <a:moveTo>
                  <a:pt x="8937993" y="0"/>
                </a:moveTo>
                <a:lnTo>
                  <a:pt x="222630" y="0"/>
                </a:lnTo>
                <a:lnTo>
                  <a:pt x="177761" y="4523"/>
                </a:lnTo>
                <a:lnTo>
                  <a:pt x="135970" y="17498"/>
                </a:lnTo>
                <a:lnTo>
                  <a:pt x="98153" y="38027"/>
                </a:lnTo>
                <a:lnTo>
                  <a:pt x="65204" y="65214"/>
                </a:lnTo>
                <a:lnTo>
                  <a:pt x="38020" y="98164"/>
                </a:lnTo>
                <a:lnTo>
                  <a:pt x="17494" y="135981"/>
                </a:lnTo>
                <a:lnTo>
                  <a:pt x="4522" y="177768"/>
                </a:lnTo>
                <a:lnTo>
                  <a:pt x="0" y="222631"/>
                </a:lnTo>
                <a:lnTo>
                  <a:pt x="0" y="1993252"/>
                </a:lnTo>
                <a:lnTo>
                  <a:pt x="4522" y="2038121"/>
                </a:lnTo>
                <a:lnTo>
                  <a:pt x="17494" y="2079912"/>
                </a:lnTo>
                <a:lnTo>
                  <a:pt x="38020" y="2117729"/>
                </a:lnTo>
                <a:lnTo>
                  <a:pt x="65204" y="2150678"/>
                </a:lnTo>
                <a:lnTo>
                  <a:pt x="98153" y="2177862"/>
                </a:lnTo>
                <a:lnTo>
                  <a:pt x="135970" y="2198388"/>
                </a:lnTo>
                <a:lnTo>
                  <a:pt x="177761" y="2211360"/>
                </a:lnTo>
                <a:lnTo>
                  <a:pt x="222630" y="2215883"/>
                </a:lnTo>
                <a:lnTo>
                  <a:pt x="8937993" y="2215883"/>
                </a:lnTo>
                <a:lnTo>
                  <a:pt x="8982855" y="2211360"/>
                </a:lnTo>
                <a:lnTo>
                  <a:pt x="9024643" y="2198388"/>
                </a:lnTo>
                <a:lnTo>
                  <a:pt x="9062459" y="2177862"/>
                </a:lnTo>
                <a:lnTo>
                  <a:pt x="9095409" y="2150678"/>
                </a:lnTo>
                <a:lnTo>
                  <a:pt x="9122597" y="2117729"/>
                </a:lnTo>
                <a:lnTo>
                  <a:pt x="9143126" y="2079912"/>
                </a:lnTo>
                <a:lnTo>
                  <a:pt x="9156100" y="2038121"/>
                </a:lnTo>
                <a:lnTo>
                  <a:pt x="9160624" y="1993252"/>
                </a:lnTo>
                <a:lnTo>
                  <a:pt x="9160624" y="222631"/>
                </a:lnTo>
                <a:lnTo>
                  <a:pt x="9156100" y="177768"/>
                </a:lnTo>
                <a:lnTo>
                  <a:pt x="9143126" y="135981"/>
                </a:lnTo>
                <a:lnTo>
                  <a:pt x="9122597" y="98164"/>
                </a:lnTo>
                <a:lnTo>
                  <a:pt x="9095409" y="65214"/>
                </a:lnTo>
                <a:lnTo>
                  <a:pt x="9062459" y="38027"/>
                </a:lnTo>
                <a:lnTo>
                  <a:pt x="9024643" y="17498"/>
                </a:lnTo>
                <a:lnTo>
                  <a:pt x="8982855" y="4523"/>
                </a:lnTo>
                <a:lnTo>
                  <a:pt x="89379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pPr algn="just"/>
            <a:r>
              <a:rPr lang="ru-RU" sz="900" b="1" dirty="0">
                <a:solidFill>
                  <a:srgbClr val="46559F"/>
                </a:solidFill>
              </a:rPr>
              <a:t>На 01.01.2020 года запасы цементного сырья составляют: известняк-28175 тыс. тонн, </a:t>
            </a:r>
            <a:r>
              <a:rPr lang="ru-RU" sz="900" b="1" dirty="0" smtClean="0">
                <a:solidFill>
                  <a:srgbClr val="46559F"/>
                </a:solidFill>
              </a:rPr>
              <a:t>глина-2476 </a:t>
            </a:r>
            <a:r>
              <a:rPr lang="ru-RU" sz="900" b="1" dirty="0">
                <a:solidFill>
                  <a:srgbClr val="46559F"/>
                </a:solidFill>
              </a:rPr>
              <a:t>тыс. </a:t>
            </a:r>
            <a:r>
              <a:rPr lang="ru-RU" sz="900" b="1" dirty="0" smtClean="0">
                <a:solidFill>
                  <a:srgbClr val="46559F"/>
                </a:solidFill>
              </a:rPr>
              <a:t>тонн.</a:t>
            </a:r>
          </a:p>
          <a:p>
            <a:pPr algn="just"/>
            <a:endParaRPr lang="ru-RU" sz="900" b="1" dirty="0">
              <a:solidFill>
                <a:srgbClr val="46559F"/>
              </a:solidFill>
            </a:endParaRPr>
          </a:p>
          <a:p>
            <a:pPr algn="just"/>
            <a:r>
              <a:rPr lang="ru-RU" sz="900" b="1" dirty="0" smtClean="0">
                <a:solidFill>
                  <a:srgbClr val="46559F"/>
                </a:solidFill>
              </a:rPr>
              <a:t>Рынок сбыта не ограничен регионом, поставки продукции осуществляются в Хакасию, Красноярский край, Кемеровскую, Новосибирскую и Томскую области.</a:t>
            </a:r>
          </a:p>
          <a:p>
            <a:pPr algn="just"/>
            <a:endParaRPr lang="ru-RU" sz="900" b="1" dirty="0">
              <a:solidFill>
                <a:srgbClr val="46559F"/>
              </a:solidFill>
            </a:endParaRPr>
          </a:p>
          <a:p>
            <a:pPr algn="just"/>
            <a:r>
              <a:rPr lang="ru-RU" sz="900" b="1" dirty="0" smtClean="0">
                <a:solidFill>
                  <a:srgbClr val="46559F"/>
                </a:solidFill>
              </a:rPr>
              <a:t>Отгрузка цемента предусмотрена в фасованных мешках МКР, бумажных мешках и навалом. Производится 5 видов цемента ЦЕМ I 32,5Н ГОСТ 31108-2020, ЦЕМ II/А-Ш 32,5Н ГОСТ 31108-2020, ЦЕМ II/А-Ш 32,5Б ДО ГОСТ 33174-2014, ЦЕМ I 42,5Н ГОСТ 31108-2020, ЦЕМ I 42,5Б ГОСТ 31108-2020. Вся продукция сертифицирована и имеет все необходимые дополнительные документы (паспорта, декларации и т.д.).</a:t>
            </a:r>
          </a:p>
          <a:p>
            <a:pPr algn="just"/>
            <a:endParaRPr lang="ru-RU" sz="1100" b="1" dirty="0">
              <a:solidFill>
                <a:srgbClr val="46559F"/>
              </a:solidFill>
            </a:endParaRPr>
          </a:p>
          <a:p>
            <a:endParaRPr lang="ru-RU" sz="1100" b="1" dirty="0" smtClean="0">
              <a:solidFill>
                <a:srgbClr val="46559F"/>
              </a:solidFill>
            </a:endParaRPr>
          </a:p>
          <a:p>
            <a:endParaRPr lang="ru-RU" sz="1100" b="1" dirty="0">
              <a:solidFill>
                <a:srgbClr val="46559F"/>
              </a:solidFill>
            </a:endParaRPr>
          </a:p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23671" y="4284979"/>
            <a:ext cx="882396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  <a:buClr>
                <a:srgbClr val="46559F"/>
              </a:buClr>
              <a:buFont typeface="Microsoft Sans Serif"/>
              <a:buChar char="•"/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6559F"/>
              </a:buClr>
              <a:buFont typeface="Microsoft Sans Serif"/>
              <a:buChar char="•"/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011" y="2294889"/>
            <a:ext cx="3671939" cy="775970"/>
          </a:xfrm>
          <a:custGeom>
            <a:avLst/>
            <a:gdLst/>
            <a:ahLst/>
            <a:cxnLst/>
            <a:rect l="l" t="t" r="r" b="b"/>
            <a:pathLst>
              <a:path w="9161145" h="775969">
                <a:moveTo>
                  <a:pt x="0" y="203200"/>
                </a:moveTo>
                <a:lnTo>
                  <a:pt x="5366" y="156594"/>
                </a:lnTo>
                <a:lnTo>
                  <a:pt x="20652" y="113818"/>
                </a:lnTo>
                <a:lnTo>
                  <a:pt x="44638" y="76090"/>
                </a:lnTo>
                <a:lnTo>
                  <a:pt x="76106" y="44626"/>
                </a:lnTo>
                <a:lnTo>
                  <a:pt x="113835" y="20645"/>
                </a:lnTo>
                <a:lnTo>
                  <a:pt x="156606" y="5364"/>
                </a:lnTo>
                <a:lnTo>
                  <a:pt x="203199" y="0"/>
                </a:lnTo>
                <a:lnTo>
                  <a:pt x="8957424" y="0"/>
                </a:lnTo>
                <a:lnTo>
                  <a:pt x="9003989" y="5364"/>
                </a:lnTo>
                <a:lnTo>
                  <a:pt x="9046750" y="20645"/>
                </a:lnTo>
                <a:lnTo>
                  <a:pt x="9084480" y="44626"/>
                </a:lnTo>
                <a:lnTo>
                  <a:pt x="9115957" y="76090"/>
                </a:lnTo>
                <a:lnTo>
                  <a:pt x="9139956" y="113818"/>
                </a:lnTo>
                <a:lnTo>
                  <a:pt x="9155253" y="156594"/>
                </a:lnTo>
                <a:lnTo>
                  <a:pt x="9160624" y="203200"/>
                </a:lnTo>
                <a:lnTo>
                  <a:pt x="9160624" y="572388"/>
                </a:lnTo>
                <a:lnTo>
                  <a:pt x="9155253" y="618954"/>
                </a:lnTo>
                <a:lnTo>
                  <a:pt x="9139956" y="661714"/>
                </a:lnTo>
                <a:lnTo>
                  <a:pt x="9115957" y="699445"/>
                </a:lnTo>
                <a:lnTo>
                  <a:pt x="9084480" y="730922"/>
                </a:lnTo>
                <a:lnTo>
                  <a:pt x="9046750" y="754920"/>
                </a:lnTo>
                <a:lnTo>
                  <a:pt x="9003989" y="770217"/>
                </a:lnTo>
                <a:lnTo>
                  <a:pt x="8957424" y="775588"/>
                </a:lnTo>
                <a:lnTo>
                  <a:pt x="203199" y="775588"/>
                </a:lnTo>
                <a:lnTo>
                  <a:pt x="156606" y="770217"/>
                </a:lnTo>
                <a:lnTo>
                  <a:pt x="113835" y="754920"/>
                </a:lnTo>
                <a:lnTo>
                  <a:pt x="76106" y="730922"/>
                </a:lnTo>
                <a:lnTo>
                  <a:pt x="44638" y="699445"/>
                </a:lnTo>
                <a:lnTo>
                  <a:pt x="20652" y="661714"/>
                </a:lnTo>
                <a:lnTo>
                  <a:pt x="5366" y="618954"/>
                </a:lnTo>
                <a:lnTo>
                  <a:pt x="0" y="572388"/>
                </a:lnTo>
                <a:lnTo>
                  <a:pt x="0" y="203200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7011" y="3193414"/>
            <a:ext cx="3671939" cy="775970"/>
          </a:xfrm>
          <a:custGeom>
            <a:avLst/>
            <a:gdLst/>
            <a:ahLst/>
            <a:cxnLst/>
            <a:rect l="l" t="t" r="r" b="b"/>
            <a:pathLst>
              <a:path w="9161145" h="775970">
                <a:moveTo>
                  <a:pt x="0" y="203200"/>
                </a:moveTo>
                <a:lnTo>
                  <a:pt x="5366" y="156594"/>
                </a:lnTo>
                <a:lnTo>
                  <a:pt x="20652" y="113818"/>
                </a:lnTo>
                <a:lnTo>
                  <a:pt x="44638" y="76090"/>
                </a:lnTo>
                <a:lnTo>
                  <a:pt x="76106" y="44626"/>
                </a:lnTo>
                <a:lnTo>
                  <a:pt x="113835" y="20645"/>
                </a:lnTo>
                <a:lnTo>
                  <a:pt x="156606" y="5364"/>
                </a:lnTo>
                <a:lnTo>
                  <a:pt x="203199" y="0"/>
                </a:lnTo>
                <a:lnTo>
                  <a:pt x="8957424" y="0"/>
                </a:lnTo>
                <a:lnTo>
                  <a:pt x="9003989" y="5364"/>
                </a:lnTo>
                <a:lnTo>
                  <a:pt x="9046750" y="20645"/>
                </a:lnTo>
                <a:lnTo>
                  <a:pt x="9084480" y="44626"/>
                </a:lnTo>
                <a:lnTo>
                  <a:pt x="9115957" y="76090"/>
                </a:lnTo>
                <a:lnTo>
                  <a:pt x="9139956" y="113818"/>
                </a:lnTo>
                <a:lnTo>
                  <a:pt x="9155253" y="156594"/>
                </a:lnTo>
                <a:lnTo>
                  <a:pt x="9160624" y="203200"/>
                </a:lnTo>
                <a:lnTo>
                  <a:pt x="9160624" y="572389"/>
                </a:lnTo>
                <a:lnTo>
                  <a:pt x="9155253" y="618994"/>
                </a:lnTo>
                <a:lnTo>
                  <a:pt x="9139956" y="661770"/>
                </a:lnTo>
                <a:lnTo>
                  <a:pt x="9115957" y="699498"/>
                </a:lnTo>
                <a:lnTo>
                  <a:pt x="9084480" y="730962"/>
                </a:lnTo>
                <a:lnTo>
                  <a:pt x="9046750" y="754943"/>
                </a:lnTo>
                <a:lnTo>
                  <a:pt x="9003989" y="770224"/>
                </a:lnTo>
                <a:lnTo>
                  <a:pt x="8957424" y="775589"/>
                </a:lnTo>
                <a:lnTo>
                  <a:pt x="203199" y="775589"/>
                </a:lnTo>
                <a:lnTo>
                  <a:pt x="156606" y="770224"/>
                </a:lnTo>
                <a:lnTo>
                  <a:pt x="113835" y="754943"/>
                </a:lnTo>
                <a:lnTo>
                  <a:pt x="76106" y="730962"/>
                </a:lnTo>
                <a:lnTo>
                  <a:pt x="44638" y="699498"/>
                </a:lnTo>
                <a:lnTo>
                  <a:pt x="20652" y="661770"/>
                </a:lnTo>
                <a:lnTo>
                  <a:pt x="5366" y="618994"/>
                </a:lnTo>
                <a:lnTo>
                  <a:pt x="0" y="572389"/>
                </a:lnTo>
                <a:lnTo>
                  <a:pt x="0" y="203200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309877"/>
            <a:ext cx="3670110" cy="8136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012443"/>
            <a:ext cx="3670110" cy="22191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422" y="2294889"/>
            <a:ext cx="3682303" cy="7864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169785"/>
            <a:ext cx="3682303" cy="7864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76229" y="1571398"/>
            <a:ext cx="36128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ООО «Тягунский механизированный карьер»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9200" y="2533185"/>
            <a:ext cx="2234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6559F"/>
                </a:solidFill>
              </a:rPr>
              <a:t>На рынке с августа 2021 года</a:t>
            </a:r>
            <a:endParaRPr lang="ru-RU" sz="1100" b="1" dirty="0">
              <a:solidFill>
                <a:srgbClr val="46559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400" y="2581172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46559F"/>
                </a:solidFill>
              </a:rPr>
              <a:t>На рынке более 50 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3671" y="3505200"/>
            <a:ext cx="3214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6559F"/>
                </a:solidFill>
              </a:rPr>
              <a:t>Единственный в </a:t>
            </a:r>
            <a:r>
              <a:rPr lang="ru-RU" sz="1100" b="1" dirty="0" smtClean="0">
                <a:solidFill>
                  <a:srgbClr val="46559F"/>
                </a:solidFill>
              </a:rPr>
              <a:t>регионе цементный </a:t>
            </a:r>
            <a:r>
              <a:rPr lang="ru-RU" sz="1100" b="1" dirty="0">
                <a:solidFill>
                  <a:srgbClr val="46559F"/>
                </a:solidFill>
              </a:rPr>
              <a:t>завод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52825" y="3347567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6559F"/>
                </a:solidFill>
              </a:rPr>
              <a:t>Крупнейший поставщик щебня в Алтайском крае по линиям РЖД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80422" y="3983431"/>
            <a:ext cx="38397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46559F"/>
                </a:solidFill>
              </a:rPr>
              <a:t>Производит </a:t>
            </a:r>
            <a:r>
              <a:rPr lang="ru-RU" sz="900" b="1" dirty="0">
                <a:solidFill>
                  <a:srgbClr val="46559F"/>
                </a:solidFill>
              </a:rPr>
              <a:t>все фракции щебня, </a:t>
            </a:r>
            <a:r>
              <a:rPr lang="ru-RU" sz="900" b="1" dirty="0" err="1">
                <a:solidFill>
                  <a:srgbClr val="46559F"/>
                </a:solidFill>
              </a:rPr>
              <a:t>щпс</a:t>
            </a:r>
            <a:r>
              <a:rPr lang="ru-RU" sz="900" b="1" dirty="0">
                <a:solidFill>
                  <a:srgbClr val="46559F"/>
                </a:solidFill>
              </a:rPr>
              <a:t> и отсева.</a:t>
            </a:r>
          </a:p>
          <a:p>
            <a:endParaRPr lang="ru-RU" sz="900" b="1" dirty="0">
              <a:solidFill>
                <a:srgbClr val="46559F"/>
              </a:solidFill>
            </a:endParaRPr>
          </a:p>
          <a:p>
            <a:r>
              <a:rPr lang="ru-RU" sz="900" b="1" dirty="0">
                <a:solidFill>
                  <a:srgbClr val="46559F"/>
                </a:solidFill>
              </a:rPr>
              <a:t>Круглосуточная погрузка 50 полувагонов в сутки, до 1,5 млн.</a:t>
            </a:r>
          </a:p>
          <a:p>
            <a:r>
              <a:rPr lang="ru-RU" sz="900" b="1" dirty="0">
                <a:solidFill>
                  <a:srgbClr val="46559F"/>
                </a:solidFill>
              </a:rPr>
              <a:t>тонн в год, 125 тонн в месяц.</a:t>
            </a:r>
          </a:p>
          <a:p>
            <a:endParaRPr lang="ru-RU" sz="900" b="1" dirty="0">
              <a:solidFill>
                <a:srgbClr val="46559F"/>
              </a:solidFill>
            </a:endParaRPr>
          </a:p>
          <a:p>
            <a:r>
              <a:rPr lang="ru-RU" sz="900" b="1" dirty="0">
                <a:solidFill>
                  <a:srgbClr val="46559F"/>
                </a:solidFill>
              </a:rPr>
              <a:t>Имеется собственная аттестационная </a:t>
            </a:r>
            <a:r>
              <a:rPr lang="ru-RU" sz="900" b="1" dirty="0" smtClean="0">
                <a:solidFill>
                  <a:srgbClr val="46559F"/>
                </a:solidFill>
              </a:rPr>
              <a:t>лаборатория.</a:t>
            </a:r>
            <a:endParaRPr lang="ru-RU" sz="900" b="1" dirty="0">
              <a:solidFill>
                <a:srgbClr val="46559F"/>
              </a:solidFill>
            </a:endParaRPr>
          </a:p>
          <a:p>
            <a:endParaRPr lang="ru-RU" sz="900" b="1" dirty="0">
              <a:solidFill>
                <a:srgbClr val="46559F"/>
              </a:solidFill>
            </a:endParaRPr>
          </a:p>
          <a:p>
            <a:r>
              <a:rPr lang="ru-RU" sz="900" b="1" dirty="0">
                <a:solidFill>
                  <a:srgbClr val="46559F"/>
                </a:solidFill>
              </a:rPr>
              <a:t>Весь ассортимент производимой продукции соответствует</a:t>
            </a:r>
          </a:p>
          <a:p>
            <a:r>
              <a:rPr lang="ru-RU" sz="900" b="1" dirty="0">
                <a:solidFill>
                  <a:srgbClr val="46559F"/>
                </a:solidFill>
              </a:rPr>
              <a:t> ГОСТ и применяется в качестве: заполнителя сборного </a:t>
            </a:r>
          </a:p>
          <a:p>
            <a:r>
              <a:rPr lang="ru-RU" sz="900" b="1" dirty="0">
                <a:solidFill>
                  <a:srgbClr val="46559F"/>
                </a:solidFill>
              </a:rPr>
              <a:t>железобетона для промышленного и гражданского </a:t>
            </a:r>
            <a:r>
              <a:rPr lang="ru-RU" sz="900" b="1" dirty="0" smtClean="0">
                <a:solidFill>
                  <a:srgbClr val="46559F"/>
                </a:solidFill>
              </a:rPr>
              <a:t>строительства, </a:t>
            </a:r>
            <a:r>
              <a:rPr lang="ru-RU" sz="900" b="1" dirty="0">
                <a:solidFill>
                  <a:srgbClr val="46559F"/>
                </a:solidFill>
              </a:rPr>
              <a:t>отделочного материала, материала для строительства и ремонта </a:t>
            </a:r>
            <a:r>
              <a:rPr lang="ru-RU" sz="900" b="1" dirty="0" smtClean="0">
                <a:solidFill>
                  <a:srgbClr val="46559F"/>
                </a:solidFill>
              </a:rPr>
              <a:t>автодорог</a:t>
            </a:r>
            <a:r>
              <a:rPr lang="ru-RU" sz="900" b="1" dirty="0">
                <a:solidFill>
                  <a:srgbClr val="46559F"/>
                </a:solidFill>
              </a:rPr>
              <a:t>, в качестве </a:t>
            </a:r>
            <a:endParaRPr lang="ru-RU" sz="900" b="1" dirty="0" smtClean="0">
              <a:solidFill>
                <a:srgbClr val="46559F"/>
              </a:solidFill>
            </a:endParaRPr>
          </a:p>
          <a:p>
            <a:r>
              <a:rPr lang="ru-RU" sz="900" b="1" dirty="0" smtClean="0">
                <a:solidFill>
                  <a:srgbClr val="46559F"/>
                </a:solidFill>
              </a:rPr>
              <a:t>балластировки </a:t>
            </a:r>
            <a:r>
              <a:rPr lang="ru-RU" sz="900" b="1" dirty="0">
                <a:solidFill>
                  <a:srgbClr val="46559F"/>
                </a:solidFill>
              </a:rPr>
              <a:t>железнодорожных путей.  </a:t>
            </a:r>
            <a:r>
              <a:rPr lang="ru-RU" sz="900" b="1" dirty="0" smtClean="0">
                <a:solidFill>
                  <a:srgbClr val="46559F"/>
                </a:solidFill>
              </a:rPr>
              <a:t>Сегодня </a:t>
            </a:r>
            <a:r>
              <a:rPr lang="ru-RU" sz="900" b="1" dirty="0">
                <a:solidFill>
                  <a:srgbClr val="46559F"/>
                </a:solidFill>
              </a:rPr>
              <a:t>компания является крупнейшим поставщиком </a:t>
            </a:r>
            <a:r>
              <a:rPr lang="ru-RU" sz="900" b="1" dirty="0" smtClean="0">
                <a:solidFill>
                  <a:srgbClr val="46559F"/>
                </a:solidFill>
              </a:rPr>
              <a:t>инертных </a:t>
            </a:r>
            <a:r>
              <a:rPr lang="ru-RU" sz="900" b="1" dirty="0">
                <a:solidFill>
                  <a:srgbClr val="46559F"/>
                </a:solidFill>
              </a:rPr>
              <a:t>материалов в Алтайском крае по линиям РЖД.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8664" y="1376807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0" y="225425"/>
                </a:moveTo>
                <a:lnTo>
                  <a:pt x="4576" y="180005"/>
                </a:lnTo>
                <a:lnTo>
                  <a:pt x="17702" y="137695"/>
                </a:lnTo>
                <a:lnTo>
                  <a:pt x="38475" y="99404"/>
                </a:lnTo>
                <a:lnTo>
                  <a:pt x="65992" y="66039"/>
                </a:lnTo>
                <a:lnTo>
                  <a:pt x="99348" y="38509"/>
                </a:lnTo>
                <a:lnTo>
                  <a:pt x="137642" y="17720"/>
                </a:lnTo>
                <a:lnTo>
                  <a:pt x="179968" y="4581"/>
                </a:lnTo>
                <a:lnTo>
                  <a:pt x="225425" y="0"/>
                </a:lnTo>
                <a:lnTo>
                  <a:pt x="1970404" y="0"/>
                </a:lnTo>
                <a:lnTo>
                  <a:pt x="2015866" y="4581"/>
                </a:lnTo>
                <a:lnTo>
                  <a:pt x="2058207" y="17720"/>
                </a:lnTo>
                <a:lnTo>
                  <a:pt x="2096521" y="38509"/>
                </a:lnTo>
                <a:lnTo>
                  <a:pt x="2129901" y="66040"/>
                </a:lnTo>
                <a:lnTo>
                  <a:pt x="2157441" y="99404"/>
                </a:lnTo>
                <a:lnTo>
                  <a:pt x="2178234" y="137695"/>
                </a:lnTo>
                <a:lnTo>
                  <a:pt x="2191375" y="180005"/>
                </a:lnTo>
                <a:lnTo>
                  <a:pt x="2195956" y="225425"/>
                </a:lnTo>
                <a:lnTo>
                  <a:pt x="2195956" y="550037"/>
                </a:lnTo>
                <a:lnTo>
                  <a:pt x="2191375" y="595498"/>
                </a:lnTo>
                <a:lnTo>
                  <a:pt x="2178234" y="637839"/>
                </a:lnTo>
                <a:lnTo>
                  <a:pt x="2157441" y="676153"/>
                </a:lnTo>
                <a:lnTo>
                  <a:pt x="2129901" y="709533"/>
                </a:lnTo>
                <a:lnTo>
                  <a:pt x="2096521" y="737073"/>
                </a:lnTo>
                <a:lnTo>
                  <a:pt x="2058207" y="757866"/>
                </a:lnTo>
                <a:lnTo>
                  <a:pt x="2015866" y="771007"/>
                </a:lnTo>
                <a:lnTo>
                  <a:pt x="1970404" y="775588"/>
                </a:lnTo>
                <a:lnTo>
                  <a:pt x="225425" y="775588"/>
                </a:lnTo>
                <a:lnTo>
                  <a:pt x="179968" y="771007"/>
                </a:lnTo>
                <a:lnTo>
                  <a:pt x="137642" y="757866"/>
                </a:lnTo>
                <a:lnTo>
                  <a:pt x="99348" y="737073"/>
                </a:lnTo>
                <a:lnTo>
                  <a:pt x="65992" y="709533"/>
                </a:lnTo>
                <a:lnTo>
                  <a:pt x="38475" y="676153"/>
                </a:lnTo>
                <a:lnTo>
                  <a:pt x="17702" y="637839"/>
                </a:lnTo>
                <a:lnTo>
                  <a:pt x="4576" y="595498"/>
                </a:lnTo>
                <a:lnTo>
                  <a:pt x="0" y="550037"/>
                </a:lnTo>
                <a:lnTo>
                  <a:pt x="0" y="225425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02930" y="1660906"/>
            <a:ext cx="98869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РЕЗУЛЬТАТЫ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СПЕЦИАЛИЗАЦИЯ</a:t>
            </a:r>
            <a:r>
              <a:rPr spc="-55" dirty="0"/>
              <a:t> </a:t>
            </a:r>
            <a:r>
              <a:rPr spc="-35" dirty="0"/>
              <a:t>РАЙОНА</a:t>
            </a:r>
            <a:r>
              <a:rPr spc="-60" dirty="0"/>
              <a:t> </a:t>
            </a:r>
            <a:r>
              <a:rPr dirty="0"/>
              <a:t>И</a:t>
            </a:r>
            <a:r>
              <a:rPr spc="-70" dirty="0"/>
              <a:t> </a:t>
            </a:r>
            <a:r>
              <a:rPr dirty="0"/>
              <a:t>ТРЕНДЫ</a:t>
            </a:r>
            <a:r>
              <a:rPr spc="-60" dirty="0"/>
              <a:t> </a:t>
            </a:r>
            <a:r>
              <a:rPr spc="-10" dirty="0"/>
              <a:t>РАЗВИТИЯ</a:t>
            </a:r>
          </a:p>
        </p:txBody>
      </p:sp>
      <p:sp>
        <p:nvSpPr>
          <p:cNvPr id="5" name="object 5"/>
          <p:cNvSpPr/>
          <p:nvPr/>
        </p:nvSpPr>
        <p:spPr>
          <a:xfrm>
            <a:off x="627011" y="163576"/>
            <a:ext cx="1430655" cy="274320"/>
          </a:xfrm>
          <a:custGeom>
            <a:avLst/>
            <a:gdLst/>
            <a:ahLst/>
            <a:cxnLst/>
            <a:rect l="l" t="t" r="r" b="b"/>
            <a:pathLst>
              <a:path w="1430655" h="274320">
                <a:moveTo>
                  <a:pt x="129348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293482" y="273938"/>
                </a:lnTo>
                <a:lnTo>
                  <a:pt x="1336737" y="266955"/>
                </a:lnTo>
                <a:lnTo>
                  <a:pt x="1374317" y="247510"/>
                </a:lnTo>
                <a:lnTo>
                  <a:pt x="1403960" y="217867"/>
                </a:lnTo>
                <a:lnTo>
                  <a:pt x="1423404" y="180288"/>
                </a:lnTo>
                <a:lnTo>
                  <a:pt x="1430388" y="137032"/>
                </a:lnTo>
                <a:lnTo>
                  <a:pt x="1423404" y="93715"/>
                </a:lnTo>
                <a:lnTo>
                  <a:pt x="1403960" y="56098"/>
                </a:lnTo>
                <a:lnTo>
                  <a:pt x="1374317" y="26436"/>
                </a:lnTo>
                <a:lnTo>
                  <a:pt x="1336737" y="6984"/>
                </a:lnTo>
                <a:lnTo>
                  <a:pt x="129348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711" y="223773"/>
            <a:ext cx="11563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специализация</a:t>
            </a:r>
            <a:r>
              <a:rPr sz="8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округа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011" y="1376807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0" y="225425"/>
                </a:moveTo>
                <a:lnTo>
                  <a:pt x="4581" y="180005"/>
                </a:lnTo>
                <a:lnTo>
                  <a:pt x="17719" y="137695"/>
                </a:lnTo>
                <a:lnTo>
                  <a:pt x="38509" y="99404"/>
                </a:lnTo>
                <a:lnTo>
                  <a:pt x="66043" y="66039"/>
                </a:lnTo>
                <a:lnTo>
                  <a:pt x="99414" y="38509"/>
                </a:lnTo>
                <a:lnTo>
                  <a:pt x="137717" y="17720"/>
                </a:lnTo>
                <a:lnTo>
                  <a:pt x="180044" y="4581"/>
                </a:lnTo>
                <a:lnTo>
                  <a:pt x="225488" y="0"/>
                </a:lnTo>
                <a:lnTo>
                  <a:pt x="1970519" y="0"/>
                </a:lnTo>
                <a:lnTo>
                  <a:pt x="2015975" y="4581"/>
                </a:lnTo>
                <a:lnTo>
                  <a:pt x="2058302" y="17720"/>
                </a:lnTo>
                <a:lnTo>
                  <a:pt x="2096595" y="38509"/>
                </a:lnTo>
                <a:lnTo>
                  <a:pt x="2129951" y="66040"/>
                </a:lnTo>
                <a:lnTo>
                  <a:pt x="2157468" y="99404"/>
                </a:lnTo>
                <a:lnTo>
                  <a:pt x="2178241" y="137695"/>
                </a:lnTo>
                <a:lnTo>
                  <a:pt x="2191368" y="180005"/>
                </a:lnTo>
                <a:lnTo>
                  <a:pt x="2195944" y="225425"/>
                </a:lnTo>
                <a:lnTo>
                  <a:pt x="2195944" y="550037"/>
                </a:lnTo>
                <a:lnTo>
                  <a:pt x="2191368" y="595498"/>
                </a:lnTo>
                <a:lnTo>
                  <a:pt x="2178241" y="637839"/>
                </a:lnTo>
                <a:lnTo>
                  <a:pt x="2157468" y="676153"/>
                </a:lnTo>
                <a:lnTo>
                  <a:pt x="2129951" y="709533"/>
                </a:lnTo>
                <a:lnTo>
                  <a:pt x="2096595" y="737073"/>
                </a:lnTo>
                <a:lnTo>
                  <a:pt x="2058302" y="757866"/>
                </a:lnTo>
                <a:lnTo>
                  <a:pt x="2015975" y="771007"/>
                </a:lnTo>
                <a:lnTo>
                  <a:pt x="1970519" y="775588"/>
                </a:lnTo>
                <a:lnTo>
                  <a:pt x="225488" y="775588"/>
                </a:lnTo>
                <a:lnTo>
                  <a:pt x="180044" y="771007"/>
                </a:lnTo>
                <a:lnTo>
                  <a:pt x="137717" y="757866"/>
                </a:lnTo>
                <a:lnTo>
                  <a:pt x="99414" y="737073"/>
                </a:lnTo>
                <a:lnTo>
                  <a:pt x="66043" y="709533"/>
                </a:lnTo>
                <a:lnTo>
                  <a:pt x="38509" y="676153"/>
                </a:lnTo>
                <a:lnTo>
                  <a:pt x="17719" y="637839"/>
                </a:lnTo>
                <a:lnTo>
                  <a:pt x="4581" y="595498"/>
                </a:lnTo>
                <a:lnTo>
                  <a:pt x="0" y="550037"/>
                </a:lnTo>
                <a:lnTo>
                  <a:pt x="0" y="225425"/>
                </a:lnTo>
                <a:close/>
              </a:path>
            </a:pathLst>
          </a:custGeom>
          <a:ln w="12699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71473" y="1660906"/>
            <a:ext cx="13074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СПЕЦИАЛИЗАЦИЯ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54654" y="1376807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0" y="225425"/>
                </a:moveTo>
                <a:lnTo>
                  <a:pt x="4576" y="180005"/>
                </a:lnTo>
                <a:lnTo>
                  <a:pt x="17702" y="137695"/>
                </a:lnTo>
                <a:lnTo>
                  <a:pt x="38475" y="99404"/>
                </a:lnTo>
                <a:lnTo>
                  <a:pt x="65992" y="66039"/>
                </a:lnTo>
                <a:lnTo>
                  <a:pt x="99348" y="38509"/>
                </a:lnTo>
                <a:lnTo>
                  <a:pt x="137642" y="17720"/>
                </a:lnTo>
                <a:lnTo>
                  <a:pt x="179968" y="4581"/>
                </a:lnTo>
                <a:lnTo>
                  <a:pt x="225425" y="0"/>
                </a:lnTo>
                <a:lnTo>
                  <a:pt x="1970405" y="0"/>
                </a:lnTo>
                <a:lnTo>
                  <a:pt x="2015866" y="4581"/>
                </a:lnTo>
                <a:lnTo>
                  <a:pt x="2058207" y="17720"/>
                </a:lnTo>
                <a:lnTo>
                  <a:pt x="2096521" y="38509"/>
                </a:lnTo>
                <a:lnTo>
                  <a:pt x="2129901" y="66040"/>
                </a:lnTo>
                <a:lnTo>
                  <a:pt x="2157441" y="99404"/>
                </a:lnTo>
                <a:lnTo>
                  <a:pt x="2178234" y="137695"/>
                </a:lnTo>
                <a:lnTo>
                  <a:pt x="2191375" y="180005"/>
                </a:lnTo>
                <a:lnTo>
                  <a:pt x="2195957" y="225425"/>
                </a:lnTo>
                <a:lnTo>
                  <a:pt x="2195957" y="550037"/>
                </a:lnTo>
                <a:lnTo>
                  <a:pt x="2191375" y="595498"/>
                </a:lnTo>
                <a:lnTo>
                  <a:pt x="2178234" y="637839"/>
                </a:lnTo>
                <a:lnTo>
                  <a:pt x="2157441" y="676153"/>
                </a:lnTo>
                <a:lnTo>
                  <a:pt x="2129901" y="709533"/>
                </a:lnTo>
                <a:lnTo>
                  <a:pt x="2096521" y="737073"/>
                </a:lnTo>
                <a:lnTo>
                  <a:pt x="2058207" y="757866"/>
                </a:lnTo>
                <a:lnTo>
                  <a:pt x="2015866" y="771007"/>
                </a:lnTo>
                <a:lnTo>
                  <a:pt x="1970405" y="775588"/>
                </a:lnTo>
                <a:lnTo>
                  <a:pt x="225425" y="775588"/>
                </a:lnTo>
                <a:lnTo>
                  <a:pt x="179968" y="771007"/>
                </a:lnTo>
                <a:lnTo>
                  <a:pt x="137642" y="757866"/>
                </a:lnTo>
                <a:lnTo>
                  <a:pt x="99348" y="737073"/>
                </a:lnTo>
                <a:lnTo>
                  <a:pt x="65992" y="709533"/>
                </a:lnTo>
                <a:lnTo>
                  <a:pt x="38475" y="676153"/>
                </a:lnTo>
                <a:lnTo>
                  <a:pt x="17702" y="637839"/>
                </a:lnTo>
                <a:lnTo>
                  <a:pt x="4576" y="595498"/>
                </a:lnTo>
                <a:lnTo>
                  <a:pt x="0" y="550037"/>
                </a:lnTo>
                <a:lnTo>
                  <a:pt x="0" y="225425"/>
                </a:lnTo>
                <a:close/>
              </a:path>
            </a:pathLst>
          </a:custGeom>
          <a:ln w="12699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04920" y="1660906"/>
            <a:ext cx="49593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ТРЕНД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76596" y="1381378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0" y="225425"/>
                </a:moveTo>
                <a:lnTo>
                  <a:pt x="4581" y="180005"/>
                </a:lnTo>
                <a:lnTo>
                  <a:pt x="17720" y="137695"/>
                </a:lnTo>
                <a:lnTo>
                  <a:pt x="38509" y="99404"/>
                </a:lnTo>
                <a:lnTo>
                  <a:pt x="66040" y="66039"/>
                </a:lnTo>
                <a:lnTo>
                  <a:pt x="99404" y="38509"/>
                </a:lnTo>
                <a:lnTo>
                  <a:pt x="137695" y="17720"/>
                </a:lnTo>
                <a:lnTo>
                  <a:pt x="180005" y="4581"/>
                </a:lnTo>
                <a:lnTo>
                  <a:pt x="225425" y="0"/>
                </a:lnTo>
                <a:lnTo>
                  <a:pt x="1970531" y="0"/>
                </a:lnTo>
                <a:lnTo>
                  <a:pt x="2015951" y="4581"/>
                </a:lnTo>
                <a:lnTo>
                  <a:pt x="2058261" y="17720"/>
                </a:lnTo>
                <a:lnTo>
                  <a:pt x="2096552" y="38509"/>
                </a:lnTo>
                <a:lnTo>
                  <a:pt x="2129917" y="66040"/>
                </a:lnTo>
                <a:lnTo>
                  <a:pt x="2157447" y="99404"/>
                </a:lnTo>
                <a:lnTo>
                  <a:pt x="2178236" y="137695"/>
                </a:lnTo>
                <a:lnTo>
                  <a:pt x="2191375" y="180005"/>
                </a:lnTo>
                <a:lnTo>
                  <a:pt x="2195956" y="225425"/>
                </a:lnTo>
                <a:lnTo>
                  <a:pt x="2195956" y="550163"/>
                </a:lnTo>
                <a:lnTo>
                  <a:pt x="2191375" y="595583"/>
                </a:lnTo>
                <a:lnTo>
                  <a:pt x="2178236" y="637893"/>
                </a:lnTo>
                <a:lnTo>
                  <a:pt x="2157447" y="676184"/>
                </a:lnTo>
                <a:lnTo>
                  <a:pt x="2129916" y="709549"/>
                </a:lnTo>
                <a:lnTo>
                  <a:pt x="2096552" y="737079"/>
                </a:lnTo>
                <a:lnTo>
                  <a:pt x="2058261" y="757868"/>
                </a:lnTo>
                <a:lnTo>
                  <a:pt x="2015951" y="771007"/>
                </a:lnTo>
                <a:lnTo>
                  <a:pt x="1970531" y="775588"/>
                </a:lnTo>
                <a:lnTo>
                  <a:pt x="225425" y="775588"/>
                </a:lnTo>
                <a:lnTo>
                  <a:pt x="180005" y="771007"/>
                </a:lnTo>
                <a:lnTo>
                  <a:pt x="137695" y="757868"/>
                </a:lnTo>
                <a:lnTo>
                  <a:pt x="99404" y="737079"/>
                </a:lnTo>
                <a:lnTo>
                  <a:pt x="66039" y="709548"/>
                </a:lnTo>
                <a:lnTo>
                  <a:pt x="38509" y="676184"/>
                </a:lnTo>
                <a:lnTo>
                  <a:pt x="17720" y="637893"/>
                </a:lnTo>
                <a:lnTo>
                  <a:pt x="4581" y="595583"/>
                </a:lnTo>
                <a:lnTo>
                  <a:pt x="0" y="550163"/>
                </a:lnTo>
                <a:lnTo>
                  <a:pt x="0" y="225425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93129" y="1665477"/>
            <a:ext cx="7651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ЭФФЕКТЫ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6351" y="2260092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13" y="0"/>
                </a:moveTo>
                <a:lnTo>
                  <a:pt x="232168" y="0"/>
                </a:lnTo>
                <a:lnTo>
                  <a:pt x="185376" y="4719"/>
                </a:lnTo>
                <a:lnTo>
                  <a:pt x="141794" y="18254"/>
                </a:lnTo>
                <a:lnTo>
                  <a:pt x="102357" y="39667"/>
                </a:lnTo>
                <a:lnTo>
                  <a:pt x="67997" y="68024"/>
                </a:lnTo>
                <a:lnTo>
                  <a:pt x="39648" y="102387"/>
                </a:lnTo>
                <a:lnTo>
                  <a:pt x="18243" y="141821"/>
                </a:lnTo>
                <a:lnTo>
                  <a:pt x="4716" y="185389"/>
                </a:lnTo>
                <a:lnTo>
                  <a:pt x="0" y="232156"/>
                </a:lnTo>
                <a:lnTo>
                  <a:pt x="0" y="703834"/>
                </a:lnTo>
                <a:lnTo>
                  <a:pt x="4716" y="750636"/>
                </a:lnTo>
                <a:lnTo>
                  <a:pt x="18243" y="794222"/>
                </a:lnTo>
                <a:lnTo>
                  <a:pt x="39648" y="833658"/>
                </a:lnTo>
                <a:lnTo>
                  <a:pt x="67997" y="868013"/>
                </a:lnTo>
                <a:lnTo>
                  <a:pt x="102357" y="896355"/>
                </a:lnTo>
                <a:lnTo>
                  <a:pt x="141794" y="917753"/>
                </a:lnTo>
                <a:lnTo>
                  <a:pt x="185376" y="931275"/>
                </a:lnTo>
                <a:lnTo>
                  <a:pt x="232168" y="935990"/>
                </a:lnTo>
                <a:lnTo>
                  <a:pt x="1963813" y="935990"/>
                </a:lnTo>
                <a:lnTo>
                  <a:pt x="2010616" y="931275"/>
                </a:lnTo>
                <a:lnTo>
                  <a:pt x="2054201" y="917753"/>
                </a:lnTo>
                <a:lnTo>
                  <a:pt x="2093637" y="896355"/>
                </a:lnTo>
                <a:lnTo>
                  <a:pt x="2127992" y="868013"/>
                </a:lnTo>
                <a:lnTo>
                  <a:pt x="2156335" y="833658"/>
                </a:lnTo>
                <a:lnTo>
                  <a:pt x="2177733" y="794222"/>
                </a:lnTo>
                <a:lnTo>
                  <a:pt x="2191255" y="750636"/>
                </a:lnTo>
                <a:lnTo>
                  <a:pt x="2195969" y="703834"/>
                </a:lnTo>
                <a:lnTo>
                  <a:pt x="2195969" y="232156"/>
                </a:lnTo>
                <a:lnTo>
                  <a:pt x="2191255" y="185389"/>
                </a:lnTo>
                <a:lnTo>
                  <a:pt x="2177733" y="141821"/>
                </a:lnTo>
                <a:lnTo>
                  <a:pt x="2156335" y="102387"/>
                </a:lnTo>
                <a:lnTo>
                  <a:pt x="2127992" y="68024"/>
                </a:lnTo>
                <a:lnTo>
                  <a:pt x="2093637" y="39667"/>
                </a:lnTo>
                <a:lnTo>
                  <a:pt x="2054201" y="18254"/>
                </a:lnTo>
                <a:lnTo>
                  <a:pt x="2010616" y="4719"/>
                </a:lnTo>
                <a:lnTo>
                  <a:pt x="196381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85773" y="2607944"/>
            <a:ext cx="11049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АГРОПРОМЫШЛЕННЫЙ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КОМПЛЕКС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54654" y="2261870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0" y="0"/>
                </a:moveTo>
                <a:lnTo>
                  <a:pt x="232156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5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6" y="935989"/>
                </a:lnTo>
                <a:lnTo>
                  <a:pt x="1963800" y="935989"/>
                </a:lnTo>
                <a:lnTo>
                  <a:pt x="2010567" y="931270"/>
                </a:lnTo>
                <a:lnTo>
                  <a:pt x="2054135" y="917735"/>
                </a:lnTo>
                <a:lnTo>
                  <a:pt x="2093569" y="896322"/>
                </a:lnTo>
                <a:lnTo>
                  <a:pt x="2127932" y="867965"/>
                </a:lnTo>
                <a:lnTo>
                  <a:pt x="2156289" y="833602"/>
                </a:lnTo>
                <a:lnTo>
                  <a:pt x="2177702" y="794168"/>
                </a:lnTo>
                <a:lnTo>
                  <a:pt x="2191237" y="750600"/>
                </a:lnTo>
                <a:lnTo>
                  <a:pt x="2195957" y="703833"/>
                </a:lnTo>
                <a:lnTo>
                  <a:pt x="2195957" y="232155"/>
                </a:lnTo>
                <a:lnTo>
                  <a:pt x="2191237" y="185353"/>
                </a:lnTo>
                <a:lnTo>
                  <a:pt x="2177702" y="141767"/>
                </a:lnTo>
                <a:lnTo>
                  <a:pt x="2156289" y="102331"/>
                </a:lnTo>
                <a:lnTo>
                  <a:pt x="2127932" y="67976"/>
                </a:lnTo>
                <a:lnTo>
                  <a:pt x="2093569" y="39634"/>
                </a:lnTo>
                <a:lnTo>
                  <a:pt x="2054135" y="18236"/>
                </a:lnTo>
                <a:lnTo>
                  <a:pt x="2010567" y="4714"/>
                </a:lnTo>
                <a:lnTo>
                  <a:pt x="196380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154426" y="2592705"/>
            <a:ext cx="1874774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</a:rPr>
              <a:t>цифровизация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 </a:t>
            </a:r>
            <a:r>
              <a:rPr sz="800" b="1" spc="-10" dirty="0">
                <a:latin typeface="Arial"/>
                <a:cs typeface="Arial"/>
              </a:rPr>
              <a:t>внедрение информационных</a:t>
            </a:r>
            <a:r>
              <a:rPr sz="800" b="1" spc="7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технологий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26774" y="3259658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0" y="0"/>
                </a:moveTo>
                <a:lnTo>
                  <a:pt x="232156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5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6" y="935989"/>
                </a:lnTo>
                <a:lnTo>
                  <a:pt x="1963800" y="935989"/>
                </a:lnTo>
                <a:lnTo>
                  <a:pt x="2010567" y="931270"/>
                </a:lnTo>
                <a:lnTo>
                  <a:pt x="2054135" y="917735"/>
                </a:lnTo>
                <a:lnTo>
                  <a:pt x="2093569" y="896322"/>
                </a:lnTo>
                <a:lnTo>
                  <a:pt x="2127932" y="867965"/>
                </a:lnTo>
                <a:lnTo>
                  <a:pt x="2156289" y="833602"/>
                </a:lnTo>
                <a:lnTo>
                  <a:pt x="2177702" y="794168"/>
                </a:lnTo>
                <a:lnTo>
                  <a:pt x="2191237" y="750600"/>
                </a:lnTo>
                <a:lnTo>
                  <a:pt x="2195957" y="703833"/>
                </a:lnTo>
                <a:lnTo>
                  <a:pt x="2195957" y="232155"/>
                </a:lnTo>
                <a:lnTo>
                  <a:pt x="2191237" y="185353"/>
                </a:lnTo>
                <a:lnTo>
                  <a:pt x="2177702" y="141767"/>
                </a:lnTo>
                <a:lnTo>
                  <a:pt x="2156289" y="102331"/>
                </a:lnTo>
                <a:lnTo>
                  <a:pt x="2127932" y="67976"/>
                </a:lnTo>
                <a:lnTo>
                  <a:pt x="2093569" y="39634"/>
                </a:lnTo>
                <a:lnTo>
                  <a:pt x="2054135" y="18236"/>
                </a:lnTo>
                <a:lnTo>
                  <a:pt x="2010567" y="4714"/>
                </a:lnTo>
                <a:lnTo>
                  <a:pt x="196380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11375" y="3545917"/>
            <a:ext cx="187477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b="1" dirty="0">
                <a:latin typeface="Arial"/>
                <a:cs typeface="Arial"/>
              </a:rPr>
              <a:t>следование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концепции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устойчивого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развития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54654" y="4352797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0" y="0"/>
                </a:moveTo>
                <a:lnTo>
                  <a:pt x="232156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6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6" y="935989"/>
                </a:lnTo>
                <a:lnTo>
                  <a:pt x="1963800" y="935989"/>
                </a:lnTo>
                <a:lnTo>
                  <a:pt x="2010567" y="931270"/>
                </a:lnTo>
                <a:lnTo>
                  <a:pt x="2054135" y="917735"/>
                </a:lnTo>
                <a:lnTo>
                  <a:pt x="2093569" y="896322"/>
                </a:lnTo>
                <a:lnTo>
                  <a:pt x="2127932" y="867965"/>
                </a:lnTo>
                <a:lnTo>
                  <a:pt x="2156289" y="833602"/>
                </a:lnTo>
                <a:lnTo>
                  <a:pt x="2177702" y="794168"/>
                </a:lnTo>
                <a:lnTo>
                  <a:pt x="2191237" y="750600"/>
                </a:lnTo>
                <a:lnTo>
                  <a:pt x="2195957" y="703833"/>
                </a:lnTo>
                <a:lnTo>
                  <a:pt x="2195957" y="232156"/>
                </a:lnTo>
                <a:lnTo>
                  <a:pt x="2191237" y="185353"/>
                </a:lnTo>
                <a:lnTo>
                  <a:pt x="2177702" y="141767"/>
                </a:lnTo>
                <a:lnTo>
                  <a:pt x="2156289" y="102331"/>
                </a:lnTo>
                <a:lnTo>
                  <a:pt x="2127932" y="67976"/>
                </a:lnTo>
                <a:lnTo>
                  <a:pt x="2093569" y="39634"/>
                </a:lnTo>
                <a:lnTo>
                  <a:pt x="2054135" y="18236"/>
                </a:lnTo>
                <a:lnTo>
                  <a:pt x="2010567" y="4714"/>
                </a:lnTo>
                <a:lnTo>
                  <a:pt x="196380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10618" y="4621934"/>
            <a:ext cx="16287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b="1" dirty="0">
                <a:latin typeface="Arial"/>
                <a:cs typeface="Arial"/>
              </a:rPr>
              <a:t>создание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гибких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производственных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систем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87771" y="2261870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1" y="0"/>
                </a:moveTo>
                <a:lnTo>
                  <a:pt x="232155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5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5" y="935989"/>
                </a:lnTo>
                <a:lnTo>
                  <a:pt x="1963801" y="935989"/>
                </a:lnTo>
                <a:lnTo>
                  <a:pt x="2010603" y="931270"/>
                </a:lnTo>
                <a:lnTo>
                  <a:pt x="2054189" y="917735"/>
                </a:lnTo>
                <a:lnTo>
                  <a:pt x="2093625" y="896322"/>
                </a:lnTo>
                <a:lnTo>
                  <a:pt x="2127980" y="867965"/>
                </a:lnTo>
                <a:lnTo>
                  <a:pt x="2156322" y="833602"/>
                </a:lnTo>
                <a:lnTo>
                  <a:pt x="2177720" y="794168"/>
                </a:lnTo>
                <a:lnTo>
                  <a:pt x="2191242" y="750600"/>
                </a:lnTo>
                <a:lnTo>
                  <a:pt x="2195956" y="703833"/>
                </a:lnTo>
                <a:lnTo>
                  <a:pt x="2195956" y="232155"/>
                </a:lnTo>
                <a:lnTo>
                  <a:pt x="2191242" y="185353"/>
                </a:lnTo>
                <a:lnTo>
                  <a:pt x="2177720" y="141767"/>
                </a:lnTo>
                <a:lnTo>
                  <a:pt x="2156322" y="102331"/>
                </a:lnTo>
                <a:lnTo>
                  <a:pt x="2127980" y="67976"/>
                </a:lnTo>
                <a:lnTo>
                  <a:pt x="2093625" y="39634"/>
                </a:lnTo>
                <a:lnTo>
                  <a:pt x="2054189" y="18236"/>
                </a:lnTo>
                <a:lnTo>
                  <a:pt x="2010603" y="4714"/>
                </a:lnTo>
                <a:lnTo>
                  <a:pt x="19638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88050" y="2556129"/>
            <a:ext cx="182714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dirty="0">
                <a:latin typeface="Arial"/>
                <a:cs typeface="Arial"/>
              </a:rPr>
              <a:t>повышение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технологичности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800" b="1" spc="-10" dirty="0">
                <a:latin typeface="Arial"/>
                <a:cs typeface="Arial"/>
              </a:rPr>
              <a:t>производства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функциональности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оборудования</a:t>
            </a:r>
            <a:r>
              <a:rPr sz="800" b="1" spc="6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машин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87771" y="3307334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1" y="0"/>
                </a:moveTo>
                <a:lnTo>
                  <a:pt x="232155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5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5" y="935989"/>
                </a:lnTo>
                <a:lnTo>
                  <a:pt x="1963801" y="935989"/>
                </a:lnTo>
                <a:lnTo>
                  <a:pt x="2010603" y="931270"/>
                </a:lnTo>
                <a:lnTo>
                  <a:pt x="2054189" y="917735"/>
                </a:lnTo>
                <a:lnTo>
                  <a:pt x="2093625" y="896322"/>
                </a:lnTo>
                <a:lnTo>
                  <a:pt x="2127980" y="867965"/>
                </a:lnTo>
                <a:lnTo>
                  <a:pt x="2156322" y="833602"/>
                </a:lnTo>
                <a:lnTo>
                  <a:pt x="2177720" y="794168"/>
                </a:lnTo>
                <a:lnTo>
                  <a:pt x="2191242" y="750600"/>
                </a:lnTo>
                <a:lnTo>
                  <a:pt x="2195956" y="703833"/>
                </a:lnTo>
                <a:lnTo>
                  <a:pt x="2195956" y="232155"/>
                </a:lnTo>
                <a:lnTo>
                  <a:pt x="2191242" y="185353"/>
                </a:lnTo>
                <a:lnTo>
                  <a:pt x="2177720" y="141767"/>
                </a:lnTo>
                <a:lnTo>
                  <a:pt x="2156322" y="102331"/>
                </a:lnTo>
                <a:lnTo>
                  <a:pt x="2127980" y="67976"/>
                </a:lnTo>
                <a:lnTo>
                  <a:pt x="2093625" y="39634"/>
                </a:lnTo>
                <a:lnTo>
                  <a:pt x="2054189" y="18236"/>
                </a:lnTo>
                <a:lnTo>
                  <a:pt x="2010603" y="4714"/>
                </a:lnTo>
                <a:lnTo>
                  <a:pt x="19638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488051" y="3655314"/>
            <a:ext cx="186866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800" b="1" spc="-10" dirty="0">
                <a:latin typeface="Arial"/>
                <a:cs typeface="Arial"/>
              </a:rPr>
              <a:t>ф</a:t>
            </a:r>
            <a:r>
              <a:rPr sz="800" b="1" spc="-10" dirty="0" err="1" smtClean="0">
                <a:latin typeface="Arial"/>
                <a:cs typeface="Arial"/>
              </a:rPr>
              <a:t>ормирование</a:t>
            </a:r>
            <a:r>
              <a:rPr sz="800" b="1" spc="25" dirty="0" smtClean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имиджа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социально-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ответственных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компаний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87771" y="4352797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1" y="0"/>
                </a:moveTo>
                <a:lnTo>
                  <a:pt x="232155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6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5" y="935989"/>
                </a:lnTo>
                <a:lnTo>
                  <a:pt x="1963801" y="935989"/>
                </a:lnTo>
                <a:lnTo>
                  <a:pt x="2010603" y="931270"/>
                </a:lnTo>
                <a:lnTo>
                  <a:pt x="2054189" y="917735"/>
                </a:lnTo>
                <a:lnTo>
                  <a:pt x="2093625" y="896322"/>
                </a:lnTo>
                <a:lnTo>
                  <a:pt x="2127980" y="867965"/>
                </a:lnTo>
                <a:lnTo>
                  <a:pt x="2156322" y="833602"/>
                </a:lnTo>
                <a:lnTo>
                  <a:pt x="2177720" y="794168"/>
                </a:lnTo>
                <a:lnTo>
                  <a:pt x="2191242" y="750600"/>
                </a:lnTo>
                <a:lnTo>
                  <a:pt x="2195956" y="703833"/>
                </a:lnTo>
                <a:lnTo>
                  <a:pt x="2195956" y="232156"/>
                </a:lnTo>
                <a:lnTo>
                  <a:pt x="2191242" y="185353"/>
                </a:lnTo>
                <a:lnTo>
                  <a:pt x="2177720" y="141767"/>
                </a:lnTo>
                <a:lnTo>
                  <a:pt x="2156322" y="102331"/>
                </a:lnTo>
                <a:lnTo>
                  <a:pt x="2127980" y="67976"/>
                </a:lnTo>
                <a:lnTo>
                  <a:pt x="2093625" y="39634"/>
                </a:lnTo>
                <a:lnTo>
                  <a:pt x="2054189" y="18236"/>
                </a:lnTo>
                <a:lnTo>
                  <a:pt x="2010603" y="4714"/>
                </a:lnTo>
                <a:lnTo>
                  <a:pt x="19638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488051" y="4701032"/>
            <a:ext cx="19850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b="1" dirty="0">
                <a:latin typeface="Arial"/>
                <a:cs typeface="Arial"/>
              </a:rPr>
              <a:t>быстрая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адаптация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к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изменяющимся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требованиям</a:t>
            </a:r>
            <a:r>
              <a:rPr sz="800" b="1" spc="6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рынка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20889" y="2261870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1" y="0"/>
                </a:moveTo>
                <a:lnTo>
                  <a:pt x="232155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5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5" y="935989"/>
                </a:lnTo>
                <a:lnTo>
                  <a:pt x="1963801" y="935989"/>
                </a:lnTo>
                <a:lnTo>
                  <a:pt x="2010603" y="931270"/>
                </a:lnTo>
                <a:lnTo>
                  <a:pt x="2054189" y="917735"/>
                </a:lnTo>
                <a:lnTo>
                  <a:pt x="2093625" y="896322"/>
                </a:lnTo>
                <a:lnTo>
                  <a:pt x="2127980" y="867965"/>
                </a:lnTo>
                <a:lnTo>
                  <a:pt x="2156322" y="833602"/>
                </a:lnTo>
                <a:lnTo>
                  <a:pt x="2177720" y="794168"/>
                </a:lnTo>
                <a:lnTo>
                  <a:pt x="2191242" y="750600"/>
                </a:lnTo>
                <a:lnTo>
                  <a:pt x="2195956" y="703833"/>
                </a:lnTo>
                <a:lnTo>
                  <a:pt x="2195956" y="232155"/>
                </a:lnTo>
                <a:lnTo>
                  <a:pt x="2191242" y="185353"/>
                </a:lnTo>
                <a:lnTo>
                  <a:pt x="2177720" y="141767"/>
                </a:lnTo>
                <a:lnTo>
                  <a:pt x="2156322" y="102331"/>
                </a:lnTo>
                <a:lnTo>
                  <a:pt x="2127980" y="67976"/>
                </a:lnTo>
                <a:lnTo>
                  <a:pt x="2093625" y="39634"/>
                </a:lnTo>
                <a:lnTo>
                  <a:pt x="2054189" y="18236"/>
                </a:lnTo>
                <a:lnTo>
                  <a:pt x="2010603" y="4714"/>
                </a:lnTo>
                <a:lnTo>
                  <a:pt x="19638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821548" y="2396108"/>
            <a:ext cx="181622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рост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объёмов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производства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 </a:t>
            </a:r>
            <a:r>
              <a:rPr sz="800" b="1" spc="-10" dirty="0">
                <a:latin typeface="Arial"/>
                <a:cs typeface="Arial"/>
              </a:rPr>
              <a:t>доходов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21548" y="2716148"/>
            <a:ext cx="1816228" cy="5302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усиление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позиции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10" dirty="0" err="1">
                <a:latin typeface="Arial"/>
                <a:cs typeface="Arial"/>
              </a:rPr>
              <a:t>местных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 err="1" smtClean="0">
                <a:latin typeface="Arial"/>
                <a:cs typeface="Arial"/>
              </a:rPr>
              <a:t>предприятий</a:t>
            </a:r>
            <a:endParaRPr lang="ru-RU" sz="800" b="1" spc="-10" dirty="0" smtClean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endParaRPr lang="ru-RU" sz="800" b="1" spc="-10" dirty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20889" y="3307334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1" y="0"/>
                </a:moveTo>
                <a:lnTo>
                  <a:pt x="232155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5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5" y="935989"/>
                </a:lnTo>
                <a:lnTo>
                  <a:pt x="1963801" y="935989"/>
                </a:lnTo>
                <a:lnTo>
                  <a:pt x="2010603" y="931270"/>
                </a:lnTo>
                <a:lnTo>
                  <a:pt x="2054189" y="917735"/>
                </a:lnTo>
                <a:lnTo>
                  <a:pt x="2093625" y="896322"/>
                </a:lnTo>
                <a:lnTo>
                  <a:pt x="2127980" y="867965"/>
                </a:lnTo>
                <a:lnTo>
                  <a:pt x="2156322" y="833602"/>
                </a:lnTo>
                <a:lnTo>
                  <a:pt x="2177720" y="794168"/>
                </a:lnTo>
                <a:lnTo>
                  <a:pt x="2191242" y="750600"/>
                </a:lnTo>
                <a:lnTo>
                  <a:pt x="2195956" y="703833"/>
                </a:lnTo>
                <a:lnTo>
                  <a:pt x="2195956" y="232155"/>
                </a:lnTo>
                <a:lnTo>
                  <a:pt x="2191242" y="185353"/>
                </a:lnTo>
                <a:lnTo>
                  <a:pt x="2177720" y="141767"/>
                </a:lnTo>
                <a:lnTo>
                  <a:pt x="2156322" y="102331"/>
                </a:lnTo>
                <a:lnTo>
                  <a:pt x="2127980" y="67976"/>
                </a:lnTo>
                <a:lnTo>
                  <a:pt x="2093625" y="39634"/>
                </a:lnTo>
                <a:lnTo>
                  <a:pt x="2054189" y="18236"/>
                </a:lnTo>
                <a:lnTo>
                  <a:pt x="2010603" y="4714"/>
                </a:lnTo>
                <a:lnTo>
                  <a:pt x="19638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821548" y="3388614"/>
            <a:ext cx="181622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рост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объёмов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производства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 </a:t>
            </a:r>
            <a:r>
              <a:rPr sz="800" b="1" spc="-10" dirty="0">
                <a:latin typeface="Arial"/>
                <a:cs typeface="Arial"/>
              </a:rPr>
              <a:t>доходов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21548" y="3708653"/>
            <a:ext cx="181622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усиление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позиции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местных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предприятий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620889" y="4352797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01" y="0"/>
                </a:moveTo>
                <a:lnTo>
                  <a:pt x="232155" y="0"/>
                </a:lnTo>
                <a:lnTo>
                  <a:pt x="185353" y="4714"/>
                </a:lnTo>
                <a:lnTo>
                  <a:pt x="141767" y="18236"/>
                </a:lnTo>
                <a:lnTo>
                  <a:pt x="102331" y="39634"/>
                </a:lnTo>
                <a:lnTo>
                  <a:pt x="67976" y="67976"/>
                </a:lnTo>
                <a:lnTo>
                  <a:pt x="39634" y="102331"/>
                </a:lnTo>
                <a:lnTo>
                  <a:pt x="18236" y="141767"/>
                </a:lnTo>
                <a:lnTo>
                  <a:pt x="4714" y="185353"/>
                </a:lnTo>
                <a:lnTo>
                  <a:pt x="0" y="232156"/>
                </a:lnTo>
                <a:lnTo>
                  <a:pt x="0" y="703833"/>
                </a:lnTo>
                <a:lnTo>
                  <a:pt x="4714" y="750600"/>
                </a:lnTo>
                <a:lnTo>
                  <a:pt x="18236" y="794168"/>
                </a:lnTo>
                <a:lnTo>
                  <a:pt x="39634" y="833602"/>
                </a:lnTo>
                <a:lnTo>
                  <a:pt x="67976" y="867965"/>
                </a:lnTo>
                <a:lnTo>
                  <a:pt x="102331" y="896322"/>
                </a:lnTo>
                <a:lnTo>
                  <a:pt x="141767" y="917735"/>
                </a:lnTo>
                <a:lnTo>
                  <a:pt x="185353" y="931270"/>
                </a:lnTo>
                <a:lnTo>
                  <a:pt x="232155" y="935989"/>
                </a:lnTo>
                <a:lnTo>
                  <a:pt x="1963801" y="935989"/>
                </a:lnTo>
                <a:lnTo>
                  <a:pt x="2010603" y="931270"/>
                </a:lnTo>
                <a:lnTo>
                  <a:pt x="2054189" y="917735"/>
                </a:lnTo>
                <a:lnTo>
                  <a:pt x="2093625" y="896322"/>
                </a:lnTo>
                <a:lnTo>
                  <a:pt x="2127980" y="867965"/>
                </a:lnTo>
                <a:lnTo>
                  <a:pt x="2156322" y="833602"/>
                </a:lnTo>
                <a:lnTo>
                  <a:pt x="2177720" y="794168"/>
                </a:lnTo>
                <a:lnTo>
                  <a:pt x="2191242" y="750600"/>
                </a:lnTo>
                <a:lnTo>
                  <a:pt x="2195956" y="703833"/>
                </a:lnTo>
                <a:lnTo>
                  <a:pt x="2195956" y="232156"/>
                </a:lnTo>
                <a:lnTo>
                  <a:pt x="2191242" y="185353"/>
                </a:lnTo>
                <a:lnTo>
                  <a:pt x="2177720" y="141767"/>
                </a:lnTo>
                <a:lnTo>
                  <a:pt x="2156322" y="102331"/>
                </a:lnTo>
                <a:lnTo>
                  <a:pt x="2127980" y="67976"/>
                </a:lnTo>
                <a:lnTo>
                  <a:pt x="2093625" y="39634"/>
                </a:lnTo>
                <a:lnTo>
                  <a:pt x="2054189" y="18236"/>
                </a:lnTo>
                <a:lnTo>
                  <a:pt x="2010603" y="4714"/>
                </a:lnTo>
                <a:lnTo>
                  <a:pt x="19638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821548" y="4028694"/>
            <a:ext cx="2018666" cy="5277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buClr>
                <a:srgbClr val="46559F"/>
              </a:buClr>
              <a:buFont typeface="Microsoft Sans Serif"/>
              <a:buChar char="•"/>
            </a:pP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5"/>
              </a:spcBef>
              <a:buClr>
                <a:srgbClr val="46559F"/>
              </a:buClr>
              <a:buFont typeface="Microsoft Sans Serif"/>
              <a:buChar char="•"/>
            </a:pPr>
            <a:endParaRPr sz="700" dirty="0">
              <a:latin typeface="Arial"/>
              <a:cs typeface="Arial"/>
            </a:endParaRPr>
          </a:p>
          <a:p>
            <a:pPr marL="184785" marR="245110" indent="-172720">
              <a:lnSpc>
                <a:spcPct val="100000"/>
              </a:lnSpc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spc="-10" dirty="0">
                <a:latin typeface="Arial"/>
                <a:cs typeface="Arial"/>
              </a:rPr>
              <a:t>производство</a:t>
            </a:r>
            <a:r>
              <a:rPr sz="800" b="1" spc="7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широкого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ассортимента</a:t>
            </a:r>
            <a:r>
              <a:rPr sz="800" b="1" spc="6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продукции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21548" y="4701032"/>
            <a:ext cx="181622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рост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объёмов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производства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 </a:t>
            </a:r>
            <a:r>
              <a:rPr sz="800" b="1" spc="-10" dirty="0">
                <a:latin typeface="Arial"/>
                <a:cs typeface="Arial"/>
              </a:rPr>
              <a:t>доходов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21548" y="5021072"/>
            <a:ext cx="181622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Clr>
                <a:srgbClr val="46559F"/>
              </a:buClr>
              <a:buFont typeface="Microsoft Sans Serif"/>
              <a:buChar char="•"/>
              <a:tabLst>
                <a:tab pos="184785" algn="l"/>
              </a:tabLst>
            </a:pPr>
            <a:r>
              <a:rPr sz="800" b="1" dirty="0">
                <a:latin typeface="Arial"/>
                <a:cs typeface="Arial"/>
              </a:rPr>
              <a:t>усиление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позиций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местных</a:t>
            </a:r>
            <a:r>
              <a:rPr sz="800" b="1" spc="5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предприятий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26351" y="3301365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813" y="0"/>
                </a:moveTo>
                <a:lnTo>
                  <a:pt x="232168" y="0"/>
                </a:lnTo>
                <a:lnTo>
                  <a:pt x="185376" y="4719"/>
                </a:lnTo>
                <a:lnTo>
                  <a:pt x="141794" y="18254"/>
                </a:lnTo>
                <a:lnTo>
                  <a:pt x="102357" y="39667"/>
                </a:lnTo>
                <a:lnTo>
                  <a:pt x="67997" y="68024"/>
                </a:lnTo>
                <a:lnTo>
                  <a:pt x="39648" y="102387"/>
                </a:lnTo>
                <a:lnTo>
                  <a:pt x="18243" y="141821"/>
                </a:lnTo>
                <a:lnTo>
                  <a:pt x="4716" y="185389"/>
                </a:lnTo>
                <a:lnTo>
                  <a:pt x="0" y="232156"/>
                </a:lnTo>
                <a:lnTo>
                  <a:pt x="0" y="703834"/>
                </a:lnTo>
                <a:lnTo>
                  <a:pt x="4716" y="750636"/>
                </a:lnTo>
                <a:lnTo>
                  <a:pt x="18243" y="794222"/>
                </a:lnTo>
                <a:lnTo>
                  <a:pt x="39648" y="833658"/>
                </a:lnTo>
                <a:lnTo>
                  <a:pt x="67997" y="868013"/>
                </a:lnTo>
                <a:lnTo>
                  <a:pt x="102357" y="896355"/>
                </a:lnTo>
                <a:lnTo>
                  <a:pt x="141794" y="917753"/>
                </a:lnTo>
                <a:lnTo>
                  <a:pt x="185376" y="931275"/>
                </a:lnTo>
                <a:lnTo>
                  <a:pt x="232168" y="935990"/>
                </a:lnTo>
                <a:lnTo>
                  <a:pt x="1963813" y="935990"/>
                </a:lnTo>
                <a:lnTo>
                  <a:pt x="2010616" y="931275"/>
                </a:lnTo>
                <a:lnTo>
                  <a:pt x="2054201" y="917753"/>
                </a:lnTo>
                <a:lnTo>
                  <a:pt x="2093637" y="896355"/>
                </a:lnTo>
                <a:lnTo>
                  <a:pt x="2127992" y="868013"/>
                </a:lnTo>
                <a:lnTo>
                  <a:pt x="2156335" y="833658"/>
                </a:lnTo>
                <a:lnTo>
                  <a:pt x="2177733" y="794222"/>
                </a:lnTo>
                <a:lnTo>
                  <a:pt x="2191255" y="750636"/>
                </a:lnTo>
                <a:lnTo>
                  <a:pt x="2195969" y="703834"/>
                </a:lnTo>
                <a:lnTo>
                  <a:pt x="2195969" y="232156"/>
                </a:lnTo>
                <a:lnTo>
                  <a:pt x="2191255" y="185389"/>
                </a:lnTo>
                <a:lnTo>
                  <a:pt x="2177733" y="141821"/>
                </a:lnTo>
                <a:lnTo>
                  <a:pt x="2156335" y="102387"/>
                </a:lnTo>
                <a:lnTo>
                  <a:pt x="2127992" y="68024"/>
                </a:lnTo>
                <a:lnTo>
                  <a:pt x="2093637" y="39667"/>
                </a:lnTo>
                <a:lnTo>
                  <a:pt x="2054201" y="18254"/>
                </a:lnTo>
                <a:lnTo>
                  <a:pt x="2010616" y="4719"/>
                </a:lnTo>
                <a:lnTo>
                  <a:pt x="196381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85773" y="3488893"/>
            <a:ext cx="96964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ОБРАБАТЫВАЮЩЕЕ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ПРОИЗВОДСТВО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85773" y="3809491"/>
            <a:ext cx="117221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 err="1">
                <a:solidFill>
                  <a:srgbClr val="FFFFFF"/>
                </a:solidFill>
                <a:latin typeface="Arial"/>
                <a:cs typeface="Arial"/>
              </a:rPr>
              <a:t>производство</a:t>
            </a:r>
            <a:r>
              <a:rPr sz="7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700" b="1" dirty="0" smtClean="0">
                <a:solidFill>
                  <a:srgbClr val="FFFFFF"/>
                </a:solidFill>
                <a:latin typeface="Arial"/>
                <a:cs typeface="Arial"/>
              </a:rPr>
              <a:t>щебня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21449" y="4351909"/>
            <a:ext cx="2196465" cy="935990"/>
          </a:xfrm>
          <a:custGeom>
            <a:avLst/>
            <a:gdLst/>
            <a:ahLst/>
            <a:cxnLst/>
            <a:rect l="l" t="t" r="r" b="b"/>
            <a:pathLst>
              <a:path w="2196465" h="935989">
                <a:moveTo>
                  <a:pt x="1963762" y="0"/>
                </a:moveTo>
                <a:lnTo>
                  <a:pt x="232168" y="0"/>
                </a:lnTo>
                <a:lnTo>
                  <a:pt x="185379" y="4714"/>
                </a:lnTo>
                <a:lnTo>
                  <a:pt x="141799" y="18236"/>
                </a:lnTo>
                <a:lnTo>
                  <a:pt x="102362" y="39634"/>
                </a:lnTo>
                <a:lnTo>
                  <a:pt x="68002" y="67976"/>
                </a:lnTo>
                <a:lnTo>
                  <a:pt x="39651" y="102331"/>
                </a:lnTo>
                <a:lnTo>
                  <a:pt x="18245" y="141767"/>
                </a:lnTo>
                <a:lnTo>
                  <a:pt x="4717" y="185353"/>
                </a:lnTo>
                <a:lnTo>
                  <a:pt x="0" y="232156"/>
                </a:lnTo>
                <a:lnTo>
                  <a:pt x="0" y="703834"/>
                </a:lnTo>
                <a:lnTo>
                  <a:pt x="4717" y="750636"/>
                </a:lnTo>
                <a:lnTo>
                  <a:pt x="18245" y="794222"/>
                </a:lnTo>
                <a:lnTo>
                  <a:pt x="39651" y="833658"/>
                </a:lnTo>
                <a:lnTo>
                  <a:pt x="68002" y="868013"/>
                </a:lnTo>
                <a:lnTo>
                  <a:pt x="102362" y="896355"/>
                </a:lnTo>
                <a:lnTo>
                  <a:pt x="141799" y="917753"/>
                </a:lnTo>
                <a:lnTo>
                  <a:pt x="185379" y="931275"/>
                </a:lnTo>
                <a:lnTo>
                  <a:pt x="232168" y="935990"/>
                </a:lnTo>
                <a:lnTo>
                  <a:pt x="1963762" y="935990"/>
                </a:lnTo>
                <a:lnTo>
                  <a:pt x="2010571" y="931275"/>
                </a:lnTo>
                <a:lnTo>
                  <a:pt x="2054171" y="917753"/>
                </a:lnTo>
                <a:lnTo>
                  <a:pt x="2093627" y="896355"/>
                </a:lnTo>
                <a:lnTo>
                  <a:pt x="2128005" y="868013"/>
                </a:lnTo>
                <a:lnTo>
                  <a:pt x="2156371" y="833658"/>
                </a:lnTo>
                <a:lnTo>
                  <a:pt x="2177789" y="794222"/>
                </a:lnTo>
                <a:lnTo>
                  <a:pt x="2191326" y="750636"/>
                </a:lnTo>
                <a:lnTo>
                  <a:pt x="2196045" y="703834"/>
                </a:lnTo>
                <a:lnTo>
                  <a:pt x="2196045" y="232156"/>
                </a:lnTo>
                <a:lnTo>
                  <a:pt x="2191326" y="185353"/>
                </a:lnTo>
                <a:lnTo>
                  <a:pt x="2177789" y="141767"/>
                </a:lnTo>
                <a:lnTo>
                  <a:pt x="2156371" y="102331"/>
                </a:lnTo>
                <a:lnTo>
                  <a:pt x="2128005" y="67976"/>
                </a:lnTo>
                <a:lnTo>
                  <a:pt x="2093627" y="39634"/>
                </a:lnTo>
                <a:lnTo>
                  <a:pt x="2054171" y="18236"/>
                </a:lnTo>
                <a:lnTo>
                  <a:pt x="2010571" y="4714"/>
                </a:lnTo>
                <a:lnTo>
                  <a:pt x="196376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80896" y="4593463"/>
            <a:ext cx="96964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ОБРАБАТЫВАЮЩЕЕ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ПРОИЗВОДСТВО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0895" y="4913503"/>
            <a:ext cx="1109777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 err="1">
                <a:solidFill>
                  <a:srgbClr val="FFFFFF"/>
                </a:solidFill>
                <a:latin typeface="Arial"/>
                <a:cs typeface="Arial"/>
              </a:rPr>
              <a:t>производство</a:t>
            </a:r>
            <a:r>
              <a:rPr sz="7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700" b="1" spc="-20" dirty="0" smtClean="0">
                <a:solidFill>
                  <a:srgbClr val="FFFFFF"/>
                </a:solidFill>
                <a:latin typeface="Arial"/>
                <a:cs typeface="Arial"/>
              </a:rPr>
              <a:t>цемента</a:t>
            </a:r>
            <a:endParaRPr sz="700" dirty="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847" y="4722378"/>
            <a:ext cx="244116" cy="237476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775979" y="2510967"/>
            <a:ext cx="318770" cy="300990"/>
            <a:chOff x="775979" y="2510967"/>
            <a:chExt cx="318770" cy="300990"/>
          </a:xfrm>
        </p:grpSpPr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7760" y="2510967"/>
              <a:ext cx="83880" cy="967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246" y="2739678"/>
              <a:ext cx="211416" cy="7187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97166" y="2555430"/>
              <a:ext cx="297815" cy="256540"/>
            </a:xfrm>
            <a:custGeom>
              <a:avLst/>
              <a:gdLst/>
              <a:ahLst/>
              <a:cxnLst/>
              <a:rect l="l" t="t" r="r" b="b"/>
              <a:pathLst>
                <a:path w="297815" h="256539">
                  <a:moveTo>
                    <a:pt x="106654" y="0"/>
                  </a:moveTo>
                  <a:lnTo>
                    <a:pt x="88125" y="0"/>
                  </a:lnTo>
                  <a:lnTo>
                    <a:pt x="88125" y="7416"/>
                  </a:lnTo>
                  <a:lnTo>
                    <a:pt x="106654" y="7416"/>
                  </a:lnTo>
                  <a:lnTo>
                    <a:pt x="106654" y="0"/>
                  </a:lnTo>
                  <a:close/>
                </a:path>
                <a:path w="297815" h="256539">
                  <a:moveTo>
                    <a:pt x="297484" y="137668"/>
                  </a:moveTo>
                  <a:lnTo>
                    <a:pt x="249313" y="145872"/>
                  </a:lnTo>
                  <a:lnTo>
                    <a:pt x="249313" y="125996"/>
                  </a:lnTo>
                  <a:lnTo>
                    <a:pt x="253707" y="125895"/>
                  </a:lnTo>
                  <a:lnTo>
                    <a:pt x="262420" y="125044"/>
                  </a:lnTo>
                  <a:lnTo>
                    <a:pt x="274675" y="113245"/>
                  </a:lnTo>
                  <a:lnTo>
                    <a:pt x="274472" y="111328"/>
                  </a:lnTo>
                  <a:lnTo>
                    <a:pt x="273316" y="100304"/>
                  </a:lnTo>
                  <a:lnTo>
                    <a:pt x="249313" y="111328"/>
                  </a:lnTo>
                  <a:lnTo>
                    <a:pt x="249313" y="106057"/>
                  </a:lnTo>
                  <a:lnTo>
                    <a:pt x="253238" y="102209"/>
                  </a:lnTo>
                  <a:lnTo>
                    <a:pt x="255625" y="97078"/>
                  </a:lnTo>
                  <a:lnTo>
                    <a:pt x="256044" y="91605"/>
                  </a:lnTo>
                  <a:lnTo>
                    <a:pt x="256044" y="81762"/>
                  </a:lnTo>
                  <a:lnTo>
                    <a:pt x="245770" y="72415"/>
                  </a:lnTo>
                  <a:lnTo>
                    <a:pt x="235483" y="81762"/>
                  </a:lnTo>
                  <a:lnTo>
                    <a:pt x="235483" y="91605"/>
                  </a:lnTo>
                  <a:lnTo>
                    <a:pt x="235877" y="96926"/>
                  </a:lnTo>
                  <a:lnTo>
                    <a:pt x="238150" y="101942"/>
                  </a:lnTo>
                  <a:lnTo>
                    <a:pt x="241909" y="105740"/>
                  </a:lnTo>
                  <a:lnTo>
                    <a:pt x="241909" y="111328"/>
                  </a:lnTo>
                  <a:lnTo>
                    <a:pt x="240982" y="109067"/>
                  </a:lnTo>
                  <a:lnTo>
                    <a:pt x="239623" y="107010"/>
                  </a:lnTo>
                  <a:lnTo>
                    <a:pt x="237896" y="105283"/>
                  </a:lnTo>
                  <a:lnTo>
                    <a:pt x="230797" y="98450"/>
                  </a:lnTo>
                  <a:lnTo>
                    <a:pt x="217932" y="100342"/>
                  </a:lnTo>
                  <a:lnTo>
                    <a:pt x="216547" y="113284"/>
                  </a:lnTo>
                  <a:lnTo>
                    <a:pt x="228803" y="125056"/>
                  </a:lnTo>
                  <a:lnTo>
                    <a:pt x="237528" y="125907"/>
                  </a:lnTo>
                  <a:lnTo>
                    <a:pt x="241909" y="125996"/>
                  </a:lnTo>
                  <a:lnTo>
                    <a:pt x="241909" y="147434"/>
                  </a:lnTo>
                  <a:lnTo>
                    <a:pt x="191300" y="160743"/>
                  </a:lnTo>
                  <a:lnTo>
                    <a:pt x="142049" y="178041"/>
                  </a:lnTo>
                  <a:lnTo>
                    <a:pt x="94386" y="199212"/>
                  </a:lnTo>
                  <a:lnTo>
                    <a:pt x="48526" y="224142"/>
                  </a:lnTo>
                  <a:lnTo>
                    <a:pt x="4711" y="252755"/>
                  </a:lnTo>
                  <a:lnTo>
                    <a:pt x="0" y="256108"/>
                  </a:lnTo>
                  <a:lnTo>
                    <a:pt x="71107" y="256108"/>
                  </a:lnTo>
                  <a:lnTo>
                    <a:pt x="71539" y="255866"/>
                  </a:lnTo>
                  <a:lnTo>
                    <a:pt x="113880" y="233476"/>
                  </a:lnTo>
                  <a:lnTo>
                    <a:pt x="157670" y="214337"/>
                  </a:lnTo>
                  <a:lnTo>
                    <a:pt x="202730" y="198501"/>
                  </a:lnTo>
                  <a:lnTo>
                    <a:pt x="248881" y="186042"/>
                  </a:lnTo>
                  <a:lnTo>
                    <a:pt x="295910" y="177038"/>
                  </a:lnTo>
                  <a:lnTo>
                    <a:pt x="297484" y="176796"/>
                  </a:lnTo>
                  <a:lnTo>
                    <a:pt x="297484" y="145872"/>
                  </a:lnTo>
                  <a:lnTo>
                    <a:pt x="297484" y="137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979" y="2589193"/>
              <a:ext cx="201805" cy="222356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847" y="3660531"/>
            <a:ext cx="244116" cy="237476"/>
          </a:xfrm>
          <a:prstGeom prst="rect">
            <a:avLst/>
          </a:prstGeom>
        </p:spPr>
      </p:pic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416" y="2983611"/>
            <a:ext cx="1828959" cy="2133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577" y="3302413"/>
            <a:ext cx="5024223" cy="746909"/>
          </a:xfrm>
          <a:custGeom>
            <a:avLst/>
            <a:gdLst/>
            <a:ahLst/>
            <a:cxnLst/>
            <a:rect l="l" t="t" r="r" b="b"/>
            <a:pathLst>
              <a:path w="5050790" h="629920">
                <a:moveTo>
                  <a:pt x="4785868" y="0"/>
                </a:moveTo>
                <a:lnTo>
                  <a:pt x="264617" y="0"/>
                </a:lnTo>
                <a:lnTo>
                  <a:pt x="217053" y="4263"/>
                </a:lnTo>
                <a:lnTo>
                  <a:pt x="172285" y="16556"/>
                </a:lnTo>
                <a:lnTo>
                  <a:pt x="131062" y="36129"/>
                </a:lnTo>
                <a:lnTo>
                  <a:pt x="94129" y="62233"/>
                </a:lnTo>
                <a:lnTo>
                  <a:pt x="62236" y="94121"/>
                </a:lnTo>
                <a:lnTo>
                  <a:pt x="36129" y="131045"/>
                </a:lnTo>
                <a:lnTo>
                  <a:pt x="16555" y="172255"/>
                </a:lnTo>
                <a:lnTo>
                  <a:pt x="4263" y="217003"/>
                </a:lnTo>
                <a:lnTo>
                  <a:pt x="0" y="264540"/>
                </a:lnTo>
                <a:lnTo>
                  <a:pt x="0" y="365378"/>
                </a:lnTo>
                <a:lnTo>
                  <a:pt x="4263" y="412950"/>
                </a:lnTo>
                <a:lnTo>
                  <a:pt x="16555" y="457716"/>
                </a:lnTo>
                <a:lnTo>
                  <a:pt x="36129" y="498931"/>
                </a:lnTo>
                <a:lnTo>
                  <a:pt x="62236" y="535850"/>
                </a:lnTo>
                <a:lnTo>
                  <a:pt x="94129" y="567727"/>
                </a:lnTo>
                <a:lnTo>
                  <a:pt x="131062" y="593819"/>
                </a:lnTo>
                <a:lnTo>
                  <a:pt x="172285" y="613378"/>
                </a:lnTo>
                <a:lnTo>
                  <a:pt x="217053" y="625660"/>
                </a:lnTo>
                <a:lnTo>
                  <a:pt x="264617" y="629919"/>
                </a:lnTo>
                <a:lnTo>
                  <a:pt x="4785868" y="629919"/>
                </a:lnTo>
                <a:lnTo>
                  <a:pt x="4833443" y="625660"/>
                </a:lnTo>
                <a:lnTo>
                  <a:pt x="4878221" y="613378"/>
                </a:lnTo>
                <a:lnTo>
                  <a:pt x="4919453" y="593819"/>
                </a:lnTo>
                <a:lnTo>
                  <a:pt x="4956392" y="567727"/>
                </a:lnTo>
                <a:lnTo>
                  <a:pt x="4988291" y="535850"/>
                </a:lnTo>
                <a:lnTo>
                  <a:pt x="5014402" y="498931"/>
                </a:lnTo>
                <a:lnTo>
                  <a:pt x="5033978" y="457716"/>
                </a:lnTo>
                <a:lnTo>
                  <a:pt x="5046272" y="412950"/>
                </a:lnTo>
                <a:lnTo>
                  <a:pt x="5050536" y="365378"/>
                </a:lnTo>
                <a:lnTo>
                  <a:pt x="5050536" y="264540"/>
                </a:lnTo>
                <a:lnTo>
                  <a:pt x="5046272" y="217003"/>
                </a:lnTo>
                <a:lnTo>
                  <a:pt x="5033978" y="172255"/>
                </a:lnTo>
                <a:lnTo>
                  <a:pt x="5014402" y="131045"/>
                </a:lnTo>
                <a:lnTo>
                  <a:pt x="4988291" y="94121"/>
                </a:lnTo>
                <a:lnTo>
                  <a:pt x="4956392" y="62233"/>
                </a:lnTo>
                <a:lnTo>
                  <a:pt x="4919453" y="36129"/>
                </a:lnTo>
                <a:lnTo>
                  <a:pt x="4878221" y="16556"/>
                </a:lnTo>
                <a:lnTo>
                  <a:pt x="4833443" y="4263"/>
                </a:lnTo>
                <a:lnTo>
                  <a:pt x="478586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r>
              <a:rPr lang="ru-RU" sz="800" dirty="0" smtClean="0"/>
              <a:t>                         </a:t>
            </a:r>
          </a:p>
          <a:p>
            <a:endParaRPr lang="ru-RU" sz="800" spc="-20" dirty="0">
              <a:solidFill>
                <a:srgbClr val="46559F"/>
              </a:solidFill>
              <a:latin typeface="Microsoft Sans Serif"/>
              <a:cs typeface="Microsoft Sans Serif"/>
            </a:endParaRPr>
          </a:p>
          <a:p>
            <a:pPr algn="ctr"/>
            <a:r>
              <a:rPr lang="ru-RU"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                                        ИНФОРМАЦИЯ ДЛЯ ИНВЕСТОРОВ РАЗМЕЩЕНА НА ОФИЦИАЛЬНОМ САЙТЕ                      </a:t>
            </a:r>
            <a:r>
              <a:rPr lang="ru-RU" sz="800" dirty="0" smtClean="0"/>
              <a:t>                                                                                      </a:t>
            </a:r>
            <a:r>
              <a:rPr lang="ru-RU" sz="800" spc="-2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АДМИНИСТРАЦИИ </a:t>
            </a:r>
            <a:r>
              <a:rPr lang="ru-RU"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ЗАРИНСКОГО РАЙОНА </a:t>
            </a:r>
            <a:endParaRPr lang="ru-RU" sz="800" spc="-20" dirty="0" smtClean="0">
              <a:solidFill>
                <a:srgbClr val="46559F"/>
              </a:solidFill>
              <a:latin typeface="Microsoft Sans Serif"/>
              <a:cs typeface="Microsoft Sans Serif"/>
            </a:endParaRPr>
          </a:p>
          <a:p>
            <a:pPr algn="ctr"/>
            <a:r>
              <a:rPr lang="en-US" sz="800" dirty="0" smtClean="0">
                <a:hlinkClick r:id="rId2"/>
              </a:rPr>
              <a:t>https://zarinskij-r22.gosweb.gosuslugi.ru/</a:t>
            </a:r>
            <a:endParaRPr lang="ru-RU" sz="800" dirty="0" smtClean="0"/>
          </a:p>
          <a:p>
            <a:endParaRPr sz="800" dirty="0"/>
          </a:p>
        </p:txBody>
      </p:sp>
      <p:sp>
        <p:nvSpPr>
          <p:cNvPr id="5" name="object 5"/>
          <p:cNvSpPr/>
          <p:nvPr/>
        </p:nvSpPr>
        <p:spPr>
          <a:xfrm>
            <a:off x="620793" y="4264091"/>
            <a:ext cx="5018007" cy="629920"/>
          </a:xfrm>
          <a:custGeom>
            <a:avLst/>
            <a:gdLst/>
            <a:ahLst/>
            <a:cxnLst/>
            <a:rect l="l" t="t" r="r" b="b"/>
            <a:pathLst>
              <a:path w="5050790" h="629920">
                <a:moveTo>
                  <a:pt x="4785868" y="0"/>
                </a:moveTo>
                <a:lnTo>
                  <a:pt x="264617" y="0"/>
                </a:lnTo>
                <a:lnTo>
                  <a:pt x="217053" y="4263"/>
                </a:lnTo>
                <a:lnTo>
                  <a:pt x="172285" y="16556"/>
                </a:lnTo>
                <a:lnTo>
                  <a:pt x="131062" y="36129"/>
                </a:lnTo>
                <a:lnTo>
                  <a:pt x="94129" y="62233"/>
                </a:lnTo>
                <a:lnTo>
                  <a:pt x="62236" y="94121"/>
                </a:lnTo>
                <a:lnTo>
                  <a:pt x="36129" y="131045"/>
                </a:lnTo>
                <a:lnTo>
                  <a:pt x="16555" y="172255"/>
                </a:lnTo>
                <a:lnTo>
                  <a:pt x="4263" y="217003"/>
                </a:lnTo>
                <a:lnTo>
                  <a:pt x="0" y="264540"/>
                </a:lnTo>
                <a:lnTo>
                  <a:pt x="0" y="365378"/>
                </a:lnTo>
                <a:lnTo>
                  <a:pt x="4263" y="412916"/>
                </a:lnTo>
                <a:lnTo>
                  <a:pt x="16555" y="457664"/>
                </a:lnTo>
                <a:lnTo>
                  <a:pt x="36129" y="498874"/>
                </a:lnTo>
                <a:lnTo>
                  <a:pt x="62236" y="535798"/>
                </a:lnTo>
                <a:lnTo>
                  <a:pt x="94129" y="567686"/>
                </a:lnTo>
                <a:lnTo>
                  <a:pt x="131062" y="593790"/>
                </a:lnTo>
                <a:lnTo>
                  <a:pt x="172285" y="613363"/>
                </a:lnTo>
                <a:lnTo>
                  <a:pt x="217053" y="625656"/>
                </a:lnTo>
                <a:lnTo>
                  <a:pt x="264617" y="629919"/>
                </a:lnTo>
                <a:lnTo>
                  <a:pt x="4785868" y="629919"/>
                </a:lnTo>
                <a:lnTo>
                  <a:pt x="4833443" y="625656"/>
                </a:lnTo>
                <a:lnTo>
                  <a:pt x="4878221" y="613363"/>
                </a:lnTo>
                <a:lnTo>
                  <a:pt x="4919453" y="593790"/>
                </a:lnTo>
                <a:lnTo>
                  <a:pt x="4956392" y="567686"/>
                </a:lnTo>
                <a:lnTo>
                  <a:pt x="4988291" y="535798"/>
                </a:lnTo>
                <a:lnTo>
                  <a:pt x="5014402" y="498874"/>
                </a:lnTo>
                <a:lnTo>
                  <a:pt x="5033978" y="457664"/>
                </a:lnTo>
                <a:lnTo>
                  <a:pt x="5046272" y="412916"/>
                </a:lnTo>
                <a:lnTo>
                  <a:pt x="5050536" y="365378"/>
                </a:lnTo>
                <a:lnTo>
                  <a:pt x="5050536" y="264540"/>
                </a:lnTo>
                <a:lnTo>
                  <a:pt x="5046272" y="217003"/>
                </a:lnTo>
                <a:lnTo>
                  <a:pt x="5033978" y="172255"/>
                </a:lnTo>
                <a:lnTo>
                  <a:pt x="5014402" y="131045"/>
                </a:lnTo>
                <a:lnTo>
                  <a:pt x="4988291" y="94121"/>
                </a:lnTo>
                <a:lnTo>
                  <a:pt x="4956392" y="62233"/>
                </a:lnTo>
                <a:lnTo>
                  <a:pt x="4919453" y="36129"/>
                </a:lnTo>
                <a:lnTo>
                  <a:pt x="4878221" y="16556"/>
                </a:lnTo>
                <a:lnTo>
                  <a:pt x="4833443" y="4263"/>
                </a:lnTo>
                <a:lnTo>
                  <a:pt x="478586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pPr algn="r"/>
            <a:r>
              <a:rPr lang="ru-RU" sz="800" dirty="0" smtClean="0"/>
              <a:t>                                </a:t>
            </a:r>
          </a:p>
          <a:p>
            <a:pPr algn="ctr"/>
            <a:r>
              <a:rPr lang="ru-RU" sz="800" dirty="0" smtClean="0"/>
              <a:t> </a:t>
            </a:r>
            <a:r>
              <a:rPr lang="ru-RU" sz="800" dirty="0" smtClean="0">
                <a:solidFill>
                  <a:srgbClr val="46559F"/>
                </a:solidFill>
              </a:rPr>
              <a:t>ОЗНАКОМИТСЯ С РЕЕСТРОМ МУНИЦИПАЛЬНОГО ИМУЩЕСТВА В РАЙОНЕ                                    МОЖНО  НА САЙТЕ АДМИНИСТРАЦИИ  ЗАРИСНКОГО РАЙОНА </a:t>
            </a:r>
          </a:p>
          <a:p>
            <a:pPr algn="ctr"/>
            <a:r>
              <a:rPr lang="en-US" sz="800" dirty="0" smtClean="0">
                <a:solidFill>
                  <a:srgbClr val="0000FF"/>
                </a:solidFill>
              </a:rPr>
              <a:t>https://zarinskij-r22.gosweb.gosuslugi.ru</a:t>
            </a:r>
            <a:r>
              <a:rPr lang="ru-RU" sz="800" dirty="0" smtClean="0">
                <a:solidFill>
                  <a:srgbClr val="0000FF"/>
                </a:solidFill>
              </a:rPr>
              <a:t>/</a:t>
            </a:r>
          </a:p>
          <a:p>
            <a:pPr algn="ctr"/>
            <a:endParaRPr sz="800" dirty="0"/>
          </a:p>
        </p:txBody>
      </p:sp>
      <p:sp>
        <p:nvSpPr>
          <p:cNvPr id="7" name="object 7"/>
          <p:cNvSpPr txBox="1"/>
          <p:nvPr/>
        </p:nvSpPr>
        <p:spPr>
          <a:xfrm>
            <a:off x="747333" y="4683596"/>
            <a:ext cx="356489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5920" algn="l"/>
              </a:tabLst>
            </a:pPr>
            <a:r>
              <a:rPr sz="800" spc="385" dirty="0" smtClean="0">
                <a:solidFill>
                  <a:srgbClr val="46559F"/>
                </a:solidFill>
                <a:latin typeface="Times New Roman"/>
                <a:cs typeface="Times New Roman"/>
              </a:rPr>
              <a:t> </a:t>
            </a:r>
            <a:endParaRPr sz="800" dirty="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95645" y="1401572"/>
            <a:ext cx="3992245" cy="3961129"/>
            <a:chOff x="5795645" y="1401572"/>
            <a:chExt cx="3992245" cy="396112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5645" y="1401572"/>
              <a:ext cx="3991864" cy="396087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01026" y="3105911"/>
              <a:ext cx="835025" cy="274320"/>
            </a:xfrm>
            <a:custGeom>
              <a:avLst/>
              <a:gdLst/>
              <a:ahLst/>
              <a:cxnLst/>
              <a:rect l="l" t="t" r="r" b="b"/>
              <a:pathLst>
                <a:path w="835025" h="274320">
                  <a:moveTo>
                    <a:pt x="697610" y="0"/>
                  </a:moveTo>
                  <a:lnTo>
                    <a:pt x="136905" y="0"/>
                  </a:lnTo>
                  <a:lnTo>
                    <a:pt x="93650" y="6983"/>
                  </a:lnTo>
                  <a:lnTo>
                    <a:pt x="56071" y="26428"/>
                  </a:lnTo>
                  <a:lnTo>
                    <a:pt x="26428" y="56071"/>
                  </a:lnTo>
                  <a:lnTo>
                    <a:pt x="6983" y="93650"/>
                  </a:lnTo>
                  <a:lnTo>
                    <a:pt x="0" y="136905"/>
                  </a:lnTo>
                  <a:lnTo>
                    <a:pt x="6983" y="180209"/>
                  </a:lnTo>
                  <a:lnTo>
                    <a:pt x="26428" y="217795"/>
                  </a:lnTo>
                  <a:lnTo>
                    <a:pt x="56071" y="247420"/>
                  </a:lnTo>
                  <a:lnTo>
                    <a:pt x="93650" y="266840"/>
                  </a:lnTo>
                  <a:lnTo>
                    <a:pt x="136905" y="273812"/>
                  </a:lnTo>
                  <a:lnTo>
                    <a:pt x="697610" y="273812"/>
                  </a:lnTo>
                  <a:lnTo>
                    <a:pt x="740866" y="266840"/>
                  </a:lnTo>
                  <a:lnTo>
                    <a:pt x="778445" y="247420"/>
                  </a:lnTo>
                  <a:lnTo>
                    <a:pt x="808088" y="217795"/>
                  </a:lnTo>
                  <a:lnTo>
                    <a:pt x="827533" y="180209"/>
                  </a:lnTo>
                  <a:lnTo>
                    <a:pt x="834517" y="136905"/>
                  </a:lnTo>
                  <a:lnTo>
                    <a:pt x="827533" y="93650"/>
                  </a:lnTo>
                  <a:lnTo>
                    <a:pt x="808088" y="56071"/>
                  </a:lnTo>
                  <a:lnTo>
                    <a:pt x="778445" y="26428"/>
                  </a:lnTo>
                  <a:lnTo>
                    <a:pt x="740866" y="6983"/>
                  </a:lnTo>
                  <a:lnTo>
                    <a:pt x="697610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14578" y="530097"/>
            <a:ext cx="52692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СВОБОДНЫЕ</a:t>
            </a:r>
            <a:r>
              <a:rPr spc="-90" dirty="0"/>
              <a:t> </a:t>
            </a:r>
            <a:r>
              <a:rPr spc="-10" dirty="0"/>
              <a:t>ИНВЕСТИЦИОННЫЕ ПЛОЩАДКИ</a:t>
            </a:r>
          </a:p>
        </p:txBody>
      </p:sp>
      <p:sp>
        <p:nvSpPr>
          <p:cNvPr id="12" name="object 12"/>
          <p:cNvSpPr/>
          <p:nvPr/>
        </p:nvSpPr>
        <p:spPr>
          <a:xfrm>
            <a:off x="627011" y="163576"/>
            <a:ext cx="2320925" cy="274320"/>
          </a:xfrm>
          <a:custGeom>
            <a:avLst/>
            <a:gdLst/>
            <a:ahLst/>
            <a:cxnLst/>
            <a:rect l="l" t="t" r="r" b="b"/>
            <a:pathLst>
              <a:path w="2320925" h="274320">
                <a:moveTo>
                  <a:pt x="2184006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2184006" y="273938"/>
                </a:lnTo>
                <a:lnTo>
                  <a:pt x="2227310" y="266955"/>
                </a:lnTo>
                <a:lnTo>
                  <a:pt x="2264896" y="247510"/>
                </a:lnTo>
                <a:lnTo>
                  <a:pt x="2294520" y="217867"/>
                </a:lnTo>
                <a:lnTo>
                  <a:pt x="2313940" y="180288"/>
                </a:lnTo>
                <a:lnTo>
                  <a:pt x="2320912" y="137032"/>
                </a:lnTo>
                <a:lnTo>
                  <a:pt x="2313940" y="93715"/>
                </a:lnTo>
                <a:lnTo>
                  <a:pt x="2294520" y="56098"/>
                </a:lnTo>
                <a:lnTo>
                  <a:pt x="2264896" y="26436"/>
                </a:lnTo>
                <a:lnTo>
                  <a:pt x="2227310" y="6984"/>
                </a:lnTo>
                <a:lnTo>
                  <a:pt x="21840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2406" y="223773"/>
            <a:ext cx="20415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свободные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инвестиционные</a:t>
            </a:r>
            <a:r>
              <a:rPr sz="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площадки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20661" y="1395222"/>
            <a:ext cx="5058410" cy="1266825"/>
            <a:chOff x="620661" y="1395222"/>
            <a:chExt cx="5058410" cy="1266825"/>
          </a:xfrm>
        </p:grpSpPr>
        <p:sp>
          <p:nvSpPr>
            <p:cNvPr id="15" name="object 15"/>
            <p:cNvSpPr/>
            <p:nvPr/>
          </p:nvSpPr>
          <p:spPr>
            <a:xfrm>
              <a:off x="627011" y="1401572"/>
              <a:ext cx="5045710" cy="1254125"/>
            </a:xfrm>
            <a:custGeom>
              <a:avLst/>
              <a:gdLst/>
              <a:ahLst/>
              <a:cxnLst/>
              <a:rect l="l" t="t" r="r" b="b"/>
              <a:pathLst>
                <a:path w="5045710" h="1254125">
                  <a:moveTo>
                    <a:pt x="4762106" y="0"/>
                  </a:moveTo>
                  <a:lnTo>
                    <a:pt x="283006" y="0"/>
                  </a:lnTo>
                  <a:lnTo>
                    <a:pt x="237101" y="3701"/>
                  </a:lnTo>
                  <a:lnTo>
                    <a:pt x="193555" y="14419"/>
                  </a:lnTo>
                  <a:lnTo>
                    <a:pt x="152949" y="31570"/>
                  </a:lnTo>
                  <a:lnTo>
                    <a:pt x="115867" y="54575"/>
                  </a:lnTo>
                  <a:lnTo>
                    <a:pt x="82891" y="82851"/>
                  </a:lnTo>
                  <a:lnTo>
                    <a:pt x="54604" y="115817"/>
                  </a:lnTo>
                  <a:lnTo>
                    <a:pt x="31588" y="152892"/>
                  </a:lnTo>
                  <a:lnTo>
                    <a:pt x="14428" y="193495"/>
                  </a:lnTo>
                  <a:lnTo>
                    <a:pt x="3704" y="237043"/>
                  </a:lnTo>
                  <a:lnTo>
                    <a:pt x="0" y="282955"/>
                  </a:lnTo>
                  <a:lnTo>
                    <a:pt x="0" y="970914"/>
                  </a:lnTo>
                  <a:lnTo>
                    <a:pt x="3704" y="1016827"/>
                  </a:lnTo>
                  <a:lnTo>
                    <a:pt x="14428" y="1060375"/>
                  </a:lnTo>
                  <a:lnTo>
                    <a:pt x="31588" y="1100978"/>
                  </a:lnTo>
                  <a:lnTo>
                    <a:pt x="54604" y="1138053"/>
                  </a:lnTo>
                  <a:lnTo>
                    <a:pt x="82891" y="1171019"/>
                  </a:lnTo>
                  <a:lnTo>
                    <a:pt x="115867" y="1199295"/>
                  </a:lnTo>
                  <a:lnTo>
                    <a:pt x="152949" y="1222300"/>
                  </a:lnTo>
                  <a:lnTo>
                    <a:pt x="193555" y="1239451"/>
                  </a:lnTo>
                  <a:lnTo>
                    <a:pt x="237101" y="1250169"/>
                  </a:lnTo>
                  <a:lnTo>
                    <a:pt x="283006" y="1253870"/>
                  </a:lnTo>
                  <a:lnTo>
                    <a:pt x="4762106" y="1253870"/>
                  </a:lnTo>
                  <a:lnTo>
                    <a:pt x="4808022" y="1250169"/>
                  </a:lnTo>
                  <a:lnTo>
                    <a:pt x="4851580" y="1239451"/>
                  </a:lnTo>
                  <a:lnTo>
                    <a:pt x="4892196" y="1222300"/>
                  </a:lnTo>
                  <a:lnTo>
                    <a:pt x="4929289" y="1199295"/>
                  </a:lnTo>
                  <a:lnTo>
                    <a:pt x="4962274" y="1171019"/>
                  </a:lnTo>
                  <a:lnTo>
                    <a:pt x="4990569" y="1138053"/>
                  </a:lnTo>
                  <a:lnTo>
                    <a:pt x="5013591" y="1100978"/>
                  </a:lnTo>
                  <a:lnTo>
                    <a:pt x="5030757" y="1060375"/>
                  </a:lnTo>
                  <a:lnTo>
                    <a:pt x="5041484" y="1016827"/>
                  </a:lnTo>
                  <a:lnTo>
                    <a:pt x="5045189" y="970914"/>
                  </a:lnTo>
                  <a:lnTo>
                    <a:pt x="5045189" y="282955"/>
                  </a:lnTo>
                  <a:lnTo>
                    <a:pt x="5041484" y="237043"/>
                  </a:lnTo>
                  <a:lnTo>
                    <a:pt x="5030757" y="193495"/>
                  </a:lnTo>
                  <a:lnTo>
                    <a:pt x="5013591" y="152892"/>
                  </a:lnTo>
                  <a:lnTo>
                    <a:pt x="4990569" y="115817"/>
                  </a:lnTo>
                  <a:lnTo>
                    <a:pt x="4962274" y="82851"/>
                  </a:lnTo>
                  <a:lnTo>
                    <a:pt x="4929289" y="54575"/>
                  </a:lnTo>
                  <a:lnTo>
                    <a:pt x="4892196" y="31570"/>
                  </a:lnTo>
                  <a:lnTo>
                    <a:pt x="4851580" y="14419"/>
                  </a:lnTo>
                  <a:lnTo>
                    <a:pt x="4808022" y="3701"/>
                  </a:lnTo>
                  <a:lnTo>
                    <a:pt x="4762106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7011" y="1401572"/>
              <a:ext cx="5045710" cy="1254125"/>
            </a:xfrm>
            <a:custGeom>
              <a:avLst/>
              <a:gdLst/>
              <a:ahLst/>
              <a:cxnLst/>
              <a:rect l="l" t="t" r="r" b="b"/>
              <a:pathLst>
                <a:path w="5045710" h="1254125">
                  <a:moveTo>
                    <a:pt x="0" y="282955"/>
                  </a:moveTo>
                  <a:lnTo>
                    <a:pt x="3704" y="237043"/>
                  </a:lnTo>
                  <a:lnTo>
                    <a:pt x="14428" y="193495"/>
                  </a:lnTo>
                  <a:lnTo>
                    <a:pt x="31588" y="152892"/>
                  </a:lnTo>
                  <a:lnTo>
                    <a:pt x="54604" y="115817"/>
                  </a:lnTo>
                  <a:lnTo>
                    <a:pt x="82891" y="82851"/>
                  </a:lnTo>
                  <a:lnTo>
                    <a:pt x="115867" y="54575"/>
                  </a:lnTo>
                  <a:lnTo>
                    <a:pt x="152949" y="31570"/>
                  </a:lnTo>
                  <a:lnTo>
                    <a:pt x="193555" y="14419"/>
                  </a:lnTo>
                  <a:lnTo>
                    <a:pt x="237101" y="3701"/>
                  </a:lnTo>
                  <a:lnTo>
                    <a:pt x="283006" y="0"/>
                  </a:lnTo>
                  <a:lnTo>
                    <a:pt x="4762106" y="0"/>
                  </a:lnTo>
                  <a:lnTo>
                    <a:pt x="4808022" y="3701"/>
                  </a:lnTo>
                  <a:lnTo>
                    <a:pt x="4851580" y="14419"/>
                  </a:lnTo>
                  <a:lnTo>
                    <a:pt x="4892196" y="31570"/>
                  </a:lnTo>
                  <a:lnTo>
                    <a:pt x="4929289" y="54575"/>
                  </a:lnTo>
                  <a:lnTo>
                    <a:pt x="4962274" y="82851"/>
                  </a:lnTo>
                  <a:lnTo>
                    <a:pt x="4990569" y="115817"/>
                  </a:lnTo>
                  <a:lnTo>
                    <a:pt x="5013591" y="152892"/>
                  </a:lnTo>
                  <a:lnTo>
                    <a:pt x="5030757" y="193495"/>
                  </a:lnTo>
                  <a:lnTo>
                    <a:pt x="5041484" y="237043"/>
                  </a:lnTo>
                  <a:lnTo>
                    <a:pt x="5045189" y="282955"/>
                  </a:lnTo>
                  <a:lnTo>
                    <a:pt x="5045189" y="970914"/>
                  </a:lnTo>
                  <a:lnTo>
                    <a:pt x="5041484" y="1016827"/>
                  </a:lnTo>
                  <a:lnTo>
                    <a:pt x="5030757" y="1060375"/>
                  </a:lnTo>
                  <a:lnTo>
                    <a:pt x="5013591" y="1100978"/>
                  </a:lnTo>
                  <a:lnTo>
                    <a:pt x="4990569" y="1138053"/>
                  </a:lnTo>
                  <a:lnTo>
                    <a:pt x="4962274" y="1171019"/>
                  </a:lnTo>
                  <a:lnTo>
                    <a:pt x="4929289" y="1199295"/>
                  </a:lnTo>
                  <a:lnTo>
                    <a:pt x="4892196" y="1222300"/>
                  </a:lnTo>
                  <a:lnTo>
                    <a:pt x="4851580" y="1239451"/>
                  </a:lnTo>
                  <a:lnTo>
                    <a:pt x="4808022" y="1250169"/>
                  </a:lnTo>
                  <a:lnTo>
                    <a:pt x="4762106" y="1253870"/>
                  </a:lnTo>
                  <a:lnTo>
                    <a:pt x="283006" y="1253870"/>
                  </a:lnTo>
                  <a:lnTo>
                    <a:pt x="237101" y="1250169"/>
                  </a:lnTo>
                  <a:lnTo>
                    <a:pt x="193555" y="1239451"/>
                  </a:lnTo>
                  <a:lnTo>
                    <a:pt x="152949" y="1222300"/>
                  </a:lnTo>
                  <a:lnTo>
                    <a:pt x="115867" y="1199295"/>
                  </a:lnTo>
                  <a:lnTo>
                    <a:pt x="82891" y="1171019"/>
                  </a:lnTo>
                  <a:lnTo>
                    <a:pt x="54604" y="1138053"/>
                  </a:lnTo>
                  <a:lnTo>
                    <a:pt x="31588" y="1100978"/>
                  </a:lnTo>
                  <a:lnTo>
                    <a:pt x="14428" y="1060375"/>
                  </a:lnTo>
                  <a:lnTo>
                    <a:pt x="3704" y="1016827"/>
                  </a:lnTo>
                  <a:lnTo>
                    <a:pt x="0" y="970914"/>
                  </a:lnTo>
                  <a:lnTo>
                    <a:pt x="0" y="282955"/>
                  </a:lnTo>
                  <a:close/>
                </a:path>
              </a:pathLst>
            </a:custGeom>
            <a:ln w="12699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357365" y="5615127"/>
            <a:ext cx="21482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количество</a:t>
            </a:r>
            <a:r>
              <a:rPr sz="7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свободных</a:t>
            </a:r>
            <a:r>
              <a:rPr sz="7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инвестиционных</a:t>
            </a:r>
            <a:r>
              <a:rPr sz="7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площадок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83473" y="3166999"/>
            <a:ext cx="4508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Ребриха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793883" y="2067432"/>
            <a:ext cx="641985" cy="1247775"/>
            <a:chOff x="7793883" y="2067432"/>
            <a:chExt cx="641985" cy="124777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3883" y="3189005"/>
              <a:ext cx="77077" cy="1259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2681" y="2067432"/>
              <a:ext cx="192659" cy="192658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8794" y="5580634"/>
            <a:ext cx="192658" cy="19268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125971" y="5563616"/>
            <a:ext cx="1397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46559F"/>
                </a:solidFill>
                <a:latin typeface="Arial"/>
                <a:cs typeface="Arial"/>
              </a:rPr>
              <a:t>…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94623" y="2080005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46559F"/>
                </a:solidFill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4783" y="3499230"/>
            <a:ext cx="192659" cy="19278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8356854" y="3512057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4278" y="2388107"/>
            <a:ext cx="192658" cy="19265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7356093" y="2400680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6451" y="1822576"/>
            <a:ext cx="337312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ИНВЕСТИЦИОННЫ</a:t>
            </a: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 ПЛОЩАД</a:t>
            </a: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08582" y="1484757"/>
            <a:ext cx="0" cy="855980"/>
          </a:xfrm>
          <a:custGeom>
            <a:avLst/>
            <a:gdLst/>
            <a:ahLst/>
            <a:cxnLst/>
            <a:rect l="l" t="t" r="r" b="b"/>
            <a:pathLst>
              <a:path h="855980">
                <a:moveTo>
                  <a:pt x="0" y="0"/>
                </a:moveTo>
                <a:lnTo>
                  <a:pt x="0" y="8557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762406" y="3529375"/>
            <a:ext cx="340995" cy="208148"/>
            <a:chOff x="763312" y="3480261"/>
            <a:chExt cx="340995" cy="208148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779" y="3480261"/>
              <a:ext cx="251984" cy="17046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63312" y="3665549"/>
              <a:ext cx="340995" cy="22860"/>
            </a:xfrm>
            <a:custGeom>
              <a:avLst/>
              <a:gdLst/>
              <a:ahLst/>
              <a:cxnLst/>
              <a:rect l="l" t="t" r="r" b="b"/>
              <a:pathLst>
                <a:path w="340994" h="22860">
                  <a:moveTo>
                    <a:pt x="340918" y="0"/>
                  </a:moveTo>
                  <a:lnTo>
                    <a:pt x="192692" y="0"/>
                  </a:lnTo>
                  <a:lnTo>
                    <a:pt x="192822" y="5626"/>
                  </a:lnTo>
                  <a:lnTo>
                    <a:pt x="191367" y="7284"/>
                  </a:lnTo>
                  <a:lnTo>
                    <a:pt x="150012" y="7538"/>
                  </a:lnTo>
                  <a:lnTo>
                    <a:pt x="148354" y="6086"/>
                  </a:lnTo>
                  <a:lnTo>
                    <a:pt x="148224" y="0"/>
                  </a:lnTo>
                  <a:lnTo>
                    <a:pt x="0" y="0"/>
                  </a:lnTo>
                  <a:lnTo>
                    <a:pt x="0" y="15598"/>
                  </a:lnTo>
                  <a:lnTo>
                    <a:pt x="6636" y="22234"/>
                  </a:lnTo>
                  <a:lnTo>
                    <a:pt x="334279" y="22234"/>
                  </a:lnTo>
                  <a:lnTo>
                    <a:pt x="340918" y="15598"/>
                  </a:lnTo>
                  <a:lnTo>
                    <a:pt x="340918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892" y="3513613"/>
              <a:ext cx="103758" cy="103761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4430014" y="4746752"/>
            <a:ext cx="6369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600" dirty="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28916" y="4729098"/>
            <a:ext cx="192658" cy="19265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7380858" y="4742179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 </a:t>
            </a:r>
            <a:r>
              <a:rPr dirty="0" smtClean="0"/>
              <a:t>РАЙОНА</a:t>
            </a:r>
            <a:r>
              <a:rPr spc="10" dirty="0" smtClean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8798" y="1066800"/>
            <a:ext cx="4028711" cy="48767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041" y="4414659"/>
            <a:ext cx="347502" cy="2133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1" y="1401572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0" y="251332"/>
                </a:moveTo>
                <a:lnTo>
                  <a:pt x="4049" y="206154"/>
                </a:lnTo>
                <a:lnTo>
                  <a:pt x="15725" y="163633"/>
                </a:lnTo>
                <a:lnTo>
                  <a:pt x="34316" y="124478"/>
                </a:lnTo>
                <a:lnTo>
                  <a:pt x="59113" y="89400"/>
                </a:lnTo>
                <a:lnTo>
                  <a:pt x="89406" y="59109"/>
                </a:lnTo>
                <a:lnTo>
                  <a:pt x="124484" y="34313"/>
                </a:lnTo>
                <a:lnTo>
                  <a:pt x="163638" y="15723"/>
                </a:lnTo>
                <a:lnTo>
                  <a:pt x="206157" y="4049"/>
                </a:lnTo>
                <a:lnTo>
                  <a:pt x="251333" y="0"/>
                </a:lnTo>
                <a:lnTo>
                  <a:pt x="1944611" y="0"/>
                </a:lnTo>
                <a:lnTo>
                  <a:pt x="1989789" y="4049"/>
                </a:lnTo>
                <a:lnTo>
                  <a:pt x="2032310" y="15723"/>
                </a:lnTo>
                <a:lnTo>
                  <a:pt x="2071465" y="34313"/>
                </a:lnTo>
                <a:lnTo>
                  <a:pt x="2106543" y="59109"/>
                </a:lnTo>
                <a:lnTo>
                  <a:pt x="2136835" y="89400"/>
                </a:lnTo>
                <a:lnTo>
                  <a:pt x="2161630" y="124478"/>
                </a:lnTo>
                <a:lnTo>
                  <a:pt x="2180220" y="163633"/>
                </a:lnTo>
                <a:lnTo>
                  <a:pt x="2191895" y="206154"/>
                </a:lnTo>
                <a:lnTo>
                  <a:pt x="2195944" y="251332"/>
                </a:lnTo>
                <a:lnTo>
                  <a:pt x="2195944" y="524255"/>
                </a:lnTo>
                <a:lnTo>
                  <a:pt x="2191895" y="569434"/>
                </a:lnTo>
                <a:lnTo>
                  <a:pt x="2180220" y="611955"/>
                </a:lnTo>
                <a:lnTo>
                  <a:pt x="2161630" y="651110"/>
                </a:lnTo>
                <a:lnTo>
                  <a:pt x="2136835" y="686188"/>
                </a:lnTo>
                <a:lnTo>
                  <a:pt x="2106543" y="716479"/>
                </a:lnTo>
                <a:lnTo>
                  <a:pt x="2071465" y="741275"/>
                </a:lnTo>
                <a:lnTo>
                  <a:pt x="2032310" y="759865"/>
                </a:lnTo>
                <a:lnTo>
                  <a:pt x="1989789" y="771539"/>
                </a:lnTo>
                <a:lnTo>
                  <a:pt x="1944611" y="775588"/>
                </a:lnTo>
                <a:lnTo>
                  <a:pt x="251333" y="775588"/>
                </a:lnTo>
                <a:lnTo>
                  <a:pt x="206157" y="771539"/>
                </a:lnTo>
                <a:lnTo>
                  <a:pt x="163638" y="759865"/>
                </a:lnTo>
                <a:lnTo>
                  <a:pt x="124484" y="741275"/>
                </a:lnTo>
                <a:lnTo>
                  <a:pt x="89406" y="716479"/>
                </a:lnTo>
                <a:lnTo>
                  <a:pt x="59113" y="686188"/>
                </a:lnTo>
                <a:lnTo>
                  <a:pt x="34316" y="651110"/>
                </a:lnTo>
                <a:lnTo>
                  <a:pt x="15725" y="611955"/>
                </a:lnTo>
                <a:lnTo>
                  <a:pt x="4049" y="569434"/>
                </a:lnTo>
                <a:lnTo>
                  <a:pt x="0" y="524255"/>
                </a:lnTo>
                <a:lnTo>
                  <a:pt x="0" y="251332"/>
                </a:lnTo>
                <a:close/>
              </a:path>
            </a:pathLst>
          </a:custGeom>
          <a:ln w="12699">
            <a:solidFill>
              <a:srgbClr val="D1D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ДИАГНОСТИЧЕСКАЯ</a:t>
            </a:r>
            <a:r>
              <a:rPr spc="-45" dirty="0"/>
              <a:t> </a:t>
            </a:r>
            <a:r>
              <a:rPr spc="-30" dirty="0"/>
              <a:t>КАРТА</a:t>
            </a:r>
            <a:r>
              <a:rPr spc="-75" dirty="0"/>
              <a:t> </a:t>
            </a:r>
            <a:r>
              <a:rPr dirty="0"/>
              <a:t>МО</a:t>
            </a:r>
            <a:r>
              <a:rPr spc="-90" dirty="0"/>
              <a:t> </a:t>
            </a:r>
            <a:r>
              <a:rPr dirty="0"/>
              <a:t>ПО</a:t>
            </a:r>
            <a:r>
              <a:rPr spc="-75" dirty="0"/>
              <a:t> </a:t>
            </a:r>
            <a:r>
              <a:rPr spc="-10" dirty="0"/>
              <a:t>РАБОТЕ</a:t>
            </a:r>
          </a:p>
          <a:p>
            <a:pPr marL="22860">
              <a:lnSpc>
                <a:spcPct val="100000"/>
              </a:lnSpc>
            </a:pPr>
            <a:r>
              <a:rPr dirty="0"/>
              <a:t>С</a:t>
            </a:r>
            <a:r>
              <a:rPr spc="-65" dirty="0"/>
              <a:t> </a:t>
            </a:r>
            <a:r>
              <a:rPr spc="-35" dirty="0"/>
              <a:t>ИНВЕСТОРАМИ</a:t>
            </a:r>
            <a:r>
              <a:rPr spc="-40" dirty="0"/>
              <a:t> </a:t>
            </a:r>
            <a:r>
              <a:rPr dirty="0"/>
              <a:t>И</a:t>
            </a:r>
            <a:r>
              <a:rPr spc="-60" dirty="0"/>
              <a:t> </a:t>
            </a:r>
            <a:r>
              <a:rPr dirty="0"/>
              <a:t>МЕХАНИЗМ</a:t>
            </a:r>
            <a:r>
              <a:rPr spc="-60" dirty="0"/>
              <a:t> </a:t>
            </a:r>
            <a:r>
              <a:rPr spc="-10" dirty="0"/>
              <a:t>РАБОТЬI</a:t>
            </a:r>
            <a:r>
              <a:rPr spc="-65" dirty="0"/>
              <a:t> </a:t>
            </a:r>
            <a:r>
              <a:rPr dirty="0"/>
              <a:t>С</a:t>
            </a:r>
            <a:r>
              <a:rPr spc="-60" dirty="0"/>
              <a:t> </a:t>
            </a:r>
            <a:r>
              <a:rPr spc="-20" dirty="0"/>
              <a:t>НИМИ</a:t>
            </a:r>
          </a:p>
        </p:txBody>
      </p:sp>
      <p:sp>
        <p:nvSpPr>
          <p:cNvPr id="4" name="object 4"/>
          <p:cNvSpPr/>
          <p:nvPr/>
        </p:nvSpPr>
        <p:spPr>
          <a:xfrm>
            <a:off x="627011" y="163576"/>
            <a:ext cx="1586865" cy="274320"/>
          </a:xfrm>
          <a:custGeom>
            <a:avLst/>
            <a:gdLst/>
            <a:ahLst/>
            <a:cxnLst/>
            <a:rect l="l" t="t" r="r" b="b"/>
            <a:pathLst>
              <a:path w="1586864" h="274320">
                <a:moveTo>
                  <a:pt x="1449819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449819" y="273938"/>
                </a:lnTo>
                <a:lnTo>
                  <a:pt x="1493136" y="266955"/>
                </a:lnTo>
                <a:lnTo>
                  <a:pt x="1530753" y="247510"/>
                </a:lnTo>
                <a:lnTo>
                  <a:pt x="1560415" y="217867"/>
                </a:lnTo>
                <a:lnTo>
                  <a:pt x="1579867" y="180288"/>
                </a:lnTo>
                <a:lnTo>
                  <a:pt x="1586852" y="137032"/>
                </a:lnTo>
                <a:lnTo>
                  <a:pt x="1579867" y="93715"/>
                </a:lnTo>
                <a:lnTo>
                  <a:pt x="1560415" y="56098"/>
                </a:lnTo>
                <a:lnTo>
                  <a:pt x="1530753" y="26436"/>
                </a:lnTo>
                <a:lnTo>
                  <a:pt x="1493136" y="6984"/>
                </a:lnTo>
                <a:lnTo>
                  <a:pt x="144981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406" y="223773"/>
            <a:ext cx="1292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методология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разработки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54654" y="1401572"/>
            <a:ext cx="3348354" cy="775970"/>
          </a:xfrm>
          <a:custGeom>
            <a:avLst/>
            <a:gdLst/>
            <a:ahLst/>
            <a:cxnLst/>
            <a:rect l="l" t="t" r="r" b="b"/>
            <a:pathLst>
              <a:path w="3348354" h="775969">
                <a:moveTo>
                  <a:pt x="3091180" y="0"/>
                </a:moveTo>
                <a:lnTo>
                  <a:pt x="256667" y="0"/>
                </a:lnTo>
                <a:lnTo>
                  <a:pt x="210536" y="4135"/>
                </a:lnTo>
                <a:lnTo>
                  <a:pt x="167116" y="16060"/>
                </a:lnTo>
                <a:lnTo>
                  <a:pt x="127131" y="35047"/>
                </a:lnTo>
                <a:lnTo>
                  <a:pt x="91308" y="60371"/>
                </a:lnTo>
                <a:lnTo>
                  <a:pt x="60371" y="91308"/>
                </a:lnTo>
                <a:lnTo>
                  <a:pt x="35047" y="127131"/>
                </a:lnTo>
                <a:lnTo>
                  <a:pt x="16060" y="167116"/>
                </a:lnTo>
                <a:lnTo>
                  <a:pt x="4135" y="210536"/>
                </a:lnTo>
                <a:lnTo>
                  <a:pt x="0" y="256666"/>
                </a:lnTo>
                <a:lnTo>
                  <a:pt x="0" y="518794"/>
                </a:lnTo>
                <a:lnTo>
                  <a:pt x="4135" y="564963"/>
                </a:lnTo>
                <a:lnTo>
                  <a:pt x="16060" y="608413"/>
                </a:lnTo>
                <a:lnTo>
                  <a:pt x="35047" y="648419"/>
                </a:lnTo>
                <a:lnTo>
                  <a:pt x="60371" y="684258"/>
                </a:lnTo>
                <a:lnTo>
                  <a:pt x="91308" y="715205"/>
                </a:lnTo>
                <a:lnTo>
                  <a:pt x="127131" y="740536"/>
                </a:lnTo>
                <a:lnTo>
                  <a:pt x="167116" y="759527"/>
                </a:lnTo>
                <a:lnTo>
                  <a:pt x="210536" y="771452"/>
                </a:lnTo>
                <a:lnTo>
                  <a:pt x="256667" y="775588"/>
                </a:lnTo>
                <a:lnTo>
                  <a:pt x="3091180" y="775588"/>
                </a:lnTo>
                <a:lnTo>
                  <a:pt x="3137348" y="771452"/>
                </a:lnTo>
                <a:lnTo>
                  <a:pt x="3180798" y="759527"/>
                </a:lnTo>
                <a:lnTo>
                  <a:pt x="3220804" y="740537"/>
                </a:lnTo>
                <a:lnTo>
                  <a:pt x="3256643" y="715205"/>
                </a:lnTo>
                <a:lnTo>
                  <a:pt x="3287590" y="684258"/>
                </a:lnTo>
                <a:lnTo>
                  <a:pt x="3312921" y="648419"/>
                </a:lnTo>
                <a:lnTo>
                  <a:pt x="3331912" y="608413"/>
                </a:lnTo>
                <a:lnTo>
                  <a:pt x="3343837" y="564963"/>
                </a:lnTo>
                <a:lnTo>
                  <a:pt x="3347974" y="518794"/>
                </a:lnTo>
                <a:lnTo>
                  <a:pt x="3347974" y="256666"/>
                </a:lnTo>
                <a:lnTo>
                  <a:pt x="3343837" y="210536"/>
                </a:lnTo>
                <a:lnTo>
                  <a:pt x="3331912" y="167116"/>
                </a:lnTo>
                <a:lnTo>
                  <a:pt x="3312922" y="127131"/>
                </a:lnTo>
                <a:lnTo>
                  <a:pt x="3287590" y="91308"/>
                </a:lnTo>
                <a:lnTo>
                  <a:pt x="3256643" y="60371"/>
                </a:lnTo>
                <a:lnTo>
                  <a:pt x="3220804" y="35047"/>
                </a:lnTo>
                <a:lnTo>
                  <a:pt x="3180798" y="16060"/>
                </a:lnTo>
                <a:lnTo>
                  <a:pt x="3137348" y="4135"/>
                </a:lnTo>
                <a:lnTo>
                  <a:pt x="3091180" y="0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72153" y="1688719"/>
            <a:ext cx="7143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ЕСТЬ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0407" y="2283841"/>
            <a:ext cx="2195195" cy="486409"/>
          </a:xfrm>
          <a:custGeom>
            <a:avLst/>
            <a:gdLst/>
            <a:ahLst/>
            <a:cxnLst/>
            <a:rect l="l" t="t" r="r" b="b"/>
            <a:pathLst>
              <a:path w="2195195" h="486410">
                <a:moveTo>
                  <a:pt x="1951850" y="0"/>
                </a:moveTo>
                <a:lnTo>
                  <a:pt x="243001" y="0"/>
                </a:lnTo>
                <a:lnTo>
                  <a:pt x="194026" y="4938"/>
                </a:lnTo>
                <a:lnTo>
                  <a:pt x="148411" y="19101"/>
                </a:lnTo>
                <a:lnTo>
                  <a:pt x="107133" y="41509"/>
                </a:lnTo>
                <a:lnTo>
                  <a:pt x="71170" y="71183"/>
                </a:lnTo>
                <a:lnTo>
                  <a:pt x="41498" y="107143"/>
                </a:lnTo>
                <a:lnTo>
                  <a:pt x="19095" y="148411"/>
                </a:lnTo>
                <a:lnTo>
                  <a:pt x="4936" y="194006"/>
                </a:lnTo>
                <a:lnTo>
                  <a:pt x="0" y="242950"/>
                </a:lnTo>
                <a:lnTo>
                  <a:pt x="4936" y="291937"/>
                </a:lnTo>
                <a:lnTo>
                  <a:pt x="19095" y="337564"/>
                </a:lnTo>
                <a:lnTo>
                  <a:pt x="41498" y="378854"/>
                </a:lnTo>
                <a:lnTo>
                  <a:pt x="71170" y="414829"/>
                </a:lnTo>
                <a:lnTo>
                  <a:pt x="107133" y="444512"/>
                </a:lnTo>
                <a:lnTo>
                  <a:pt x="148411" y="466925"/>
                </a:lnTo>
                <a:lnTo>
                  <a:pt x="194026" y="481090"/>
                </a:lnTo>
                <a:lnTo>
                  <a:pt x="243001" y="486029"/>
                </a:lnTo>
                <a:lnTo>
                  <a:pt x="1951850" y="486029"/>
                </a:lnTo>
                <a:lnTo>
                  <a:pt x="2000794" y="481090"/>
                </a:lnTo>
                <a:lnTo>
                  <a:pt x="2046389" y="466925"/>
                </a:lnTo>
                <a:lnTo>
                  <a:pt x="2087657" y="444512"/>
                </a:lnTo>
                <a:lnTo>
                  <a:pt x="2123617" y="414829"/>
                </a:lnTo>
                <a:lnTo>
                  <a:pt x="2153291" y="378854"/>
                </a:lnTo>
                <a:lnTo>
                  <a:pt x="2175699" y="337564"/>
                </a:lnTo>
                <a:lnTo>
                  <a:pt x="2189862" y="291937"/>
                </a:lnTo>
                <a:lnTo>
                  <a:pt x="2194801" y="242950"/>
                </a:lnTo>
                <a:lnTo>
                  <a:pt x="2189862" y="194006"/>
                </a:lnTo>
                <a:lnTo>
                  <a:pt x="2175699" y="148411"/>
                </a:lnTo>
                <a:lnTo>
                  <a:pt x="2153291" y="107143"/>
                </a:lnTo>
                <a:lnTo>
                  <a:pt x="2123617" y="71183"/>
                </a:lnTo>
                <a:lnTo>
                  <a:pt x="2087657" y="41509"/>
                </a:lnTo>
                <a:lnTo>
                  <a:pt x="2046389" y="19101"/>
                </a:lnTo>
                <a:lnTo>
                  <a:pt x="2000794" y="4938"/>
                </a:lnTo>
                <a:lnTo>
                  <a:pt x="195185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095" y="2406523"/>
            <a:ext cx="159131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ИНФОРМИРОВАНИЕ</a:t>
            </a:r>
            <a:r>
              <a:rPr sz="700" b="1" spc="7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ИНВЕСТОРОВ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И </a:t>
            </a:r>
            <a:r>
              <a:rPr sz="700" b="1" spc="-10" dirty="0" smtClean="0">
                <a:solidFill>
                  <a:srgbClr val="46559F"/>
                </a:solidFill>
                <a:latin typeface="Arial"/>
                <a:cs typeface="Arial"/>
              </a:rPr>
              <a:t>ПРЕДПРИНИМАТЕЛЕ</a:t>
            </a:r>
            <a:r>
              <a:rPr lang="ru-RU" sz="700" b="1" spc="-10" dirty="0">
                <a:solidFill>
                  <a:srgbClr val="46559F"/>
                </a:solidFill>
                <a:latin typeface="Arial"/>
                <a:cs typeface="Arial"/>
              </a:rPr>
              <a:t>Й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0407" y="2876550"/>
            <a:ext cx="2196465" cy="486409"/>
          </a:xfrm>
          <a:custGeom>
            <a:avLst/>
            <a:gdLst/>
            <a:ahLst/>
            <a:cxnLst/>
            <a:rect l="l" t="t" r="r" b="b"/>
            <a:pathLst>
              <a:path w="2196465" h="486410">
                <a:moveTo>
                  <a:pt x="1952993" y="0"/>
                </a:moveTo>
                <a:lnTo>
                  <a:pt x="243001" y="0"/>
                </a:lnTo>
                <a:lnTo>
                  <a:pt x="194026" y="4938"/>
                </a:lnTo>
                <a:lnTo>
                  <a:pt x="148411" y="19101"/>
                </a:lnTo>
                <a:lnTo>
                  <a:pt x="107133" y="41509"/>
                </a:lnTo>
                <a:lnTo>
                  <a:pt x="71170" y="71183"/>
                </a:lnTo>
                <a:lnTo>
                  <a:pt x="41498" y="107143"/>
                </a:lnTo>
                <a:lnTo>
                  <a:pt x="19095" y="148411"/>
                </a:lnTo>
                <a:lnTo>
                  <a:pt x="4936" y="194006"/>
                </a:lnTo>
                <a:lnTo>
                  <a:pt x="0" y="242950"/>
                </a:lnTo>
                <a:lnTo>
                  <a:pt x="4936" y="291937"/>
                </a:lnTo>
                <a:lnTo>
                  <a:pt x="19095" y="337564"/>
                </a:lnTo>
                <a:lnTo>
                  <a:pt x="41498" y="378854"/>
                </a:lnTo>
                <a:lnTo>
                  <a:pt x="71170" y="414829"/>
                </a:lnTo>
                <a:lnTo>
                  <a:pt x="107133" y="444512"/>
                </a:lnTo>
                <a:lnTo>
                  <a:pt x="148411" y="466925"/>
                </a:lnTo>
                <a:lnTo>
                  <a:pt x="194026" y="481090"/>
                </a:lnTo>
                <a:lnTo>
                  <a:pt x="243001" y="486028"/>
                </a:lnTo>
                <a:lnTo>
                  <a:pt x="1952993" y="486028"/>
                </a:lnTo>
                <a:lnTo>
                  <a:pt x="2001973" y="481090"/>
                </a:lnTo>
                <a:lnTo>
                  <a:pt x="2047586" y="466925"/>
                </a:lnTo>
                <a:lnTo>
                  <a:pt x="2088856" y="444512"/>
                </a:lnTo>
                <a:lnTo>
                  <a:pt x="2124808" y="414829"/>
                </a:lnTo>
                <a:lnTo>
                  <a:pt x="2154468" y="378854"/>
                </a:lnTo>
                <a:lnTo>
                  <a:pt x="2176860" y="337564"/>
                </a:lnTo>
                <a:lnTo>
                  <a:pt x="2191010" y="291937"/>
                </a:lnTo>
                <a:lnTo>
                  <a:pt x="2195944" y="242950"/>
                </a:lnTo>
                <a:lnTo>
                  <a:pt x="2191010" y="194006"/>
                </a:lnTo>
                <a:lnTo>
                  <a:pt x="2176860" y="148411"/>
                </a:lnTo>
                <a:lnTo>
                  <a:pt x="2154468" y="107143"/>
                </a:lnTo>
                <a:lnTo>
                  <a:pt x="2124808" y="71183"/>
                </a:lnTo>
                <a:lnTo>
                  <a:pt x="2088856" y="41509"/>
                </a:lnTo>
                <a:lnTo>
                  <a:pt x="2047586" y="19101"/>
                </a:lnTo>
                <a:lnTo>
                  <a:pt x="2001973" y="4938"/>
                </a:lnTo>
                <a:lnTo>
                  <a:pt x="19529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095" y="3052698"/>
            <a:ext cx="13754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РАСПРЕДЕЛЕНИЕ</a:t>
            </a:r>
            <a:r>
              <a:rPr sz="700" b="1" spc="-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ПЛОЩАДОК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9226" y="3469258"/>
            <a:ext cx="2197735" cy="492125"/>
          </a:xfrm>
          <a:custGeom>
            <a:avLst/>
            <a:gdLst/>
            <a:ahLst/>
            <a:cxnLst/>
            <a:rect l="l" t="t" r="r" b="b"/>
            <a:pathLst>
              <a:path w="2197735" h="492125">
                <a:moveTo>
                  <a:pt x="2197125" y="242951"/>
                </a:moveTo>
                <a:lnTo>
                  <a:pt x="2192185" y="194017"/>
                </a:lnTo>
                <a:lnTo>
                  <a:pt x="2178037" y="148412"/>
                </a:lnTo>
                <a:lnTo>
                  <a:pt x="2155647" y="107149"/>
                </a:lnTo>
                <a:lnTo>
                  <a:pt x="2125980" y="71196"/>
                </a:lnTo>
                <a:lnTo>
                  <a:pt x="2090026" y="41516"/>
                </a:lnTo>
                <a:lnTo>
                  <a:pt x="2048764" y="19113"/>
                </a:lnTo>
                <a:lnTo>
                  <a:pt x="2003145" y="4940"/>
                </a:lnTo>
                <a:lnTo>
                  <a:pt x="1954174" y="0"/>
                </a:lnTo>
                <a:lnTo>
                  <a:pt x="244182" y="0"/>
                </a:lnTo>
                <a:lnTo>
                  <a:pt x="195199" y="4940"/>
                </a:lnTo>
                <a:lnTo>
                  <a:pt x="149580" y="19113"/>
                </a:lnTo>
                <a:lnTo>
                  <a:pt x="108305" y="41516"/>
                </a:lnTo>
                <a:lnTo>
                  <a:pt x="72351" y="71196"/>
                </a:lnTo>
                <a:lnTo>
                  <a:pt x="42672" y="107149"/>
                </a:lnTo>
                <a:lnTo>
                  <a:pt x="20269" y="148412"/>
                </a:lnTo>
                <a:lnTo>
                  <a:pt x="6108" y="194017"/>
                </a:lnTo>
                <a:lnTo>
                  <a:pt x="5778" y="197231"/>
                </a:lnTo>
                <a:lnTo>
                  <a:pt x="4927" y="199986"/>
                </a:lnTo>
                <a:lnTo>
                  <a:pt x="0" y="248920"/>
                </a:lnTo>
                <a:lnTo>
                  <a:pt x="4927" y="297916"/>
                </a:lnTo>
                <a:lnTo>
                  <a:pt x="19088" y="343535"/>
                </a:lnTo>
                <a:lnTo>
                  <a:pt x="41490" y="384835"/>
                </a:lnTo>
                <a:lnTo>
                  <a:pt x="71158" y="420801"/>
                </a:lnTo>
                <a:lnTo>
                  <a:pt x="107124" y="450481"/>
                </a:lnTo>
                <a:lnTo>
                  <a:pt x="148399" y="472897"/>
                </a:lnTo>
                <a:lnTo>
                  <a:pt x="194005" y="487070"/>
                </a:lnTo>
                <a:lnTo>
                  <a:pt x="242989" y="491998"/>
                </a:lnTo>
                <a:lnTo>
                  <a:pt x="1953031" y="491998"/>
                </a:lnTo>
                <a:lnTo>
                  <a:pt x="2001964" y="487070"/>
                </a:lnTo>
                <a:lnTo>
                  <a:pt x="2047570" y="472897"/>
                </a:lnTo>
                <a:lnTo>
                  <a:pt x="2088832" y="450481"/>
                </a:lnTo>
                <a:lnTo>
                  <a:pt x="2124786" y="420801"/>
                </a:lnTo>
                <a:lnTo>
                  <a:pt x="2154466" y="384835"/>
                </a:lnTo>
                <a:lnTo>
                  <a:pt x="2176869" y="343535"/>
                </a:lnTo>
                <a:lnTo>
                  <a:pt x="2191042" y="297916"/>
                </a:lnTo>
                <a:lnTo>
                  <a:pt x="2191372" y="294538"/>
                </a:lnTo>
                <a:lnTo>
                  <a:pt x="2192185" y="291947"/>
                </a:lnTo>
                <a:lnTo>
                  <a:pt x="2197125" y="2429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9226" y="4061967"/>
            <a:ext cx="2197735" cy="492125"/>
          </a:xfrm>
          <a:custGeom>
            <a:avLst/>
            <a:gdLst/>
            <a:ahLst/>
            <a:cxnLst/>
            <a:rect l="l" t="t" r="r" b="b"/>
            <a:pathLst>
              <a:path w="2197735" h="492125">
                <a:moveTo>
                  <a:pt x="2197125" y="242951"/>
                </a:moveTo>
                <a:lnTo>
                  <a:pt x="2192185" y="194017"/>
                </a:lnTo>
                <a:lnTo>
                  <a:pt x="2178037" y="148412"/>
                </a:lnTo>
                <a:lnTo>
                  <a:pt x="2155647" y="107149"/>
                </a:lnTo>
                <a:lnTo>
                  <a:pt x="2125980" y="71196"/>
                </a:lnTo>
                <a:lnTo>
                  <a:pt x="2090026" y="41516"/>
                </a:lnTo>
                <a:lnTo>
                  <a:pt x="2048764" y="19113"/>
                </a:lnTo>
                <a:lnTo>
                  <a:pt x="2003145" y="4940"/>
                </a:lnTo>
                <a:lnTo>
                  <a:pt x="1954174" y="0"/>
                </a:lnTo>
                <a:lnTo>
                  <a:pt x="244182" y="0"/>
                </a:lnTo>
                <a:lnTo>
                  <a:pt x="195199" y="4940"/>
                </a:lnTo>
                <a:lnTo>
                  <a:pt x="149580" y="19113"/>
                </a:lnTo>
                <a:lnTo>
                  <a:pt x="108305" y="41516"/>
                </a:lnTo>
                <a:lnTo>
                  <a:pt x="72339" y="71196"/>
                </a:lnTo>
                <a:lnTo>
                  <a:pt x="42672" y="107149"/>
                </a:lnTo>
                <a:lnTo>
                  <a:pt x="20269" y="148412"/>
                </a:lnTo>
                <a:lnTo>
                  <a:pt x="6108" y="194017"/>
                </a:lnTo>
                <a:lnTo>
                  <a:pt x="5778" y="197231"/>
                </a:lnTo>
                <a:lnTo>
                  <a:pt x="4927" y="199986"/>
                </a:lnTo>
                <a:lnTo>
                  <a:pt x="0" y="248920"/>
                </a:lnTo>
                <a:lnTo>
                  <a:pt x="4927" y="297916"/>
                </a:lnTo>
                <a:lnTo>
                  <a:pt x="19088" y="343535"/>
                </a:lnTo>
                <a:lnTo>
                  <a:pt x="41490" y="384835"/>
                </a:lnTo>
                <a:lnTo>
                  <a:pt x="71158" y="420801"/>
                </a:lnTo>
                <a:lnTo>
                  <a:pt x="107124" y="450481"/>
                </a:lnTo>
                <a:lnTo>
                  <a:pt x="148399" y="472897"/>
                </a:lnTo>
                <a:lnTo>
                  <a:pt x="194005" y="487070"/>
                </a:lnTo>
                <a:lnTo>
                  <a:pt x="242989" y="491998"/>
                </a:lnTo>
                <a:lnTo>
                  <a:pt x="1953031" y="491998"/>
                </a:lnTo>
                <a:lnTo>
                  <a:pt x="2001964" y="487070"/>
                </a:lnTo>
                <a:lnTo>
                  <a:pt x="2047570" y="472897"/>
                </a:lnTo>
                <a:lnTo>
                  <a:pt x="2088832" y="450481"/>
                </a:lnTo>
                <a:lnTo>
                  <a:pt x="2124786" y="420801"/>
                </a:lnTo>
                <a:lnTo>
                  <a:pt x="2154466" y="384835"/>
                </a:lnTo>
                <a:lnTo>
                  <a:pt x="2176869" y="343535"/>
                </a:lnTo>
                <a:lnTo>
                  <a:pt x="2191042" y="297916"/>
                </a:lnTo>
                <a:lnTo>
                  <a:pt x="2191372" y="294538"/>
                </a:lnTo>
                <a:lnTo>
                  <a:pt x="2192185" y="291947"/>
                </a:lnTo>
                <a:lnTo>
                  <a:pt x="2197125" y="2429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0407" y="4654677"/>
            <a:ext cx="2196465" cy="486409"/>
          </a:xfrm>
          <a:custGeom>
            <a:avLst/>
            <a:gdLst/>
            <a:ahLst/>
            <a:cxnLst/>
            <a:rect l="l" t="t" r="r" b="b"/>
            <a:pathLst>
              <a:path w="2196465" h="486410">
                <a:moveTo>
                  <a:pt x="1952993" y="0"/>
                </a:moveTo>
                <a:lnTo>
                  <a:pt x="243001" y="0"/>
                </a:lnTo>
                <a:lnTo>
                  <a:pt x="194026" y="4938"/>
                </a:lnTo>
                <a:lnTo>
                  <a:pt x="148411" y="19101"/>
                </a:lnTo>
                <a:lnTo>
                  <a:pt x="107133" y="41509"/>
                </a:lnTo>
                <a:lnTo>
                  <a:pt x="71170" y="71183"/>
                </a:lnTo>
                <a:lnTo>
                  <a:pt x="41498" y="107143"/>
                </a:lnTo>
                <a:lnTo>
                  <a:pt x="19095" y="148411"/>
                </a:lnTo>
                <a:lnTo>
                  <a:pt x="4936" y="194006"/>
                </a:lnTo>
                <a:lnTo>
                  <a:pt x="0" y="242950"/>
                </a:lnTo>
                <a:lnTo>
                  <a:pt x="4936" y="291937"/>
                </a:lnTo>
                <a:lnTo>
                  <a:pt x="19095" y="337564"/>
                </a:lnTo>
                <a:lnTo>
                  <a:pt x="41498" y="378854"/>
                </a:lnTo>
                <a:lnTo>
                  <a:pt x="71170" y="414829"/>
                </a:lnTo>
                <a:lnTo>
                  <a:pt x="107133" y="444512"/>
                </a:lnTo>
                <a:lnTo>
                  <a:pt x="148411" y="466925"/>
                </a:lnTo>
                <a:lnTo>
                  <a:pt x="194026" y="481090"/>
                </a:lnTo>
                <a:lnTo>
                  <a:pt x="243001" y="486029"/>
                </a:lnTo>
                <a:lnTo>
                  <a:pt x="1952993" y="486029"/>
                </a:lnTo>
                <a:lnTo>
                  <a:pt x="2001973" y="481090"/>
                </a:lnTo>
                <a:lnTo>
                  <a:pt x="2047586" y="466925"/>
                </a:lnTo>
                <a:lnTo>
                  <a:pt x="2088856" y="444512"/>
                </a:lnTo>
                <a:lnTo>
                  <a:pt x="2124808" y="414829"/>
                </a:lnTo>
                <a:lnTo>
                  <a:pt x="2154468" y="378854"/>
                </a:lnTo>
                <a:lnTo>
                  <a:pt x="2176860" y="337564"/>
                </a:lnTo>
                <a:lnTo>
                  <a:pt x="2191010" y="291937"/>
                </a:lnTo>
                <a:lnTo>
                  <a:pt x="2195944" y="242950"/>
                </a:lnTo>
                <a:lnTo>
                  <a:pt x="2191010" y="194006"/>
                </a:lnTo>
                <a:lnTo>
                  <a:pt x="2176860" y="148411"/>
                </a:lnTo>
                <a:lnTo>
                  <a:pt x="2154468" y="107143"/>
                </a:lnTo>
                <a:lnTo>
                  <a:pt x="2124808" y="71183"/>
                </a:lnTo>
                <a:lnTo>
                  <a:pt x="2088856" y="41509"/>
                </a:lnTo>
                <a:lnTo>
                  <a:pt x="2047586" y="19101"/>
                </a:lnTo>
                <a:lnTo>
                  <a:pt x="2001973" y="4938"/>
                </a:lnTo>
                <a:lnTo>
                  <a:pt x="19529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7095" y="4724527"/>
            <a:ext cx="1826895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РЕШЕНИЕ</a:t>
            </a:r>
            <a:r>
              <a:rPr sz="7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УСКОРЕНИЕ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РАССМОТРЕНИЯ</a:t>
            </a:r>
            <a:r>
              <a:rPr sz="700" b="1" spc="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АДМИНИСТРАТИВНЫХ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ВОПРОСОВ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0407" y="5247385"/>
            <a:ext cx="2204085" cy="488315"/>
          </a:xfrm>
          <a:custGeom>
            <a:avLst/>
            <a:gdLst/>
            <a:ahLst/>
            <a:cxnLst/>
            <a:rect l="l" t="t" r="r" b="b"/>
            <a:pathLst>
              <a:path w="2204085" h="488314">
                <a:moveTo>
                  <a:pt x="2203818" y="244856"/>
                </a:moveTo>
                <a:lnTo>
                  <a:pt x="2198878" y="195872"/>
                </a:lnTo>
                <a:lnTo>
                  <a:pt x="2184704" y="150253"/>
                </a:lnTo>
                <a:lnTo>
                  <a:pt x="2162289" y="108953"/>
                </a:lnTo>
                <a:lnTo>
                  <a:pt x="2132609" y="72986"/>
                </a:lnTo>
                <a:lnTo>
                  <a:pt x="2096643" y="43307"/>
                </a:lnTo>
                <a:lnTo>
                  <a:pt x="2055342" y="20891"/>
                </a:lnTo>
                <a:lnTo>
                  <a:pt x="2009724" y="6718"/>
                </a:lnTo>
                <a:lnTo>
                  <a:pt x="2006701" y="6426"/>
                </a:lnTo>
                <a:lnTo>
                  <a:pt x="2001964" y="4940"/>
                </a:lnTo>
                <a:lnTo>
                  <a:pt x="1952993" y="0"/>
                </a:lnTo>
                <a:lnTo>
                  <a:pt x="243001" y="0"/>
                </a:lnTo>
                <a:lnTo>
                  <a:pt x="194017" y="4940"/>
                </a:lnTo>
                <a:lnTo>
                  <a:pt x="148399" y="19113"/>
                </a:lnTo>
                <a:lnTo>
                  <a:pt x="107124" y="41516"/>
                </a:lnTo>
                <a:lnTo>
                  <a:pt x="71170" y="71196"/>
                </a:lnTo>
                <a:lnTo>
                  <a:pt x="41490" y="107149"/>
                </a:lnTo>
                <a:lnTo>
                  <a:pt x="19088" y="148412"/>
                </a:lnTo>
                <a:lnTo>
                  <a:pt x="4927" y="194017"/>
                </a:lnTo>
                <a:lnTo>
                  <a:pt x="0" y="242951"/>
                </a:lnTo>
                <a:lnTo>
                  <a:pt x="4927" y="291947"/>
                </a:lnTo>
                <a:lnTo>
                  <a:pt x="19088" y="337578"/>
                </a:lnTo>
                <a:lnTo>
                  <a:pt x="41490" y="378866"/>
                </a:lnTo>
                <a:lnTo>
                  <a:pt x="71170" y="414832"/>
                </a:lnTo>
                <a:lnTo>
                  <a:pt x="107137" y="444512"/>
                </a:lnTo>
                <a:lnTo>
                  <a:pt x="148412" y="466915"/>
                </a:lnTo>
                <a:lnTo>
                  <a:pt x="194030" y="481076"/>
                </a:lnTo>
                <a:lnTo>
                  <a:pt x="196888" y="481368"/>
                </a:lnTo>
                <a:lnTo>
                  <a:pt x="201815" y="482892"/>
                </a:lnTo>
                <a:lnTo>
                  <a:pt x="250799" y="487819"/>
                </a:lnTo>
                <a:lnTo>
                  <a:pt x="1960740" y="487819"/>
                </a:lnTo>
                <a:lnTo>
                  <a:pt x="2009724" y="482892"/>
                </a:lnTo>
                <a:lnTo>
                  <a:pt x="2055342" y="468731"/>
                </a:lnTo>
                <a:lnTo>
                  <a:pt x="2096643" y="446328"/>
                </a:lnTo>
                <a:lnTo>
                  <a:pt x="2132609" y="416648"/>
                </a:lnTo>
                <a:lnTo>
                  <a:pt x="2162289" y="380695"/>
                </a:lnTo>
                <a:lnTo>
                  <a:pt x="2184704" y="339420"/>
                </a:lnTo>
                <a:lnTo>
                  <a:pt x="2198878" y="293827"/>
                </a:lnTo>
                <a:lnTo>
                  <a:pt x="2203818" y="2448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0407" y="5840095"/>
            <a:ext cx="2204085" cy="488315"/>
          </a:xfrm>
          <a:custGeom>
            <a:avLst/>
            <a:gdLst/>
            <a:ahLst/>
            <a:cxnLst/>
            <a:rect l="l" t="t" r="r" b="b"/>
            <a:pathLst>
              <a:path w="2204085" h="488314">
                <a:moveTo>
                  <a:pt x="2203818" y="244817"/>
                </a:moveTo>
                <a:lnTo>
                  <a:pt x="2198878" y="195846"/>
                </a:lnTo>
                <a:lnTo>
                  <a:pt x="2184704" y="150241"/>
                </a:lnTo>
                <a:lnTo>
                  <a:pt x="2162289" y="108966"/>
                </a:lnTo>
                <a:lnTo>
                  <a:pt x="2132609" y="72999"/>
                </a:lnTo>
                <a:lnTo>
                  <a:pt x="2096643" y="43319"/>
                </a:lnTo>
                <a:lnTo>
                  <a:pt x="2055342" y="20916"/>
                </a:lnTo>
                <a:lnTo>
                  <a:pt x="2009724" y="6756"/>
                </a:lnTo>
                <a:lnTo>
                  <a:pt x="2006892" y="6477"/>
                </a:lnTo>
                <a:lnTo>
                  <a:pt x="2001964" y="4940"/>
                </a:lnTo>
                <a:lnTo>
                  <a:pt x="1952993" y="0"/>
                </a:lnTo>
                <a:lnTo>
                  <a:pt x="243001" y="0"/>
                </a:lnTo>
                <a:lnTo>
                  <a:pt x="194017" y="4940"/>
                </a:lnTo>
                <a:lnTo>
                  <a:pt x="148399" y="19100"/>
                </a:lnTo>
                <a:lnTo>
                  <a:pt x="107124" y="41503"/>
                </a:lnTo>
                <a:lnTo>
                  <a:pt x="71170" y="71183"/>
                </a:lnTo>
                <a:lnTo>
                  <a:pt x="41490" y="107149"/>
                </a:lnTo>
                <a:lnTo>
                  <a:pt x="19088" y="148424"/>
                </a:lnTo>
                <a:lnTo>
                  <a:pt x="4927" y="194030"/>
                </a:lnTo>
                <a:lnTo>
                  <a:pt x="0" y="243001"/>
                </a:lnTo>
                <a:lnTo>
                  <a:pt x="4927" y="291985"/>
                </a:lnTo>
                <a:lnTo>
                  <a:pt x="19088" y="337604"/>
                </a:lnTo>
                <a:lnTo>
                  <a:pt x="41490" y="378879"/>
                </a:lnTo>
                <a:lnTo>
                  <a:pt x="71170" y="414832"/>
                </a:lnTo>
                <a:lnTo>
                  <a:pt x="107124" y="444512"/>
                </a:lnTo>
                <a:lnTo>
                  <a:pt x="148399" y="466915"/>
                </a:lnTo>
                <a:lnTo>
                  <a:pt x="194017" y="481076"/>
                </a:lnTo>
                <a:lnTo>
                  <a:pt x="196888" y="481368"/>
                </a:lnTo>
                <a:lnTo>
                  <a:pt x="201815" y="482892"/>
                </a:lnTo>
                <a:lnTo>
                  <a:pt x="250799" y="487819"/>
                </a:lnTo>
                <a:lnTo>
                  <a:pt x="1960740" y="487819"/>
                </a:lnTo>
                <a:lnTo>
                  <a:pt x="2009724" y="482892"/>
                </a:lnTo>
                <a:lnTo>
                  <a:pt x="2055342" y="468731"/>
                </a:lnTo>
                <a:lnTo>
                  <a:pt x="2096643" y="446328"/>
                </a:lnTo>
                <a:lnTo>
                  <a:pt x="2132609" y="416648"/>
                </a:lnTo>
                <a:lnTo>
                  <a:pt x="2162289" y="380682"/>
                </a:lnTo>
                <a:lnTo>
                  <a:pt x="2184704" y="339407"/>
                </a:lnTo>
                <a:lnTo>
                  <a:pt x="2198878" y="293801"/>
                </a:lnTo>
                <a:lnTo>
                  <a:pt x="2203818" y="24481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39534" y="1400428"/>
            <a:ext cx="3348354" cy="775970"/>
          </a:xfrm>
          <a:custGeom>
            <a:avLst/>
            <a:gdLst/>
            <a:ahLst/>
            <a:cxnLst/>
            <a:rect l="l" t="t" r="r" b="b"/>
            <a:pathLst>
              <a:path w="3348354" h="775969">
                <a:moveTo>
                  <a:pt x="3091307" y="0"/>
                </a:moveTo>
                <a:lnTo>
                  <a:pt x="256793" y="0"/>
                </a:lnTo>
                <a:lnTo>
                  <a:pt x="210625" y="4136"/>
                </a:lnTo>
                <a:lnTo>
                  <a:pt x="167175" y="16061"/>
                </a:lnTo>
                <a:lnTo>
                  <a:pt x="127169" y="35051"/>
                </a:lnTo>
                <a:lnTo>
                  <a:pt x="91330" y="60383"/>
                </a:lnTo>
                <a:lnTo>
                  <a:pt x="60383" y="91330"/>
                </a:lnTo>
                <a:lnTo>
                  <a:pt x="35052" y="127169"/>
                </a:lnTo>
                <a:lnTo>
                  <a:pt x="16061" y="167175"/>
                </a:lnTo>
                <a:lnTo>
                  <a:pt x="4136" y="210625"/>
                </a:lnTo>
                <a:lnTo>
                  <a:pt x="0" y="256794"/>
                </a:lnTo>
                <a:lnTo>
                  <a:pt x="0" y="518922"/>
                </a:lnTo>
                <a:lnTo>
                  <a:pt x="4136" y="565052"/>
                </a:lnTo>
                <a:lnTo>
                  <a:pt x="16061" y="608472"/>
                </a:lnTo>
                <a:lnTo>
                  <a:pt x="35052" y="648457"/>
                </a:lnTo>
                <a:lnTo>
                  <a:pt x="60383" y="684280"/>
                </a:lnTo>
                <a:lnTo>
                  <a:pt x="91330" y="715217"/>
                </a:lnTo>
                <a:lnTo>
                  <a:pt x="127169" y="740541"/>
                </a:lnTo>
                <a:lnTo>
                  <a:pt x="167175" y="759528"/>
                </a:lnTo>
                <a:lnTo>
                  <a:pt x="210625" y="771453"/>
                </a:lnTo>
                <a:lnTo>
                  <a:pt x="256793" y="775588"/>
                </a:lnTo>
                <a:lnTo>
                  <a:pt x="3091307" y="775588"/>
                </a:lnTo>
                <a:lnTo>
                  <a:pt x="3137475" y="771453"/>
                </a:lnTo>
                <a:lnTo>
                  <a:pt x="3180925" y="759528"/>
                </a:lnTo>
                <a:lnTo>
                  <a:pt x="3220931" y="740541"/>
                </a:lnTo>
                <a:lnTo>
                  <a:pt x="3256770" y="715217"/>
                </a:lnTo>
                <a:lnTo>
                  <a:pt x="3287717" y="684280"/>
                </a:lnTo>
                <a:lnTo>
                  <a:pt x="3313049" y="648457"/>
                </a:lnTo>
                <a:lnTo>
                  <a:pt x="3332039" y="608472"/>
                </a:lnTo>
                <a:lnTo>
                  <a:pt x="3343964" y="565052"/>
                </a:lnTo>
                <a:lnTo>
                  <a:pt x="3348100" y="518922"/>
                </a:lnTo>
                <a:lnTo>
                  <a:pt x="3348100" y="256794"/>
                </a:lnTo>
                <a:lnTo>
                  <a:pt x="3343964" y="210625"/>
                </a:lnTo>
                <a:lnTo>
                  <a:pt x="3332039" y="167175"/>
                </a:lnTo>
                <a:lnTo>
                  <a:pt x="3313048" y="127169"/>
                </a:lnTo>
                <a:lnTo>
                  <a:pt x="3287717" y="91330"/>
                </a:lnTo>
                <a:lnTo>
                  <a:pt x="3256770" y="60383"/>
                </a:lnTo>
                <a:lnTo>
                  <a:pt x="3220931" y="35052"/>
                </a:lnTo>
                <a:lnTo>
                  <a:pt x="3180925" y="16061"/>
                </a:lnTo>
                <a:lnTo>
                  <a:pt x="3137475" y="4136"/>
                </a:lnTo>
                <a:lnTo>
                  <a:pt x="3091307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94829" y="1687144"/>
            <a:ext cx="144018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ДОЛЖНО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БЫТЬ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54654" y="2283841"/>
            <a:ext cx="3348354" cy="486409"/>
          </a:xfrm>
          <a:custGeom>
            <a:avLst/>
            <a:gdLst/>
            <a:ahLst/>
            <a:cxnLst/>
            <a:rect l="l" t="t" r="r" b="b"/>
            <a:pathLst>
              <a:path w="3348354" h="486410">
                <a:moveTo>
                  <a:pt x="3104896" y="0"/>
                </a:moveTo>
                <a:lnTo>
                  <a:pt x="242950" y="0"/>
                </a:lnTo>
                <a:lnTo>
                  <a:pt x="193970" y="4938"/>
                </a:lnTo>
                <a:lnTo>
                  <a:pt x="148357" y="19101"/>
                </a:lnTo>
                <a:lnTo>
                  <a:pt x="107088" y="41509"/>
                </a:lnTo>
                <a:lnTo>
                  <a:pt x="71135" y="71183"/>
                </a:lnTo>
                <a:lnTo>
                  <a:pt x="41476" y="107143"/>
                </a:lnTo>
                <a:lnTo>
                  <a:pt x="19083" y="148411"/>
                </a:lnTo>
                <a:lnTo>
                  <a:pt x="4933" y="194006"/>
                </a:lnTo>
                <a:lnTo>
                  <a:pt x="0" y="242950"/>
                </a:lnTo>
                <a:lnTo>
                  <a:pt x="4933" y="291937"/>
                </a:lnTo>
                <a:lnTo>
                  <a:pt x="19083" y="337564"/>
                </a:lnTo>
                <a:lnTo>
                  <a:pt x="41476" y="378854"/>
                </a:lnTo>
                <a:lnTo>
                  <a:pt x="71135" y="414829"/>
                </a:lnTo>
                <a:lnTo>
                  <a:pt x="107088" y="444512"/>
                </a:lnTo>
                <a:lnTo>
                  <a:pt x="148357" y="466925"/>
                </a:lnTo>
                <a:lnTo>
                  <a:pt x="193970" y="481090"/>
                </a:lnTo>
                <a:lnTo>
                  <a:pt x="242950" y="486029"/>
                </a:lnTo>
                <a:lnTo>
                  <a:pt x="3104896" y="486029"/>
                </a:lnTo>
                <a:lnTo>
                  <a:pt x="3153882" y="481090"/>
                </a:lnTo>
                <a:lnTo>
                  <a:pt x="3199509" y="466925"/>
                </a:lnTo>
                <a:lnTo>
                  <a:pt x="3240799" y="444512"/>
                </a:lnTo>
                <a:lnTo>
                  <a:pt x="3276774" y="414829"/>
                </a:lnTo>
                <a:lnTo>
                  <a:pt x="3306457" y="378854"/>
                </a:lnTo>
                <a:lnTo>
                  <a:pt x="3328870" y="337564"/>
                </a:lnTo>
                <a:lnTo>
                  <a:pt x="3343035" y="291937"/>
                </a:lnTo>
                <a:lnTo>
                  <a:pt x="3347974" y="242950"/>
                </a:lnTo>
                <a:lnTo>
                  <a:pt x="3343035" y="194006"/>
                </a:lnTo>
                <a:lnTo>
                  <a:pt x="3328870" y="148411"/>
                </a:lnTo>
                <a:lnTo>
                  <a:pt x="3306457" y="107143"/>
                </a:lnTo>
                <a:lnTo>
                  <a:pt x="3276774" y="71183"/>
                </a:lnTo>
                <a:lnTo>
                  <a:pt x="3240799" y="41509"/>
                </a:lnTo>
                <a:lnTo>
                  <a:pt x="3199509" y="19101"/>
                </a:lnTo>
                <a:lnTo>
                  <a:pt x="3153882" y="4938"/>
                </a:lnTo>
                <a:lnTo>
                  <a:pt x="310489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45509" y="2353182"/>
            <a:ext cx="232600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Сайт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администрации,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регулярная</a:t>
            </a:r>
            <a:r>
              <a:rPr sz="700" b="1" spc="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коммуникация</a:t>
            </a:r>
            <a:endParaRPr sz="7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 err="1">
                <a:latin typeface="Arial"/>
                <a:cs typeface="Arial"/>
              </a:rPr>
              <a:t>предпринимателями</a:t>
            </a:r>
            <a:r>
              <a:rPr sz="700" b="1" spc="65" dirty="0">
                <a:latin typeface="Arial"/>
                <a:cs typeface="Arial"/>
              </a:rPr>
              <a:t> </a:t>
            </a:r>
            <a:r>
              <a:rPr sz="700" b="1" dirty="0" smtClean="0">
                <a:latin typeface="Arial"/>
                <a:cs typeface="Arial"/>
              </a:rPr>
              <a:t>(</a:t>
            </a:r>
            <a:r>
              <a:rPr sz="700" b="1" dirty="0" err="1" smtClean="0">
                <a:latin typeface="Arial"/>
                <a:cs typeface="Arial"/>
              </a:rPr>
              <a:t>звонки</a:t>
            </a:r>
            <a:r>
              <a:rPr sz="700" b="1" dirty="0">
                <a:latin typeface="Arial"/>
                <a:cs typeface="Arial"/>
              </a:rPr>
              <a:t>,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ежегодные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встречи)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53385" y="3469258"/>
            <a:ext cx="3349625" cy="492125"/>
          </a:xfrm>
          <a:custGeom>
            <a:avLst/>
            <a:gdLst/>
            <a:ahLst/>
            <a:cxnLst/>
            <a:rect l="l" t="t" r="r" b="b"/>
            <a:pathLst>
              <a:path w="3349625" h="492125">
                <a:moveTo>
                  <a:pt x="3349244" y="242951"/>
                </a:moveTo>
                <a:lnTo>
                  <a:pt x="3344303" y="194017"/>
                </a:lnTo>
                <a:lnTo>
                  <a:pt x="3330130" y="148412"/>
                </a:lnTo>
                <a:lnTo>
                  <a:pt x="3307715" y="107149"/>
                </a:lnTo>
                <a:lnTo>
                  <a:pt x="3278035" y="71196"/>
                </a:lnTo>
                <a:lnTo>
                  <a:pt x="3242068" y="41516"/>
                </a:lnTo>
                <a:lnTo>
                  <a:pt x="3200768" y="19113"/>
                </a:lnTo>
                <a:lnTo>
                  <a:pt x="3155150" y="4940"/>
                </a:lnTo>
                <a:lnTo>
                  <a:pt x="3106166" y="0"/>
                </a:lnTo>
                <a:lnTo>
                  <a:pt x="244221" y="0"/>
                </a:lnTo>
                <a:lnTo>
                  <a:pt x="195237" y="4940"/>
                </a:lnTo>
                <a:lnTo>
                  <a:pt x="149618" y="19113"/>
                </a:lnTo>
                <a:lnTo>
                  <a:pt x="108356" y="41516"/>
                </a:lnTo>
                <a:lnTo>
                  <a:pt x="72402" y="71196"/>
                </a:lnTo>
                <a:lnTo>
                  <a:pt x="42735" y="107149"/>
                </a:lnTo>
                <a:lnTo>
                  <a:pt x="20345" y="148412"/>
                </a:lnTo>
                <a:lnTo>
                  <a:pt x="6197" y="194017"/>
                </a:lnTo>
                <a:lnTo>
                  <a:pt x="5905" y="196811"/>
                </a:lnTo>
                <a:lnTo>
                  <a:pt x="4927" y="199986"/>
                </a:lnTo>
                <a:lnTo>
                  <a:pt x="0" y="248920"/>
                </a:lnTo>
                <a:lnTo>
                  <a:pt x="4927" y="297916"/>
                </a:lnTo>
                <a:lnTo>
                  <a:pt x="19100" y="343535"/>
                </a:lnTo>
                <a:lnTo>
                  <a:pt x="41516" y="384835"/>
                </a:lnTo>
                <a:lnTo>
                  <a:pt x="71196" y="420801"/>
                </a:lnTo>
                <a:lnTo>
                  <a:pt x="107162" y="450481"/>
                </a:lnTo>
                <a:lnTo>
                  <a:pt x="148463" y="472897"/>
                </a:lnTo>
                <a:lnTo>
                  <a:pt x="194081" y="487070"/>
                </a:lnTo>
                <a:lnTo>
                  <a:pt x="243078" y="491998"/>
                </a:lnTo>
                <a:lnTo>
                  <a:pt x="3105023" y="491998"/>
                </a:lnTo>
                <a:lnTo>
                  <a:pt x="3153994" y="487070"/>
                </a:lnTo>
                <a:lnTo>
                  <a:pt x="3199612" y="472897"/>
                </a:lnTo>
                <a:lnTo>
                  <a:pt x="3240875" y="450481"/>
                </a:lnTo>
                <a:lnTo>
                  <a:pt x="3276828" y="420801"/>
                </a:lnTo>
                <a:lnTo>
                  <a:pt x="3306495" y="384835"/>
                </a:lnTo>
                <a:lnTo>
                  <a:pt x="3328886" y="343535"/>
                </a:lnTo>
                <a:lnTo>
                  <a:pt x="3343033" y="297916"/>
                </a:lnTo>
                <a:lnTo>
                  <a:pt x="3343313" y="295135"/>
                </a:lnTo>
                <a:lnTo>
                  <a:pt x="3344303" y="291947"/>
                </a:lnTo>
                <a:lnTo>
                  <a:pt x="3349244" y="2429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80945" y="4056790"/>
            <a:ext cx="3349625" cy="492125"/>
          </a:xfrm>
          <a:custGeom>
            <a:avLst/>
            <a:gdLst/>
            <a:ahLst/>
            <a:cxnLst/>
            <a:rect l="l" t="t" r="r" b="b"/>
            <a:pathLst>
              <a:path w="3349625" h="492125">
                <a:moveTo>
                  <a:pt x="3349244" y="242951"/>
                </a:moveTo>
                <a:lnTo>
                  <a:pt x="3344303" y="194017"/>
                </a:lnTo>
                <a:lnTo>
                  <a:pt x="3330130" y="148412"/>
                </a:lnTo>
                <a:lnTo>
                  <a:pt x="3307715" y="107149"/>
                </a:lnTo>
                <a:lnTo>
                  <a:pt x="3278035" y="71196"/>
                </a:lnTo>
                <a:lnTo>
                  <a:pt x="3242068" y="41516"/>
                </a:lnTo>
                <a:lnTo>
                  <a:pt x="3200768" y="19113"/>
                </a:lnTo>
                <a:lnTo>
                  <a:pt x="3155150" y="4940"/>
                </a:lnTo>
                <a:lnTo>
                  <a:pt x="3106166" y="0"/>
                </a:lnTo>
                <a:lnTo>
                  <a:pt x="244221" y="0"/>
                </a:lnTo>
                <a:lnTo>
                  <a:pt x="195237" y="4940"/>
                </a:lnTo>
                <a:lnTo>
                  <a:pt x="149618" y="19113"/>
                </a:lnTo>
                <a:lnTo>
                  <a:pt x="108356" y="41516"/>
                </a:lnTo>
                <a:lnTo>
                  <a:pt x="72402" y="71196"/>
                </a:lnTo>
                <a:lnTo>
                  <a:pt x="42735" y="107149"/>
                </a:lnTo>
                <a:lnTo>
                  <a:pt x="20345" y="148412"/>
                </a:lnTo>
                <a:lnTo>
                  <a:pt x="6197" y="194017"/>
                </a:lnTo>
                <a:lnTo>
                  <a:pt x="5905" y="196811"/>
                </a:lnTo>
                <a:lnTo>
                  <a:pt x="4927" y="199986"/>
                </a:lnTo>
                <a:lnTo>
                  <a:pt x="0" y="248920"/>
                </a:lnTo>
                <a:lnTo>
                  <a:pt x="4927" y="297916"/>
                </a:lnTo>
                <a:lnTo>
                  <a:pt x="19100" y="343535"/>
                </a:lnTo>
                <a:lnTo>
                  <a:pt x="41516" y="384835"/>
                </a:lnTo>
                <a:lnTo>
                  <a:pt x="71196" y="420801"/>
                </a:lnTo>
                <a:lnTo>
                  <a:pt x="107162" y="450481"/>
                </a:lnTo>
                <a:lnTo>
                  <a:pt x="148463" y="472897"/>
                </a:lnTo>
                <a:lnTo>
                  <a:pt x="194081" y="487070"/>
                </a:lnTo>
                <a:lnTo>
                  <a:pt x="243078" y="491998"/>
                </a:lnTo>
                <a:lnTo>
                  <a:pt x="3105023" y="491998"/>
                </a:lnTo>
                <a:lnTo>
                  <a:pt x="3153994" y="487070"/>
                </a:lnTo>
                <a:lnTo>
                  <a:pt x="3199612" y="472897"/>
                </a:lnTo>
                <a:lnTo>
                  <a:pt x="3240875" y="450481"/>
                </a:lnTo>
                <a:lnTo>
                  <a:pt x="3276828" y="420801"/>
                </a:lnTo>
                <a:lnTo>
                  <a:pt x="3306495" y="384835"/>
                </a:lnTo>
                <a:lnTo>
                  <a:pt x="3328886" y="343535"/>
                </a:lnTo>
                <a:lnTo>
                  <a:pt x="3343033" y="297916"/>
                </a:lnTo>
                <a:lnTo>
                  <a:pt x="3343313" y="295135"/>
                </a:lnTo>
                <a:lnTo>
                  <a:pt x="3344303" y="291947"/>
                </a:lnTo>
                <a:lnTo>
                  <a:pt x="3349244" y="2429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54654" y="4654677"/>
            <a:ext cx="3348354" cy="486409"/>
          </a:xfrm>
          <a:custGeom>
            <a:avLst/>
            <a:gdLst/>
            <a:ahLst/>
            <a:cxnLst/>
            <a:rect l="l" t="t" r="r" b="b"/>
            <a:pathLst>
              <a:path w="3348354" h="486410">
                <a:moveTo>
                  <a:pt x="3104896" y="0"/>
                </a:moveTo>
                <a:lnTo>
                  <a:pt x="242950" y="0"/>
                </a:lnTo>
                <a:lnTo>
                  <a:pt x="193970" y="4938"/>
                </a:lnTo>
                <a:lnTo>
                  <a:pt x="148357" y="19101"/>
                </a:lnTo>
                <a:lnTo>
                  <a:pt x="107088" y="41509"/>
                </a:lnTo>
                <a:lnTo>
                  <a:pt x="71135" y="71183"/>
                </a:lnTo>
                <a:lnTo>
                  <a:pt x="41476" y="107143"/>
                </a:lnTo>
                <a:lnTo>
                  <a:pt x="19083" y="148411"/>
                </a:lnTo>
                <a:lnTo>
                  <a:pt x="4933" y="194006"/>
                </a:lnTo>
                <a:lnTo>
                  <a:pt x="0" y="242950"/>
                </a:lnTo>
                <a:lnTo>
                  <a:pt x="4933" y="291937"/>
                </a:lnTo>
                <a:lnTo>
                  <a:pt x="19083" y="337564"/>
                </a:lnTo>
                <a:lnTo>
                  <a:pt x="41476" y="378854"/>
                </a:lnTo>
                <a:lnTo>
                  <a:pt x="71135" y="414829"/>
                </a:lnTo>
                <a:lnTo>
                  <a:pt x="107088" y="444512"/>
                </a:lnTo>
                <a:lnTo>
                  <a:pt x="148357" y="466925"/>
                </a:lnTo>
                <a:lnTo>
                  <a:pt x="193970" y="481090"/>
                </a:lnTo>
                <a:lnTo>
                  <a:pt x="242950" y="486029"/>
                </a:lnTo>
                <a:lnTo>
                  <a:pt x="3104896" y="486029"/>
                </a:lnTo>
                <a:lnTo>
                  <a:pt x="3153882" y="481090"/>
                </a:lnTo>
                <a:lnTo>
                  <a:pt x="3199509" y="466925"/>
                </a:lnTo>
                <a:lnTo>
                  <a:pt x="3240799" y="444512"/>
                </a:lnTo>
                <a:lnTo>
                  <a:pt x="3276774" y="414829"/>
                </a:lnTo>
                <a:lnTo>
                  <a:pt x="3306457" y="378854"/>
                </a:lnTo>
                <a:lnTo>
                  <a:pt x="3328870" y="337564"/>
                </a:lnTo>
                <a:lnTo>
                  <a:pt x="3343035" y="291937"/>
                </a:lnTo>
                <a:lnTo>
                  <a:pt x="3347974" y="242950"/>
                </a:lnTo>
                <a:lnTo>
                  <a:pt x="3343035" y="194006"/>
                </a:lnTo>
                <a:lnTo>
                  <a:pt x="3328870" y="148411"/>
                </a:lnTo>
                <a:lnTo>
                  <a:pt x="3306457" y="107143"/>
                </a:lnTo>
                <a:lnTo>
                  <a:pt x="3276774" y="71183"/>
                </a:lnTo>
                <a:lnTo>
                  <a:pt x="3240799" y="41509"/>
                </a:lnTo>
                <a:lnTo>
                  <a:pt x="3199509" y="19101"/>
                </a:lnTo>
                <a:lnTo>
                  <a:pt x="3153882" y="4938"/>
                </a:lnTo>
                <a:lnTo>
                  <a:pt x="310489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45509" y="4724527"/>
            <a:ext cx="238633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Личное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сопровождение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контроль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инвестиционным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уполномоченным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каждого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крупного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проекта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всех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стадиях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его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реализации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54655" y="5247385"/>
            <a:ext cx="3355975" cy="488315"/>
          </a:xfrm>
          <a:custGeom>
            <a:avLst/>
            <a:gdLst/>
            <a:ahLst/>
            <a:cxnLst/>
            <a:rect l="l" t="t" r="r" b="b"/>
            <a:pathLst>
              <a:path w="3355975" h="488314">
                <a:moveTo>
                  <a:pt x="3355721" y="244856"/>
                </a:moveTo>
                <a:lnTo>
                  <a:pt x="3350780" y="195872"/>
                </a:lnTo>
                <a:lnTo>
                  <a:pt x="3336607" y="150253"/>
                </a:lnTo>
                <a:lnTo>
                  <a:pt x="3314204" y="108953"/>
                </a:lnTo>
                <a:lnTo>
                  <a:pt x="3284537" y="72986"/>
                </a:lnTo>
                <a:lnTo>
                  <a:pt x="3248571" y="43307"/>
                </a:lnTo>
                <a:lnTo>
                  <a:pt x="3207308" y="20891"/>
                </a:lnTo>
                <a:lnTo>
                  <a:pt x="3161703" y="6718"/>
                </a:lnTo>
                <a:lnTo>
                  <a:pt x="3158579" y="6413"/>
                </a:lnTo>
                <a:lnTo>
                  <a:pt x="3153880" y="4940"/>
                </a:lnTo>
                <a:lnTo>
                  <a:pt x="3104896" y="0"/>
                </a:lnTo>
                <a:lnTo>
                  <a:pt x="242951" y="0"/>
                </a:lnTo>
                <a:lnTo>
                  <a:pt x="193967" y="4940"/>
                </a:lnTo>
                <a:lnTo>
                  <a:pt x="148348" y="19113"/>
                </a:lnTo>
                <a:lnTo>
                  <a:pt x="107086" y="41516"/>
                </a:lnTo>
                <a:lnTo>
                  <a:pt x="71132" y="71196"/>
                </a:lnTo>
                <a:lnTo>
                  <a:pt x="41465" y="107149"/>
                </a:lnTo>
                <a:lnTo>
                  <a:pt x="19075" y="148412"/>
                </a:lnTo>
                <a:lnTo>
                  <a:pt x="4927" y="194017"/>
                </a:lnTo>
                <a:lnTo>
                  <a:pt x="0" y="242951"/>
                </a:lnTo>
                <a:lnTo>
                  <a:pt x="4927" y="291947"/>
                </a:lnTo>
                <a:lnTo>
                  <a:pt x="19075" y="337578"/>
                </a:lnTo>
                <a:lnTo>
                  <a:pt x="41478" y="378866"/>
                </a:lnTo>
                <a:lnTo>
                  <a:pt x="71132" y="414832"/>
                </a:lnTo>
                <a:lnTo>
                  <a:pt x="107086" y="444512"/>
                </a:lnTo>
                <a:lnTo>
                  <a:pt x="148361" y="466915"/>
                </a:lnTo>
                <a:lnTo>
                  <a:pt x="193967" y="481076"/>
                </a:lnTo>
                <a:lnTo>
                  <a:pt x="196824" y="481368"/>
                </a:lnTo>
                <a:lnTo>
                  <a:pt x="201752" y="482892"/>
                </a:lnTo>
                <a:lnTo>
                  <a:pt x="250698" y="487819"/>
                </a:lnTo>
                <a:lnTo>
                  <a:pt x="3112770" y="487819"/>
                </a:lnTo>
                <a:lnTo>
                  <a:pt x="3161703" y="482892"/>
                </a:lnTo>
                <a:lnTo>
                  <a:pt x="3207308" y="468731"/>
                </a:lnTo>
                <a:lnTo>
                  <a:pt x="3248571" y="446328"/>
                </a:lnTo>
                <a:lnTo>
                  <a:pt x="3284537" y="416648"/>
                </a:lnTo>
                <a:lnTo>
                  <a:pt x="3314204" y="380695"/>
                </a:lnTo>
                <a:lnTo>
                  <a:pt x="3336607" y="339420"/>
                </a:lnTo>
                <a:lnTo>
                  <a:pt x="3350780" y="293827"/>
                </a:lnTo>
                <a:lnTo>
                  <a:pt x="3355721" y="2448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54655" y="5840095"/>
            <a:ext cx="3355975" cy="488315"/>
          </a:xfrm>
          <a:custGeom>
            <a:avLst/>
            <a:gdLst/>
            <a:ahLst/>
            <a:cxnLst/>
            <a:rect l="l" t="t" r="r" b="b"/>
            <a:pathLst>
              <a:path w="3355975" h="488314">
                <a:moveTo>
                  <a:pt x="3355721" y="244817"/>
                </a:moveTo>
                <a:lnTo>
                  <a:pt x="3350780" y="195846"/>
                </a:lnTo>
                <a:lnTo>
                  <a:pt x="3336607" y="150241"/>
                </a:lnTo>
                <a:lnTo>
                  <a:pt x="3314204" y="108966"/>
                </a:lnTo>
                <a:lnTo>
                  <a:pt x="3284537" y="72999"/>
                </a:lnTo>
                <a:lnTo>
                  <a:pt x="3248571" y="43319"/>
                </a:lnTo>
                <a:lnTo>
                  <a:pt x="3207308" y="20916"/>
                </a:lnTo>
                <a:lnTo>
                  <a:pt x="3161703" y="6756"/>
                </a:lnTo>
                <a:lnTo>
                  <a:pt x="3158769" y="6464"/>
                </a:lnTo>
                <a:lnTo>
                  <a:pt x="3153880" y="4940"/>
                </a:lnTo>
                <a:lnTo>
                  <a:pt x="3104896" y="0"/>
                </a:lnTo>
                <a:lnTo>
                  <a:pt x="242951" y="0"/>
                </a:lnTo>
                <a:lnTo>
                  <a:pt x="193967" y="4940"/>
                </a:lnTo>
                <a:lnTo>
                  <a:pt x="148348" y="19100"/>
                </a:lnTo>
                <a:lnTo>
                  <a:pt x="107086" y="41503"/>
                </a:lnTo>
                <a:lnTo>
                  <a:pt x="71132" y="71183"/>
                </a:lnTo>
                <a:lnTo>
                  <a:pt x="41465" y="107149"/>
                </a:lnTo>
                <a:lnTo>
                  <a:pt x="19075" y="148424"/>
                </a:lnTo>
                <a:lnTo>
                  <a:pt x="4927" y="194030"/>
                </a:lnTo>
                <a:lnTo>
                  <a:pt x="0" y="243001"/>
                </a:lnTo>
                <a:lnTo>
                  <a:pt x="4927" y="291985"/>
                </a:lnTo>
                <a:lnTo>
                  <a:pt x="19075" y="337604"/>
                </a:lnTo>
                <a:lnTo>
                  <a:pt x="41465" y="378879"/>
                </a:lnTo>
                <a:lnTo>
                  <a:pt x="71132" y="414832"/>
                </a:lnTo>
                <a:lnTo>
                  <a:pt x="107086" y="444512"/>
                </a:lnTo>
                <a:lnTo>
                  <a:pt x="148348" y="466915"/>
                </a:lnTo>
                <a:lnTo>
                  <a:pt x="193967" y="481076"/>
                </a:lnTo>
                <a:lnTo>
                  <a:pt x="196824" y="481368"/>
                </a:lnTo>
                <a:lnTo>
                  <a:pt x="201752" y="482892"/>
                </a:lnTo>
                <a:lnTo>
                  <a:pt x="250698" y="487819"/>
                </a:lnTo>
                <a:lnTo>
                  <a:pt x="3112770" y="487819"/>
                </a:lnTo>
                <a:lnTo>
                  <a:pt x="3161703" y="482892"/>
                </a:lnTo>
                <a:lnTo>
                  <a:pt x="3207308" y="468731"/>
                </a:lnTo>
                <a:lnTo>
                  <a:pt x="3248571" y="446328"/>
                </a:lnTo>
                <a:lnTo>
                  <a:pt x="3284537" y="416648"/>
                </a:lnTo>
                <a:lnTo>
                  <a:pt x="3314204" y="380682"/>
                </a:lnTo>
                <a:lnTo>
                  <a:pt x="3336607" y="339407"/>
                </a:lnTo>
                <a:lnTo>
                  <a:pt x="3350780" y="293801"/>
                </a:lnTo>
                <a:lnTo>
                  <a:pt x="3355721" y="24481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40804" y="2283841"/>
            <a:ext cx="3348354" cy="486409"/>
          </a:xfrm>
          <a:custGeom>
            <a:avLst/>
            <a:gdLst/>
            <a:ahLst/>
            <a:cxnLst/>
            <a:rect l="l" t="t" r="r" b="b"/>
            <a:pathLst>
              <a:path w="3348354" h="486410">
                <a:moveTo>
                  <a:pt x="3105023" y="0"/>
                </a:moveTo>
                <a:lnTo>
                  <a:pt x="242950" y="0"/>
                </a:lnTo>
                <a:lnTo>
                  <a:pt x="193970" y="4938"/>
                </a:lnTo>
                <a:lnTo>
                  <a:pt x="148357" y="19101"/>
                </a:lnTo>
                <a:lnTo>
                  <a:pt x="107088" y="41509"/>
                </a:lnTo>
                <a:lnTo>
                  <a:pt x="71135" y="71183"/>
                </a:lnTo>
                <a:lnTo>
                  <a:pt x="41476" y="107143"/>
                </a:lnTo>
                <a:lnTo>
                  <a:pt x="19083" y="148411"/>
                </a:lnTo>
                <a:lnTo>
                  <a:pt x="4933" y="194006"/>
                </a:lnTo>
                <a:lnTo>
                  <a:pt x="0" y="242950"/>
                </a:lnTo>
                <a:lnTo>
                  <a:pt x="4933" y="291937"/>
                </a:lnTo>
                <a:lnTo>
                  <a:pt x="19083" y="337564"/>
                </a:lnTo>
                <a:lnTo>
                  <a:pt x="41476" y="378854"/>
                </a:lnTo>
                <a:lnTo>
                  <a:pt x="71135" y="414829"/>
                </a:lnTo>
                <a:lnTo>
                  <a:pt x="107088" y="444512"/>
                </a:lnTo>
                <a:lnTo>
                  <a:pt x="148357" y="466925"/>
                </a:lnTo>
                <a:lnTo>
                  <a:pt x="193970" y="481090"/>
                </a:lnTo>
                <a:lnTo>
                  <a:pt x="242950" y="486029"/>
                </a:lnTo>
                <a:lnTo>
                  <a:pt x="3105023" y="486029"/>
                </a:lnTo>
                <a:lnTo>
                  <a:pt x="3153967" y="481090"/>
                </a:lnTo>
                <a:lnTo>
                  <a:pt x="3199562" y="466925"/>
                </a:lnTo>
                <a:lnTo>
                  <a:pt x="3240830" y="444512"/>
                </a:lnTo>
                <a:lnTo>
                  <a:pt x="3276790" y="414829"/>
                </a:lnTo>
                <a:lnTo>
                  <a:pt x="3306464" y="378854"/>
                </a:lnTo>
                <a:lnTo>
                  <a:pt x="3328872" y="337564"/>
                </a:lnTo>
                <a:lnTo>
                  <a:pt x="3343035" y="291937"/>
                </a:lnTo>
                <a:lnTo>
                  <a:pt x="3347974" y="242950"/>
                </a:lnTo>
                <a:lnTo>
                  <a:pt x="3343035" y="194006"/>
                </a:lnTo>
                <a:lnTo>
                  <a:pt x="3328872" y="148411"/>
                </a:lnTo>
                <a:lnTo>
                  <a:pt x="3306464" y="107143"/>
                </a:lnTo>
                <a:lnTo>
                  <a:pt x="3276790" y="71183"/>
                </a:lnTo>
                <a:lnTo>
                  <a:pt x="3240830" y="41509"/>
                </a:lnTo>
                <a:lnTo>
                  <a:pt x="3199562" y="19101"/>
                </a:lnTo>
                <a:lnTo>
                  <a:pt x="3153967" y="4938"/>
                </a:lnTo>
                <a:lnTo>
                  <a:pt x="310502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932421" y="2299842"/>
            <a:ext cx="2472690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Сайт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администрации,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статьи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сайтах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для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предпринимателей,</a:t>
            </a:r>
            <a:r>
              <a:rPr sz="700" b="1" spc="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регулярная</a:t>
            </a:r>
            <a:r>
              <a:rPr sz="700" b="1" spc="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коммуникация:</a:t>
            </a:r>
            <a:endParaRPr sz="700" dirty="0">
              <a:latin typeface="Arial"/>
              <a:cs typeface="Arial"/>
            </a:endParaRPr>
          </a:p>
          <a:p>
            <a:pPr marL="12700" marR="155575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предпринимателями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(почтовая</a:t>
            </a:r>
            <a:r>
              <a:rPr sz="700" b="1" spc="4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рассылка,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 err="1" smtClean="0">
                <a:latin typeface="Arial"/>
                <a:cs typeface="Arial"/>
              </a:rPr>
              <a:t>звонки</a:t>
            </a:r>
            <a:r>
              <a:rPr sz="700" b="1" spc="-10" dirty="0" smtClean="0">
                <a:latin typeface="Arial"/>
                <a:cs typeface="Arial"/>
              </a:rPr>
              <a:t>)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40804" y="2876550"/>
            <a:ext cx="3348354" cy="486409"/>
          </a:xfrm>
          <a:custGeom>
            <a:avLst/>
            <a:gdLst/>
            <a:ahLst/>
            <a:cxnLst/>
            <a:rect l="l" t="t" r="r" b="b"/>
            <a:pathLst>
              <a:path w="3348354" h="486410">
                <a:moveTo>
                  <a:pt x="3105023" y="0"/>
                </a:moveTo>
                <a:lnTo>
                  <a:pt x="242950" y="0"/>
                </a:lnTo>
                <a:lnTo>
                  <a:pt x="193970" y="4938"/>
                </a:lnTo>
                <a:lnTo>
                  <a:pt x="148357" y="19101"/>
                </a:lnTo>
                <a:lnTo>
                  <a:pt x="107088" y="41509"/>
                </a:lnTo>
                <a:lnTo>
                  <a:pt x="71135" y="71183"/>
                </a:lnTo>
                <a:lnTo>
                  <a:pt x="41476" y="107143"/>
                </a:lnTo>
                <a:lnTo>
                  <a:pt x="19083" y="148411"/>
                </a:lnTo>
                <a:lnTo>
                  <a:pt x="4933" y="194006"/>
                </a:lnTo>
                <a:lnTo>
                  <a:pt x="0" y="242950"/>
                </a:lnTo>
                <a:lnTo>
                  <a:pt x="4933" y="291937"/>
                </a:lnTo>
                <a:lnTo>
                  <a:pt x="19083" y="337564"/>
                </a:lnTo>
                <a:lnTo>
                  <a:pt x="41476" y="378854"/>
                </a:lnTo>
                <a:lnTo>
                  <a:pt x="71135" y="414829"/>
                </a:lnTo>
                <a:lnTo>
                  <a:pt x="107088" y="444512"/>
                </a:lnTo>
                <a:lnTo>
                  <a:pt x="148357" y="466925"/>
                </a:lnTo>
                <a:lnTo>
                  <a:pt x="193970" y="481090"/>
                </a:lnTo>
                <a:lnTo>
                  <a:pt x="242950" y="486028"/>
                </a:lnTo>
                <a:lnTo>
                  <a:pt x="3105023" y="486028"/>
                </a:lnTo>
                <a:lnTo>
                  <a:pt x="3153967" y="481090"/>
                </a:lnTo>
                <a:lnTo>
                  <a:pt x="3199562" y="466925"/>
                </a:lnTo>
                <a:lnTo>
                  <a:pt x="3240830" y="444512"/>
                </a:lnTo>
                <a:lnTo>
                  <a:pt x="3276790" y="414829"/>
                </a:lnTo>
                <a:lnTo>
                  <a:pt x="3306464" y="378854"/>
                </a:lnTo>
                <a:lnTo>
                  <a:pt x="3328872" y="337564"/>
                </a:lnTo>
                <a:lnTo>
                  <a:pt x="3343035" y="291937"/>
                </a:lnTo>
                <a:lnTo>
                  <a:pt x="3347974" y="242950"/>
                </a:lnTo>
                <a:lnTo>
                  <a:pt x="3343035" y="194006"/>
                </a:lnTo>
                <a:lnTo>
                  <a:pt x="3328872" y="148411"/>
                </a:lnTo>
                <a:lnTo>
                  <a:pt x="3306464" y="107143"/>
                </a:lnTo>
                <a:lnTo>
                  <a:pt x="3276790" y="71183"/>
                </a:lnTo>
                <a:lnTo>
                  <a:pt x="3240830" y="41509"/>
                </a:lnTo>
                <a:lnTo>
                  <a:pt x="3199562" y="19101"/>
                </a:lnTo>
                <a:lnTo>
                  <a:pt x="3153967" y="4938"/>
                </a:lnTo>
                <a:lnTo>
                  <a:pt x="310502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932421" y="2999358"/>
            <a:ext cx="25241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Привлечение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для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распределения</a:t>
            </a:r>
            <a:r>
              <a:rPr sz="700" b="1" spc="7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площадок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через</a:t>
            </a:r>
            <a:r>
              <a:rPr sz="700" b="1" spc="-4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тендерную</a:t>
            </a:r>
            <a:r>
              <a:rPr sz="700" b="1" spc="-10" dirty="0">
                <a:latin typeface="Arial"/>
                <a:cs typeface="Arial"/>
              </a:rPr>
              <a:t> процедуру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39535" y="3469258"/>
            <a:ext cx="3349625" cy="492125"/>
          </a:xfrm>
          <a:custGeom>
            <a:avLst/>
            <a:gdLst/>
            <a:ahLst/>
            <a:cxnLst/>
            <a:rect l="l" t="t" r="r" b="b"/>
            <a:pathLst>
              <a:path w="3349625" h="492125">
                <a:moveTo>
                  <a:pt x="3349244" y="242951"/>
                </a:moveTo>
                <a:lnTo>
                  <a:pt x="3344303" y="194017"/>
                </a:lnTo>
                <a:lnTo>
                  <a:pt x="3330130" y="148412"/>
                </a:lnTo>
                <a:lnTo>
                  <a:pt x="3307727" y="107149"/>
                </a:lnTo>
                <a:lnTo>
                  <a:pt x="3278060" y="71196"/>
                </a:lnTo>
                <a:lnTo>
                  <a:pt x="3242094" y="41516"/>
                </a:lnTo>
                <a:lnTo>
                  <a:pt x="3200831" y="19113"/>
                </a:lnTo>
                <a:lnTo>
                  <a:pt x="3155226" y="4940"/>
                </a:lnTo>
                <a:lnTo>
                  <a:pt x="3106293" y="0"/>
                </a:lnTo>
                <a:lnTo>
                  <a:pt x="244221" y="0"/>
                </a:lnTo>
                <a:lnTo>
                  <a:pt x="195237" y="4940"/>
                </a:lnTo>
                <a:lnTo>
                  <a:pt x="149618" y="19113"/>
                </a:lnTo>
                <a:lnTo>
                  <a:pt x="108356" y="41516"/>
                </a:lnTo>
                <a:lnTo>
                  <a:pt x="72402" y="71196"/>
                </a:lnTo>
                <a:lnTo>
                  <a:pt x="42735" y="107149"/>
                </a:lnTo>
                <a:lnTo>
                  <a:pt x="20345" y="148412"/>
                </a:lnTo>
                <a:lnTo>
                  <a:pt x="6197" y="194017"/>
                </a:lnTo>
                <a:lnTo>
                  <a:pt x="5905" y="196811"/>
                </a:lnTo>
                <a:lnTo>
                  <a:pt x="4927" y="199986"/>
                </a:lnTo>
                <a:lnTo>
                  <a:pt x="0" y="248920"/>
                </a:lnTo>
                <a:lnTo>
                  <a:pt x="4927" y="297916"/>
                </a:lnTo>
                <a:lnTo>
                  <a:pt x="19100" y="343535"/>
                </a:lnTo>
                <a:lnTo>
                  <a:pt x="41516" y="384835"/>
                </a:lnTo>
                <a:lnTo>
                  <a:pt x="71196" y="420801"/>
                </a:lnTo>
                <a:lnTo>
                  <a:pt x="107162" y="450481"/>
                </a:lnTo>
                <a:lnTo>
                  <a:pt x="148463" y="472897"/>
                </a:lnTo>
                <a:lnTo>
                  <a:pt x="194081" y="487070"/>
                </a:lnTo>
                <a:lnTo>
                  <a:pt x="243078" y="491998"/>
                </a:lnTo>
                <a:lnTo>
                  <a:pt x="3105023" y="491998"/>
                </a:lnTo>
                <a:lnTo>
                  <a:pt x="3154007" y="487070"/>
                </a:lnTo>
                <a:lnTo>
                  <a:pt x="3199625" y="472897"/>
                </a:lnTo>
                <a:lnTo>
                  <a:pt x="3240925" y="450481"/>
                </a:lnTo>
                <a:lnTo>
                  <a:pt x="3276892" y="420801"/>
                </a:lnTo>
                <a:lnTo>
                  <a:pt x="3306572" y="384835"/>
                </a:lnTo>
                <a:lnTo>
                  <a:pt x="3328987" y="343535"/>
                </a:lnTo>
                <a:lnTo>
                  <a:pt x="3343160" y="297916"/>
                </a:lnTo>
                <a:lnTo>
                  <a:pt x="3343491" y="294538"/>
                </a:lnTo>
                <a:lnTo>
                  <a:pt x="3344303" y="291947"/>
                </a:lnTo>
                <a:lnTo>
                  <a:pt x="3349244" y="2429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39535" y="4061967"/>
            <a:ext cx="3349625" cy="492125"/>
          </a:xfrm>
          <a:custGeom>
            <a:avLst/>
            <a:gdLst/>
            <a:ahLst/>
            <a:cxnLst/>
            <a:rect l="l" t="t" r="r" b="b"/>
            <a:pathLst>
              <a:path w="3349625" h="492125">
                <a:moveTo>
                  <a:pt x="3349244" y="242951"/>
                </a:moveTo>
                <a:lnTo>
                  <a:pt x="3344303" y="194017"/>
                </a:lnTo>
                <a:lnTo>
                  <a:pt x="3330130" y="148412"/>
                </a:lnTo>
                <a:lnTo>
                  <a:pt x="3307727" y="107149"/>
                </a:lnTo>
                <a:lnTo>
                  <a:pt x="3278060" y="71196"/>
                </a:lnTo>
                <a:lnTo>
                  <a:pt x="3242094" y="41516"/>
                </a:lnTo>
                <a:lnTo>
                  <a:pt x="3200831" y="19113"/>
                </a:lnTo>
                <a:lnTo>
                  <a:pt x="3155226" y="4940"/>
                </a:lnTo>
                <a:lnTo>
                  <a:pt x="3106293" y="0"/>
                </a:lnTo>
                <a:lnTo>
                  <a:pt x="244221" y="0"/>
                </a:lnTo>
                <a:lnTo>
                  <a:pt x="195237" y="4940"/>
                </a:lnTo>
                <a:lnTo>
                  <a:pt x="149618" y="19113"/>
                </a:lnTo>
                <a:lnTo>
                  <a:pt x="108356" y="41516"/>
                </a:lnTo>
                <a:lnTo>
                  <a:pt x="72402" y="71196"/>
                </a:lnTo>
                <a:lnTo>
                  <a:pt x="42735" y="107149"/>
                </a:lnTo>
                <a:lnTo>
                  <a:pt x="20345" y="148412"/>
                </a:lnTo>
                <a:lnTo>
                  <a:pt x="6197" y="194017"/>
                </a:lnTo>
                <a:lnTo>
                  <a:pt x="5905" y="196811"/>
                </a:lnTo>
                <a:lnTo>
                  <a:pt x="4927" y="199986"/>
                </a:lnTo>
                <a:lnTo>
                  <a:pt x="0" y="248920"/>
                </a:lnTo>
                <a:lnTo>
                  <a:pt x="4927" y="297916"/>
                </a:lnTo>
                <a:lnTo>
                  <a:pt x="19100" y="343535"/>
                </a:lnTo>
                <a:lnTo>
                  <a:pt x="41516" y="384835"/>
                </a:lnTo>
                <a:lnTo>
                  <a:pt x="71196" y="420801"/>
                </a:lnTo>
                <a:lnTo>
                  <a:pt x="107162" y="450481"/>
                </a:lnTo>
                <a:lnTo>
                  <a:pt x="148463" y="472897"/>
                </a:lnTo>
                <a:lnTo>
                  <a:pt x="194081" y="487070"/>
                </a:lnTo>
                <a:lnTo>
                  <a:pt x="243078" y="491998"/>
                </a:lnTo>
                <a:lnTo>
                  <a:pt x="3105023" y="491998"/>
                </a:lnTo>
                <a:lnTo>
                  <a:pt x="3154007" y="487070"/>
                </a:lnTo>
                <a:lnTo>
                  <a:pt x="3199625" y="472897"/>
                </a:lnTo>
                <a:lnTo>
                  <a:pt x="3240925" y="450481"/>
                </a:lnTo>
                <a:lnTo>
                  <a:pt x="3276892" y="420801"/>
                </a:lnTo>
                <a:lnTo>
                  <a:pt x="3306572" y="384835"/>
                </a:lnTo>
                <a:lnTo>
                  <a:pt x="3328987" y="343535"/>
                </a:lnTo>
                <a:lnTo>
                  <a:pt x="3343160" y="297916"/>
                </a:lnTo>
                <a:lnTo>
                  <a:pt x="3343491" y="294538"/>
                </a:lnTo>
                <a:lnTo>
                  <a:pt x="3344303" y="291947"/>
                </a:lnTo>
                <a:lnTo>
                  <a:pt x="3349244" y="2429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40804" y="4654677"/>
            <a:ext cx="3348354" cy="486409"/>
          </a:xfrm>
          <a:custGeom>
            <a:avLst/>
            <a:gdLst/>
            <a:ahLst/>
            <a:cxnLst/>
            <a:rect l="l" t="t" r="r" b="b"/>
            <a:pathLst>
              <a:path w="3348354" h="486410">
                <a:moveTo>
                  <a:pt x="3105023" y="0"/>
                </a:moveTo>
                <a:lnTo>
                  <a:pt x="242950" y="0"/>
                </a:lnTo>
                <a:lnTo>
                  <a:pt x="193970" y="4938"/>
                </a:lnTo>
                <a:lnTo>
                  <a:pt x="148357" y="19101"/>
                </a:lnTo>
                <a:lnTo>
                  <a:pt x="107088" y="41509"/>
                </a:lnTo>
                <a:lnTo>
                  <a:pt x="71135" y="71183"/>
                </a:lnTo>
                <a:lnTo>
                  <a:pt x="41476" y="107143"/>
                </a:lnTo>
                <a:lnTo>
                  <a:pt x="19083" y="148411"/>
                </a:lnTo>
                <a:lnTo>
                  <a:pt x="4933" y="194006"/>
                </a:lnTo>
                <a:lnTo>
                  <a:pt x="0" y="242950"/>
                </a:lnTo>
                <a:lnTo>
                  <a:pt x="4933" y="291937"/>
                </a:lnTo>
                <a:lnTo>
                  <a:pt x="19083" y="337564"/>
                </a:lnTo>
                <a:lnTo>
                  <a:pt x="41476" y="378854"/>
                </a:lnTo>
                <a:lnTo>
                  <a:pt x="71135" y="414829"/>
                </a:lnTo>
                <a:lnTo>
                  <a:pt x="107088" y="444512"/>
                </a:lnTo>
                <a:lnTo>
                  <a:pt x="148357" y="466925"/>
                </a:lnTo>
                <a:lnTo>
                  <a:pt x="193970" y="481090"/>
                </a:lnTo>
                <a:lnTo>
                  <a:pt x="242950" y="486029"/>
                </a:lnTo>
                <a:lnTo>
                  <a:pt x="3105023" y="486029"/>
                </a:lnTo>
                <a:lnTo>
                  <a:pt x="3153967" y="481090"/>
                </a:lnTo>
                <a:lnTo>
                  <a:pt x="3199562" y="466925"/>
                </a:lnTo>
                <a:lnTo>
                  <a:pt x="3240830" y="444512"/>
                </a:lnTo>
                <a:lnTo>
                  <a:pt x="3276790" y="414829"/>
                </a:lnTo>
                <a:lnTo>
                  <a:pt x="3306464" y="378854"/>
                </a:lnTo>
                <a:lnTo>
                  <a:pt x="3328872" y="337564"/>
                </a:lnTo>
                <a:lnTo>
                  <a:pt x="3343035" y="291937"/>
                </a:lnTo>
                <a:lnTo>
                  <a:pt x="3347974" y="242950"/>
                </a:lnTo>
                <a:lnTo>
                  <a:pt x="3343035" y="194006"/>
                </a:lnTo>
                <a:lnTo>
                  <a:pt x="3328872" y="148411"/>
                </a:lnTo>
                <a:lnTo>
                  <a:pt x="3306464" y="107143"/>
                </a:lnTo>
                <a:lnTo>
                  <a:pt x="3276790" y="71183"/>
                </a:lnTo>
                <a:lnTo>
                  <a:pt x="3240830" y="41509"/>
                </a:lnTo>
                <a:lnTo>
                  <a:pt x="3199562" y="19101"/>
                </a:lnTo>
                <a:lnTo>
                  <a:pt x="3153967" y="4938"/>
                </a:lnTo>
                <a:lnTo>
                  <a:pt x="310502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932421" y="4724527"/>
            <a:ext cx="238633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Личное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сопровождение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контроль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инвестиционным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уполномоченным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каждого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крупного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проекта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всех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стадиях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его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реализации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40805" y="5247385"/>
            <a:ext cx="3355975" cy="488315"/>
          </a:xfrm>
          <a:custGeom>
            <a:avLst/>
            <a:gdLst/>
            <a:ahLst/>
            <a:cxnLst/>
            <a:rect l="l" t="t" r="r" b="b"/>
            <a:pathLst>
              <a:path w="3355975" h="488314">
                <a:moveTo>
                  <a:pt x="3355721" y="244856"/>
                </a:moveTo>
                <a:lnTo>
                  <a:pt x="3350780" y="195872"/>
                </a:lnTo>
                <a:lnTo>
                  <a:pt x="3336633" y="150253"/>
                </a:lnTo>
                <a:lnTo>
                  <a:pt x="3314242" y="108953"/>
                </a:lnTo>
                <a:lnTo>
                  <a:pt x="3284575" y="72986"/>
                </a:lnTo>
                <a:lnTo>
                  <a:pt x="3248622" y="43307"/>
                </a:lnTo>
                <a:lnTo>
                  <a:pt x="3207359" y="20891"/>
                </a:lnTo>
                <a:lnTo>
                  <a:pt x="3161741" y="6718"/>
                </a:lnTo>
                <a:lnTo>
                  <a:pt x="3158680" y="6413"/>
                </a:lnTo>
                <a:lnTo>
                  <a:pt x="3153956" y="4940"/>
                </a:lnTo>
                <a:lnTo>
                  <a:pt x="3105023" y="0"/>
                </a:lnTo>
                <a:lnTo>
                  <a:pt x="242951" y="0"/>
                </a:lnTo>
                <a:lnTo>
                  <a:pt x="193967" y="4940"/>
                </a:lnTo>
                <a:lnTo>
                  <a:pt x="148348" y="19113"/>
                </a:lnTo>
                <a:lnTo>
                  <a:pt x="107086" y="41516"/>
                </a:lnTo>
                <a:lnTo>
                  <a:pt x="71132" y="71196"/>
                </a:lnTo>
                <a:lnTo>
                  <a:pt x="41465" y="107149"/>
                </a:lnTo>
                <a:lnTo>
                  <a:pt x="19075" y="148412"/>
                </a:lnTo>
                <a:lnTo>
                  <a:pt x="4927" y="194017"/>
                </a:lnTo>
                <a:lnTo>
                  <a:pt x="0" y="242951"/>
                </a:lnTo>
                <a:lnTo>
                  <a:pt x="4927" y="291947"/>
                </a:lnTo>
                <a:lnTo>
                  <a:pt x="19075" y="337578"/>
                </a:lnTo>
                <a:lnTo>
                  <a:pt x="41478" y="378866"/>
                </a:lnTo>
                <a:lnTo>
                  <a:pt x="71132" y="414832"/>
                </a:lnTo>
                <a:lnTo>
                  <a:pt x="107086" y="444512"/>
                </a:lnTo>
                <a:lnTo>
                  <a:pt x="148361" y="466915"/>
                </a:lnTo>
                <a:lnTo>
                  <a:pt x="193967" y="481076"/>
                </a:lnTo>
                <a:lnTo>
                  <a:pt x="196938" y="481380"/>
                </a:lnTo>
                <a:lnTo>
                  <a:pt x="201828" y="482892"/>
                </a:lnTo>
                <a:lnTo>
                  <a:pt x="250825" y="487819"/>
                </a:lnTo>
                <a:lnTo>
                  <a:pt x="3112770" y="487819"/>
                </a:lnTo>
                <a:lnTo>
                  <a:pt x="3161741" y="482892"/>
                </a:lnTo>
                <a:lnTo>
                  <a:pt x="3207359" y="468731"/>
                </a:lnTo>
                <a:lnTo>
                  <a:pt x="3248622" y="446328"/>
                </a:lnTo>
                <a:lnTo>
                  <a:pt x="3284575" y="416648"/>
                </a:lnTo>
                <a:lnTo>
                  <a:pt x="3314242" y="380695"/>
                </a:lnTo>
                <a:lnTo>
                  <a:pt x="3336633" y="339420"/>
                </a:lnTo>
                <a:lnTo>
                  <a:pt x="3350780" y="293827"/>
                </a:lnTo>
                <a:lnTo>
                  <a:pt x="3355721" y="2448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40805" y="5840095"/>
            <a:ext cx="3355975" cy="488315"/>
          </a:xfrm>
          <a:custGeom>
            <a:avLst/>
            <a:gdLst/>
            <a:ahLst/>
            <a:cxnLst/>
            <a:rect l="l" t="t" r="r" b="b"/>
            <a:pathLst>
              <a:path w="3355975" h="488314">
                <a:moveTo>
                  <a:pt x="3355721" y="244817"/>
                </a:moveTo>
                <a:lnTo>
                  <a:pt x="3350780" y="195846"/>
                </a:lnTo>
                <a:lnTo>
                  <a:pt x="3336633" y="150241"/>
                </a:lnTo>
                <a:lnTo>
                  <a:pt x="3314242" y="108966"/>
                </a:lnTo>
                <a:lnTo>
                  <a:pt x="3284575" y="72999"/>
                </a:lnTo>
                <a:lnTo>
                  <a:pt x="3248622" y="43319"/>
                </a:lnTo>
                <a:lnTo>
                  <a:pt x="3207359" y="20916"/>
                </a:lnTo>
                <a:lnTo>
                  <a:pt x="3161741" y="6756"/>
                </a:lnTo>
                <a:lnTo>
                  <a:pt x="3158871" y="6477"/>
                </a:lnTo>
                <a:lnTo>
                  <a:pt x="3153956" y="4940"/>
                </a:lnTo>
                <a:lnTo>
                  <a:pt x="3105023" y="0"/>
                </a:lnTo>
                <a:lnTo>
                  <a:pt x="242951" y="0"/>
                </a:lnTo>
                <a:lnTo>
                  <a:pt x="193967" y="4940"/>
                </a:lnTo>
                <a:lnTo>
                  <a:pt x="148348" y="19100"/>
                </a:lnTo>
                <a:lnTo>
                  <a:pt x="107086" y="41503"/>
                </a:lnTo>
                <a:lnTo>
                  <a:pt x="71132" y="71183"/>
                </a:lnTo>
                <a:lnTo>
                  <a:pt x="41465" y="107149"/>
                </a:lnTo>
                <a:lnTo>
                  <a:pt x="19075" y="148424"/>
                </a:lnTo>
                <a:lnTo>
                  <a:pt x="4927" y="194030"/>
                </a:lnTo>
                <a:lnTo>
                  <a:pt x="0" y="243001"/>
                </a:lnTo>
                <a:lnTo>
                  <a:pt x="4927" y="291985"/>
                </a:lnTo>
                <a:lnTo>
                  <a:pt x="19075" y="337604"/>
                </a:lnTo>
                <a:lnTo>
                  <a:pt x="41465" y="378879"/>
                </a:lnTo>
                <a:lnTo>
                  <a:pt x="71132" y="414832"/>
                </a:lnTo>
                <a:lnTo>
                  <a:pt x="107086" y="444512"/>
                </a:lnTo>
                <a:lnTo>
                  <a:pt x="148348" y="466915"/>
                </a:lnTo>
                <a:lnTo>
                  <a:pt x="193967" y="481076"/>
                </a:lnTo>
                <a:lnTo>
                  <a:pt x="196938" y="481380"/>
                </a:lnTo>
                <a:lnTo>
                  <a:pt x="201828" y="482892"/>
                </a:lnTo>
                <a:lnTo>
                  <a:pt x="250825" y="487819"/>
                </a:lnTo>
                <a:lnTo>
                  <a:pt x="3112770" y="487819"/>
                </a:lnTo>
                <a:lnTo>
                  <a:pt x="3161741" y="482892"/>
                </a:lnTo>
                <a:lnTo>
                  <a:pt x="3207359" y="468731"/>
                </a:lnTo>
                <a:lnTo>
                  <a:pt x="3248622" y="446328"/>
                </a:lnTo>
                <a:lnTo>
                  <a:pt x="3284575" y="416648"/>
                </a:lnTo>
                <a:lnTo>
                  <a:pt x="3314242" y="380682"/>
                </a:lnTo>
                <a:lnTo>
                  <a:pt x="3336633" y="339407"/>
                </a:lnTo>
                <a:lnTo>
                  <a:pt x="3350780" y="293801"/>
                </a:lnTo>
                <a:lnTo>
                  <a:pt x="3355721" y="24481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59329" y="2383796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65934" y="2978156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85876" y="3598290"/>
            <a:ext cx="168528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ИНФРАСТРУКТУРА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НА</a:t>
            </a:r>
            <a:r>
              <a:rPr sz="700" b="1" spc="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ИНВЕСТИЦИОННЫХ</a:t>
            </a:r>
            <a:r>
              <a:rPr sz="7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ПЛОЩАДКАХ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85876" y="4191127"/>
            <a:ext cx="15163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РАБОТА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7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ИНВЕСТОРАМИ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БЕЗ</a:t>
            </a:r>
            <a:r>
              <a:rPr sz="700" b="1" spc="-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ИНВЕСТИЦИОННОГО</a:t>
            </a:r>
            <a:r>
              <a:rPr sz="7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20" dirty="0">
                <a:solidFill>
                  <a:srgbClr val="46559F"/>
                </a:solidFill>
                <a:latin typeface="Arial"/>
                <a:cs typeface="Arial"/>
              </a:rPr>
              <a:t>ПЛАНА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59974" y="3570571"/>
            <a:ext cx="2483625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700" b="1" dirty="0" smtClean="0">
                <a:latin typeface="Arial"/>
                <a:cs typeface="Arial"/>
              </a:rPr>
              <a:t>Создание</a:t>
            </a:r>
            <a:r>
              <a:rPr lang="ru-RU" sz="700" b="1" spc="-15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инженерной</a:t>
            </a:r>
            <a:r>
              <a:rPr lang="ru-RU" sz="700" b="1" spc="-5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и</a:t>
            </a:r>
            <a:r>
              <a:rPr lang="ru-RU" sz="700" b="1" spc="-20" dirty="0" smtClean="0">
                <a:latin typeface="Arial"/>
                <a:cs typeface="Arial"/>
              </a:rPr>
              <a:t> </a:t>
            </a:r>
            <a:r>
              <a:rPr lang="ru-RU" sz="700" b="1" spc="-10" dirty="0" smtClean="0">
                <a:latin typeface="Arial"/>
                <a:cs typeface="Arial"/>
              </a:rPr>
              <a:t>транспортной</a:t>
            </a:r>
            <a:r>
              <a:rPr lang="ru-RU" sz="700" b="1" spc="25" dirty="0" smtClean="0">
                <a:latin typeface="Arial"/>
                <a:cs typeface="Arial"/>
              </a:rPr>
              <a:t> </a:t>
            </a:r>
            <a:r>
              <a:rPr lang="ru-RU" sz="700" b="1" spc="-10" dirty="0" smtClean="0">
                <a:latin typeface="Arial"/>
                <a:cs typeface="Arial"/>
              </a:rPr>
              <a:t>инфраструктуры</a:t>
            </a:r>
            <a:r>
              <a:rPr lang="ru-RU" sz="700" b="1" spc="500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до</a:t>
            </a:r>
            <a:r>
              <a:rPr lang="ru-RU" sz="700" b="1" spc="-20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прихода</a:t>
            </a:r>
            <a:r>
              <a:rPr lang="ru-RU" sz="700" b="1" spc="-15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инвестора</a:t>
            </a:r>
            <a:r>
              <a:rPr lang="ru-RU" sz="700" b="1" spc="5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на</a:t>
            </a:r>
            <a:r>
              <a:rPr lang="ru-RU" sz="700" b="1" spc="-25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объект</a:t>
            </a:r>
            <a:r>
              <a:rPr lang="ru-RU" sz="700" b="1" spc="-10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с</a:t>
            </a:r>
            <a:r>
              <a:rPr lang="ru-RU" sz="700" b="1" spc="-25" dirty="0" smtClean="0">
                <a:latin typeface="Arial"/>
                <a:cs typeface="Arial"/>
              </a:rPr>
              <a:t> </a:t>
            </a:r>
            <a:r>
              <a:rPr lang="ru-RU" sz="700" b="1" dirty="0" smtClean="0">
                <a:latin typeface="Arial"/>
                <a:cs typeface="Arial"/>
              </a:rPr>
              <a:t>целью</a:t>
            </a:r>
            <a:r>
              <a:rPr lang="ru-RU" sz="700" b="1" spc="-30" dirty="0" smtClean="0">
                <a:latin typeface="Arial"/>
                <a:cs typeface="Arial"/>
              </a:rPr>
              <a:t> </a:t>
            </a:r>
            <a:r>
              <a:rPr lang="ru-RU" sz="700" b="1" spc="-10" dirty="0" smtClean="0">
                <a:latin typeface="Arial"/>
                <a:cs typeface="Arial"/>
              </a:rPr>
              <a:t>экономии</a:t>
            </a:r>
            <a:r>
              <a:rPr lang="ru-RU" sz="700" b="1" spc="500" dirty="0" smtClean="0">
                <a:latin typeface="Arial"/>
                <a:cs typeface="Arial"/>
              </a:rPr>
              <a:t> </a:t>
            </a:r>
            <a:r>
              <a:rPr lang="ru-RU" sz="700" b="1" spc="-10" dirty="0" smtClean="0">
                <a:latin typeface="Arial"/>
                <a:cs typeface="Arial"/>
              </a:rPr>
              <a:t>времени</a:t>
            </a:r>
            <a:endParaRPr lang="ru-RU" sz="7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56609" y="4159510"/>
            <a:ext cx="2708859" cy="240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700" b="1" spc="-10" dirty="0" smtClean="0">
                <a:latin typeface="Arial"/>
                <a:cs typeface="Arial"/>
              </a:rPr>
              <a:t>Создание проектной команды, которая составляет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700" b="1" spc="-10" dirty="0" smtClean="0">
                <a:latin typeface="Arial"/>
                <a:cs typeface="Arial"/>
              </a:rPr>
              <a:t>инвестиционные планы и выводит проекты на площадки</a:t>
            </a:r>
            <a:endParaRPr lang="ru-RU" sz="700" b="1" spc="-1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31279" y="3544951"/>
            <a:ext cx="250317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Создание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инженерной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транспортной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инфраструктуры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до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прихода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инвестора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объект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целью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экономии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времени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31279" y="4191127"/>
            <a:ext cx="25838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Создание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проектной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команды,</a:t>
            </a:r>
            <a:r>
              <a:rPr sz="700" b="1" spc="-4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которая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составляет</a:t>
            </a: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spc="-10" dirty="0">
                <a:latin typeface="Arial"/>
                <a:cs typeface="Arial"/>
              </a:rPr>
              <a:t>инвестиционные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планы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выводит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проекты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площадки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558060" y="3575183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64663" y="4169543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2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94715" y="5372480"/>
            <a:ext cx="14274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РАБОТА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7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ПОТЕНЦИАЛЬНЫМИ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ИНВЕСТОРАМИ</a:t>
            </a:r>
            <a:endParaRPr sz="7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94715" y="5912002"/>
            <a:ext cx="166497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РАБОТА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7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РЕАЛИЗОВАННЫМИ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ПРОЕКТАМИ</a:t>
            </a:r>
            <a:r>
              <a:rPr sz="7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НА</a:t>
            </a: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ИНВЕСТИЦИОННЫХ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ПЛОЩАДКАХ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53510" y="5372480"/>
            <a:ext cx="21488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Подготовка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возможному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приходу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инвесторов,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при </a:t>
            </a:r>
            <a:r>
              <a:rPr sz="700" b="1" spc="-10" dirty="0">
                <a:latin typeface="Arial"/>
                <a:cs typeface="Arial"/>
              </a:rPr>
              <a:t>возникновении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интереса</a:t>
            </a:r>
            <a:r>
              <a:rPr sz="700" b="1" spc="4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их</a:t>
            </a:r>
            <a:r>
              <a:rPr sz="700" b="1" spc="-10" dirty="0">
                <a:latin typeface="Arial"/>
                <a:cs typeface="Arial"/>
              </a:rPr>
              <a:t> стороны</a:t>
            </a:r>
            <a:endParaRPr sz="7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53510" y="5965342"/>
            <a:ext cx="22815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Регулярная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обратная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связь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помощь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дальнейшим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развитием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случае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необходимости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40042" y="5265801"/>
            <a:ext cx="2676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3345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latin typeface="Arial"/>
                <a:cs typeface="Arial"/>
              </a:rPr>
              <a:t>Подготовка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</a:t>
            </a:r>
            <a:r>
              <a:rPr sz="700" b="1" spc="-10" dirty="0">
                <a:latin typeface="Arial"/>
                <a:cs typeface="Arial"/>
              </a:rPr>
              <a:t> возможному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приходу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инвесторов,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создание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информационно-</a:t>
            </a:r>
            <a:r>
              <a:rPr sz="700" b="1" dirty="0">
                <a:latin typeface="Arial"/>
                <a:cs typeface="Arial"/>
              </a:rPr>
              <a:t>аналитических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буклетов,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сохранение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00" b="1" spc="-10" dirty="0">
                <a:latin typeface="Arial"/>
                <a:cs typeface="Arial"/>
              </a:rPr>
              <a:t>контактов</a:t>
            </a:r>
            <a:r>
              <a:rPr sz="700" b="1" spc="7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потенциальных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инвесторов,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составления</a:t>
            </a:r>
            <a:r>
              <a:rPr sz="700" b="1" spc="7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списка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для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дальнейшей</a:t>
            </a:r>
            <a:r>
              <a:rPr sz="700" b="1" spc="-10" dirty="0">
                <a:latin typeface="Arial"/>
                <a:cs typeface="Arial"/>
              </a:rPr>
              <a:t> регулярной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коммуникации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940042" y="5965342"/>
            <a:ext cx="22815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Регулярная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обратная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связь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помощь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latin typeface="Arial"/>
                <a:cs typeface="Arial"/>
              </a:rPr>
              <a:t>с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дальнейшим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развитием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случае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необходимости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573680" y="475806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65934" y="5355177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2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72537" y="594951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4" h="286385">
                <a:moveTo>
                  <a:pt x="143016" y="0"/>
                </a:moveTo>
                <a:lnTo>
                  <a:pt x="97733" y="7286"/>
                </a:lnTo>
                <a:lnTo>
                  <a:pt x="58502" y="27575"/>
                </a:lnTo>
                <a:lnTo>
                  <a:pt x="27569" y="58509"/>
                </a:lnTo>
                <a:lnTo>
                  <a:pt x="7285" y="97732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7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7" y="58502"/>
                </a:lnTo>
                <a:lnTo>
                  <a:pt x="227361" y="27569"/>
                </a:lnTo>
                <a:lnTo>
                  <a:pt x="188153" y="7284"/>
                </a:lnTo>
                <a:lnTo>
                  <a:pt x="143016" y="0"/>
                </a:lnTo>
                <a:close/>
              </a:path>
              <a:path w="286384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4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74196" y="2383796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74196" y="475806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74196" y="5949511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2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74196" y="4159510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1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53385" y="2870580"/>
            <a:ext cx="3348354" cy="486409"/>
          </a:xfrm>
          <a:custGeom>
            <a:avLst/>
            <a:gdLst/>
            <a:ahLst/>
            <a:cxnLst/>
            <a:rect l="l" t="t" r="r" b="b"/>
            <a:pathLst>
              <a:path w="3348354" h="486410">
                <a:moveTo>
                  <a:pt x="3105023" y="0"/>
                </a:moveTo>
                <a:lnTo>
                  <a:pt x="243077" y="0"/>
                </a:lnTo>
                <a:lnTo>
                  <a:pt x="194091" y="4938"/>
                </a:lnTo>
                <a:lnTo>
                  <a:pt x="148464" y="19101"/>
                </a:lnTo>
                <a:lnTo>
                  <a:pt x="107174" y="41509"/>
                </a:lnTo>
                <a:lnTo>
                  <a:pt x="71199" y="71183"/>
                </a:lnTo>
                <a:lnTo>
                  <a:pt x="41516" y="107143"/>
                </a:lnTo>
                <a:lnTo>
                  <a:pt x="19103" y="148411"/>
                </a:lnTo>
                <a:lnTo>
                  <a:pt x="4938" y="194006"/>
                </a:lnTo>
                <a:lnTo>
                  <a:pt x="0" y="242951"/>
                </a:lnTo>
                <a:lnTo>
                  <a:pt x="4938" y="291937"/>
                </a:lnTo>
                <a:lnTo>
                  <a:pt x="19103" y="337564"/>
                </a:lnTo>
                <a:lnTo>
                  <a:pt x="41516" y="378854"/>
                </a:lnTo>
                <a:lnTo>
                  <a:pt x="71199" y="414829"/>
                </a:lnTo>
                <a:lnTo>
                  <a:pt x="107174" y="444512"/>
                </a:lnTo>
                <a:lnTo>
                  <a:pt x="148464" y="466925"/>
                </a:lnTo>
                <a:lnTo>
                  <a:pt x="194091" y="481090"/>
                </a:lnTo>
                <a:lnTo>
                  <a:pt x="243077" y="486029"/>
                </a:lnTo>
                <a:lnTo>
                  <a:pt x="3105023" y="486029"/>
                </a:lnTo>
                <a:lnTo>
                  <a:pt x="3154003" y="481090"/>
                </a:lnTo>
                <a:lnTo>
                  <a:pt x="3199616" y="466925"/>
                </a:lnTo>
                <a:lnTo>
                  <a:pt x="3240885" y="444512"/>
                </a:lnTo>
                <a:lnTo>
                  <a:pt x="3276838" y="414829"/>
                </a:lnTo>
                <a:lnTo>
                  <a:pt x="3306497" y="378854"/>
                </a:lnTo>
                <a:lnTo>
                  <a:pt x="3328890" y="337564"/>
                </a:lnTo>
                <a:lnTo>
                  <a:pt x="3343040" y="291937"/>
                </a:lnTo>
                <a:lnTo>
                  <a:pt x="3347974" y="242951"/>
                </a:lnTo>
                <a:lnTo>
                  <a:pt x="3343040" y="194006"/>
                </a:lnTo>
                <a:lnTo>
                  <a:pt x="3328890" y="148411"/>
                </a:lnTo>
                <a:lnTo>
                  <a:pt x="3306497" y="107143"/>
                </a:lnTo>
                <a:lnTo>
                  <a:pt x="3276838" y="71183"/>
                </a:lnTo>
                <a:lnTo>
                  <a:pt x="3240885" y="41509"/>
                </a:lnTo>
                <a:lnTo>
                  <a:pt x="3199616" y="19101"/>
                </a:lnTo>
                <a:lnTo>
                  <a:pt x="3154003" y="4938"/>
                </a:lnTo>
                <a:lnTo>
                  <a:pt x="310502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445001" y="3052698"/>
            <a:ext cx="252412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Привлечение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инвесторов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для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 err="1">
                <a:latin typeface="Arial"/>
                <a:cs typeface="Arial"/>
              </a:rPr>
              <a:t>распределения</a:t>
            </a:r>
            <a:r>
              <a:rPr sz="700" b="1" spc="70" dirty="0">
                <a:latin typeface="Arial"/>
                <a:cs typeface="Arial"/>
              </a:rPr>
              <a:t> </a:t>
            </a:r>
            <a:r>
              <a:rPr sz="700" b="1" spc="-10" dirty="0" err="1" smtClean="0">
                <a:latin typeface="Arial"/>
                <a:cs typeface="Arial"/>
              </a:rPr>
              <a:t>площадок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078514" y="2972187"/>
            <a:ext cx="286385" cy="286385"/>
          </a:xfrm>
          <a:custGeom>
            <a:avLst/>
            <a:gdLst/>
            <a:ahLst/>
            <a:cxnLst/>
            <a:rect l="l" t="t" r="r" b="b"/>
            <a:pathLst>
              <a:path w="286385" h="286385">
                <a:moveTo>
                  <a:pt x="143017" y="0"/>
                </a:moveTo>
                <a:lnTo>
                  <a:pt x="97734" y="7286"/>
                </a:lnTo>
                <a:lnTo>
                  <a:pt x="58503" y="27575"/>
                </a:lnTo>
                <a:lnTo>
                  <a:pt x="27569" y="58509"/>
                </a:lnTo>
                <a:lnTo>
                  <a:pt x="7285" y="97731"/>
                </a:lnTo>
                <a:lnTo>
                  <a:pt x="0" y="142899"/>
                </a:lnTo>
                <a:lnTo>
                  <a:pt x="7285" y="188070"/>
                </a:lnTo>
                <a:lnTo>
                  <a:pt x="27573" y="227300"/>
                </a:lnTo>
                <a:lnTo>
                  <a:pt x="58508" y="258237"/>
                </a:lnTo>
                <a:lnTo>
                  <a:pt x="97738" y="278525"/>
                </a:lnTo>
                <a:lnTo>
                  <a:pt x="142907" y="285811"/>
                </a:lnTo>
                <a:lnTo>
                  <a:pt x="188076" y="278525"/>
                </a:lnTo>
                <a:lnTo>
                  <a:pt x="227306" y="258237"/>
                </a:lnTo>
                <a:lnTo>
                  <a:pt x="258241" y="227301"/>
                </a:lnTo>
                <a:lnTo>
                  <a:pt x="265829" y="212629"/>
                </a:lnTo>
                <a:lnTo>
                  <a:pt x="114686" y="212629"/>
                </a:lnTo>
                <a:lnTo>
                  <a:pt x="60841" y="158782"/>
                </a:lnTo>
                <a:lnTo>
                  <a:pt x="78830" y="140792"/>
                </a:lnTo>
                <a:lnTo>
                  <a:pt x="150083" y="140792"/>
                </a:lnTo>
                <a:lnTo>
                  <a:pt x="178321" y="112254"/>
                </a:lnTo>
                <a:lnTo>
                  <a:pt x="188650" y="101989"/>
                </a:lnTo>
                <a:lnTo>
                  <a:pt x="192998" y="97730"/>
                </a:lnTo>
                <a:lnTo>
                  <a:pt x="211669" y="79554"/>
                </a:lnTo>
                <a:lnTo>
                  <a:pt x="213356" y="78070"/>
                </a:lnTo>
                <a:lnTo>
                  <a:pt x="213860" y="77525"/>
                </a:lnTo>
                <a:lnTo>
                  <a:pt x="214296" y="76923"/>
                </a:lnTo>
                <a:lnTo>
                  <a:pt x="267798" y="76923"/>
                </a:lnTo>
                <a:lnTo>
                  <a:pt x="258278" y="58502"/>
                </a:lnTo>
                <a:lnTo>
                  <a:pt x="227362" y="27569"/>
                </a:lnTo>
                <a:lnTo>
                  <a:pt x="188153" y="7284"/>
                </a:lnTo>
                <a:lnTo>
                  <a:pt x="143017" y="0"/>
                </a:lnTo>
                <a:close/>
              </a:path>
              <a:path w="286385" h="286385">
                <a:moveTo>
                  <a:pt x="267798" y="76923"/>
                </a:moveTo>
                <a:lnTo>
                  <a:pt x="214296" y="76923"/>
                </a:lnTo>
                <a:lnTo>
                  <a:pt x="232536" y="94916"/>
                </a:lnTo>
                <a:lnTo>
                  <a:pt x="114686" y="212629"/>
                </a:lnTo>
                <a:lnTo>
                  <a:pt x="265829" y="212629"/>
                </a:lnTo>
                <a:lnTo>
                  <a:pt x="278529" y="188070"/>
                </a:lnTo>
                <a:lnTo>
                  <a:pt x="285814" y="142899"/>
                </a:lnTo>
                <a:lnTo>
                  <a:pt x="278548" y="97730"/>
                </a:lnTo>
                <a:lnTo>
                  <a:pt x="267798" y="76923"/>
                </a:lnTo>
                <a:close/>
              </a:path>
              <a:path w="286385" h="286385">
                <a:moveTo>
                  <a:pt x="150083" y="140792"/>
                </a:moveTo>
                <a:lnTo>
                  <a:pt x="78830" y="140792"/>
                </a:lnTo>
                <a:lnTo>
                  <a:pt x="114686" y="176649"/>
                </a:lnTo>
                <a:lnTo>
                  <a:pt x="150083" y="140792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67" name="object 6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987" y="3559522"/>
            <a:ext cx="286537" cy="286537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43" y="5352152"/>
            <a:ext cx="286537" cy="2865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МЕРЫ</a:t>
            </a:r>
            <a:r>
              <a:rPr spc="-60" dirty="0"/>
              <a:t> </a:t>
            </a:r>
            <a:r>
              <a:rPr spc="-30" dirty="0"/>
              <a:t>ГОСУДАРСТВЕННОЙ</a:t>
            </a:r>
            <a:r>
              <a:rPr spc="-5" dirty="0"/>
              <a:t> </a:t>
            </a:r>
            <a:r>
              <a:rPr spc="-10" dirty="0"/>
              <a:t>ПОДДЕРЖКИ</a:t>
            </a:r>
          </a:p>
        </p:txBody>
      </p:sp>
      <p:sp>
        <p:nvSpPr>
          <p:cNvPr id="3" name="object 3"/>
          <p:cNvSpPr/>
          <p:nvPr/>
        </p:nvSpPr>
        <p:spPr>
          <a:xfrm>
            <a:off x="627011" y="163576"/>
            <a:ext cx="1346200" cy="274320"/>
          </a:xfrm>
          <a:custGeom>
            <a:avLst/>
            <a:gdLst/>
            <a:ahLst/>
            <a:cxnLst/>
            <a:rect l="l" t="t" r="r" b="b"/>
            <a:pathLst>
              <a:path w="1346200" h="274320">
                <a:moveTo>
                  <a:pt x="1208646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208646" y="273938"/>
                </a:lnTo>
                <a:lnTo>
                  <a:pt x="1251963" y="266955"/>
                </a:lnTo>
                <a:lnTo>
                  <a:pt x="1289580" y="247510"/>
                </a:lnTo>
                <a:lnTo>
                  <a:pt x="1319242" y="217867"/>
                </a:lnTo>
                <a:lnTo>
                  <a:pt x="1338694" y="180288"/>
                </a:lnTo>
                <a:lnTo>
                  <a:pt x="1345679" y="137032"/>
                </a:lnTo>
                <a:lnTo>
                  <a:pt x="1338694" y="93715"/>
                </a:lnTo>
                <a:lnTo>
                  <a:pt x="1319242" y="56098"/>
                </a:lnTo>
                <a:lnTo>
                  <a:pt x="1289580" y="26436"/>
                </a:lnTo>
                <a:lnTo>
                  <a:pt x="1251963" y="6984"/>
                </a:lnTo>
                <a:lnTo>
                  <a:pt x="120864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711" y="223773"/>
            <a:ext cx="10553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меры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господдержки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7011" y="1116075"/>
            <a:ext cx="1861185" cy="1039494"/>
            <a:chOff x="627011" y="1116075"/>
            <a:chExt cx="1861185" cy="1039494"/>
          </a:xfrm>
        </p:grpSpPr>
        <p:sp>
          <p:nvSpPr>
            <p:cNvPr id="6" name="object 6"/>
            <p:cNvSpPr/>
            <p:nvPr/>
          </p:nvSpPr>
          <p:spPr>
            <a:xfrm>
              <a:off x="627011" y="1116075"/>
              <a:ext cx="1861185" cy="1039494"/>
            </a:xfrm>
            <a:custGeom>
              <a:avLst/>
              <a:gdLst/>
              <a:ahLst/>
              <a:cxnLst/>
              <a:rect l="l" t="t" r="r" b="b"/>
              <a:pathLst>
                <a:path w="1861185" h="1039494">
                  <a:moveTo>
                    <a:pt x="1689849" y="0"/>
                  </a:moveTo>
                  <a:lnTo>
                    <a:pt x="170776" y="0"/>
                  </a:lnTo>
                  <a:lnTo>
                    <a:pt x="125375" y="6099"/>
                  </a:lnTo>
                  <a:lnTo>
                    <a:pt x="84580" y="23311"/>
                  </a:lnTo>
                  <a:lnTo>
                    <a:pt x="50017" y="50006"/>
                  </a:lnTo>
                  <a:lnTo>
                    <a:pt x="23314" y="84553"/>
                  </a:lnTo>
                  <a:lnTo>
                    <a:pt x="6099" y="125324"/>
                  </a:lnTo>
                  <a:lnTo>
                    <a:pt x="0" y="170687"/>
                  </a:lnTo>
                  <a:lnTo>
                    <a:pt x="0" y="868299"/>
                  </a:lnTo>
                  <a:lnTo>
                    <a:pt x="6099" y="913662"/>
                  </a:lnTo>
                  <a:lnTo>
                    <a:pt x="23314" y="954433"/>
                  </a:lnTo>
                  <a:lnTo>
                    <a:pt x="50017" y="988980"/>
                  </a:lnTo>
                  <a:lnTo>
                    <a:pt x="84580" y="1015675"/>
                  </a:lnTo>
                  <a:lnTo>
                    <a:pt x="125375" y="1032887"/>
                  </a:lnTo>
                  <a:lnTo>
                    <a:pt x="170776" y="1038987"/>
                  </a:lnTo>
                  <a:lnTo>
                    <a:pt x="1689849" y="1038987"/>
                  </a:lnTo>
                  <a:lnTo>
                    <a:pt x="1735266" y="1032887"/>
                  </a:lnTo>
                  <a:lnTo>
                    <a:pt x="1776072" y="1015675"/>
                  </a:lnTo>
                  <a:lnTo>
                    <a:pt x="1810642" y="988980"/>
                  </a:lnTo>
                  <a:lnTo>
                    <a:pt x="1837348" y="954433"/>
                  </a:lnTo>
                  <a:lnTo>
                    <a:pt x="1854564" y="913662"/>
                  </a:lnTo>
                  <a:lnTo>
                    <a:pt x="1860664" y="868299"/>
                  </a:lnTo>
                  <a:lnTo>
                    <a:pt x="1860664" y="170687"/>
                  </a:lnTo>
                  <a:lnTo>
                    <a:pt x="1854564" y="125324"/>
                  </a:lnTo>
                  <a:lnTo>
                    <a:pt x="1837348" y="84553"/>
                  </a:lnTo>
                  <a:lnTo>
                    <a:pt x="1810642" y="50006"/>
                  </a:lnTo>
                  <a:lnTo>
                    <a:pt x="1776072" y="23311"/>
                  </a:lnTo>
                  <a:lnTo>
                    <a:pt x="1735266" y="6099"/>
                  </a:lnTo>
                  <a:lnTo>
                    <a:pt x="1689849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938" y="1247012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821" y="0"/>
                  </a:moveTo>
                  <a:lnTo>
                    <a:pt x="183997" y="0"/>
                  </a:lnTo>
                  <a:lnTo>
                    <a:pt x="135081" y="6575"/>
                  </a:lnTo>
                  <a:lnTo>
                    <a:pt x="91127" y="25131"/>
                  </a:lnTo>
                  <a:lnTo>
                    <a:pt x="53889" y="53911"/>
                  </a:lnTo>
                  <a:lnTo>
                    <a:pt x="25119" y="91157"/>
                  </a:lnTo>
                  <a:lnTo>
                    <a:pt x="6572" y="135113"/>
                  </a:lnTo>
                  <a:lnTo>
                    <a:pt x="0" y="184023"/>
                  </a:lnTo>
                  <a:lnTo>
                    <a:pt x="0" y="431291"/>
                  </a:lnTo>
                  <a:lnTo>
                    <a:pt x="6572" y="480201"/>
                  </a:lnTo>
                  <a:lnTo>
                    <a:pt x="25119" y="524157"/>
                  </a:lnTo>
                  <a:lnTo>
                    <a:pt x="53889" y="561403"/>
                  </a:lnTo>
                  <a:lnTo>
                    <a:pt x="91127" y="590183"/>
                  </a:lnTo>
                  <a:lnTo>
                    <a:pt x="135081" y="608739"/>
                  </a:lnTo>
                  <a:lnTo>
                    <a:pt x="183997" y="615314"/>
                  </a:lnTo>
                  <a:lnTo>
                    <a:pt x="1388821" y="615314"/>
                  </a:lnTo>
                  <a:lnTo>
                    <a:pt x="1437720" y="608739"/>
                  </a:lnTo>
                  <a:lnTo>
                    <a:pt x="1481653" y="590183"/>
                  </a:lnTo>
                  <a:lnTo>
                    <a:pt x="1518869" y="561403"/>
                  </a:lnTo>
                  <a:lnTo>
                    <a:pt x="1547618" y="524157"/>
                  </a:lnTo>
                  <a:lnTo>
                    <a:pt x="1566150" y="480201"/>
                  </a:lnTo>
                  <a:lnTo>
                    <a:pt x="1572717" y="431291"/>
                  </a:lnTo>
                  <a:lnTo>
                    <a:pt x="1572717" y="184023"/>
                  </a:lnTo>
                  <a:lnTo>
                    <a:pt x="1566150" y="135113"/>
                  </a:lnTo>
                  <a:lnTo>
                    <a:pt x="1547618" y="91157"/>
                  </a:lnTo>
                  <a:lnTo>
                    <a:pt x="1518869" y="53911"/>
                  </a:lnTo>
                  <a:lnTo>
                    <a:pt x="1481653" y="25131"/>
                  </a:lnTo>
                  <a:lnTo>
                    <a:pt x="1437720" y="6575"/>
                  </a:lnTo>
                  <a:lnTo>
                    <a:pt x="138882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7170" y="1924049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5" h="189230">
                  <a:moveTo>
                    <a:pt x="814235" y="0"/>
                  </a:moveTo>
                  <a:lnTo>
                    <a:pt x="94373" y="0"/>
                  </a:lnTo>
                  <a:lnTo>
                    <a:pt x="57639" y="7423"/>
                  </a:lnTo>
                  <a:lnTo>
                    <a:pt x="27641" y="27670"/>
                  </a:lnTo>
                  <a:lnTo>
                    <a:pt x="7416" y="57703"/>
                  </a:lnTo>
                  <a:lnTo>
                    <a:pt x="0" y="94487"/>
                  </a:lnTo>
                  <a:lnTo>
                    <a:pt x="7416" y="131198"/>
                  </a:lnTo>
                  <a:lnTo>
                    <a:pt x="27641" y="161194"/>
                  </a:lnTo>
                  <a:lnTo>
                    <a:pt x="57639" y="181427"/>
                  </a:lnTo>
                  <a:lnTo>
                    <a:pt x="94373" y="188849"/>
                  </a:lnTo>
                  <a:lnTo>
                    <a:pt x="814235" y="188849"/>
                  </a:lnTo>
                  <a:lnTo>
                    <a:pt x="850999" y="181427"/>
                  </a:lnTo>
                  <a:lnTo>
                    <a:pt x="880989" y="161194"/>
                  </a:lnTo>
                  <a:lnTo>
                    <a:pt x="901192" y="131198"/>
                  </a:lnTo>
                  <a:lnTo>
                    <a:pt x="908596" y="94487"/>
                  </a:lnTo>
                  <a:lnTo>
                    <a:pt x="901192" y="57703"/>
                  </a:lnTo>
                  <a:lnTo>
                    <a:pt x="880989" y="27670"/>
                  </a:lnTo>
                  <a:lnTo>
                    <a:pt x="850999" y="7423"/>
                  </a:lnTo>
                  <a:lnTo>
                    <a:pt x="814235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19936" y="1959102"/>
            <a:ext cx="7410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МОЙБИЗНЕС22.РФ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9896" y="1339088"/>
            <a:ext cx="1018057" cy="44145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32828" y="2318385"/>
            <a:ext cx="1846580" cy="1039494"/>
            <a:chOff x="632828" y="2318385"/>
            <a:chExt cx="1846580" cy="1039494"/>
          </a:xfrm>
        </p:grpSpPr>
        <p:sp>
          <p:nvSpPr>
            <p:cNvPr id="12" name="object 12"/>
            <p:cNvSpPr/>
            <p:nvPr/>
          </p:nvSpPr>
          <p:spPr>
            <a:xfrm>
              <a:off x="632828" y="2318385"/>
              <a:ext cx="1846580" cy="1039494"/>
            </a:xfrm>
            <a:custGeom>
              <a:avLst/>
              <a:gdLst/>
              <a:ahLst/>
              <a:cxnLst/>
              <a:rect l="l" t="t" r="r" b="b"/>
              <a:pathLst>
                <a:path w="1846580" h="1039495">
                  <a:moveTo>
                    <a:pt x="1661680" y="0"/>
                  </a:moveTo>
                  <a:lnTo>
                    <a:pt x="184315" y="0"/>
                  </a:lnTo>
                  <a:lnTo>
                    <a:pt x="135318" y="6586"/>
                  </a:lnTo>
                  <a:lnTo>
                    <a:pt x="91289" y="25174"/>
                  </a:lnTo>
                  <a:lnTo>
                    <a:pt x="53986" y="54006"/>
                  </a:lnTo>
                  <a:lnTo>
                    <a:pt x="25165" y="91327"/>
                  </a:lnTo>
                  <a:lnTo>
                    <a:pt x="6584" y="135378"/>
                  </a:lnTo>
                  <a:lnTo>
                    <a:pt x="0" y="184403"/>
                  </a:lnTo>
                  <a:lnTo>
                    <a:pt x="0" y="854710"/>
                  </a:lnTo>
                  <a:lnTo>
                    <a:pt x="6584" y="903735"/>
                  </a:lnTo>
                  <a:lnTo>
                    <a:pt x="25165" y="947786"/>
                  </a:lnTo>
                  <a:lnTo>
                    <a:pt x="53986" y="985107"/>
                  </a:lnTo>
                  <a:lnTo>
                    <a:pt x="91289" y="1013939"/>
                  </a:lnTo>
                  <a:lnTo>
                    <a:pt x="135318" y="1032527"/>
                  </a:lnTo>
                  <a:lnTo>
                    <a:pt x="184315" y="1039113"/>
                  </a:lnTo>
                  <a:lnTo>
                    <a:pt x="1661680" y="1039113"/>
                  </a:lnTo>
                  <a:lnTo>
                    <a:pt x="1710652" y="1032527"/>
                  </a:lnTo>
                  <a:lnTo>
                    <a:pt x="1754668" y="1013939"/>
                  </a:lnTo>
                  <a:lnTo>
                    <a:pt x="1791966" y="985107"/>
                  </a:lnTo>
                  <a:lnTo>
                    <a:pt x="1820788" y="947786"/>
                  </a:lnTo>
                  <a:lnTo>
                    <a:pt x="1839371" y="903735"/>
                  </a:lnTo>
                  <a:lnTo>
                    <a:pt x="1845957" y="854710"/>
                  </a:lnTo>
                  <a:lnTo>
                    <a:pt x="1845957" y="184403"/>
                  </a:lnTo>
                  <a:lnTo>
                    <a:pt x="1839371" y="135378"/>
                  </a:lnTo>
                  <a:lnTo>
                    <a:pt x="1820788" y="91327"/>
                  </a:lnTo>
                  <a:lnTo>
                    <a:pt x="1791966" y="54006"/>
                  </a:lnTo>
                  <a:lnTo>
                    <a:pt x="1754668" y="25174"/>
                  </a:lnTo>
                  <a:lnTo>
                    <a:pt x="1710652" y="6586"/>
                  </a:lnTo>
                  <a:lnTo>
                    <a:pt x="166168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0742" y="2449322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32" y="0"/>
                  </a:moveTo>
                  <a:lnTo>
                    <a:pt x="184010" y="0"/>
                  </a:lnTo>
                  <a:lnTo>
                    <a:pt x="135093" y="6575"/>
                  </a:lnTo>
                  <a:lnTo>
                    <a:pt x="91137" y="25131"/>
                  </a:lnTo>
                  <a:lnTo>
                    <a:pt x="53895" y="53911"/>
                  </a:lnTo>
                  <a:lnTo>
                    <a:pt x="25122" y="91157"/>
                  </a:lnTo>
                  <a:lnTo>
                    <a:pt x="6573" y="135113"/>
                  </a:lnTo>
                  <a:lnTo>
                    <a:pt x="0" y="184023"/>
                  </a:lnTo>
                  <a:lnTo>
                    <a:pt x="0" y="431291"/>
                  </a:lnTo>
                  <a:lnTo>
                    <a:pt x="6573" y="480201"/>
                  </a:lnTo>
                  <a:lnTo>
                    <a:pt x="25122" y="524157"/>
                  </a:lnTo>
                  <a:lnTo>
                    <a:pt x="53895" y="561403"/>
                  </a:lnTo>
                  <a:lnTo>
                    <a:pt x="91137" y="590183"/>
                  </a:lnTo>
                  <a:lnTo>
                    <a:pt x="135093" y="608739"/>
                  </a:lnTo>
                  <a:lnTo>
                    <a:pt x="184010" y="615314"/>
                  </a:lnTo>
                  <a:lnTo>
                    <a:pt x="1388732" y="615314"/>
                  </a:lnTo>
                  <a:lnTo>
                    <a:pt x="1437641" y="608739"/>
                  </a:lnTo>
                  <a:lnTo>
                    <a:pt x="1481597" y="590183"/>
                  </a:lnTo>
                  <a:lnTo>
                    <a:pt x="1518843" y="561403"/>
                  </a:lnTo>
                  <a:lnTo>
                    <a:pt x="1547623" y="524157"/>
                  </a:lnTo>
                  <a:lnTo>
                    <a:pt x="1566179" y="480201"/>
                  </a:lnTo>
                  <a:lnTo>
                    <a:pt x="1572755" y="431291"/>
                  </a:lnTo>
                  <a:lnTo>
                    <a:pt x="1572755" y="184023"/>
                  </a:lnTo>
                  <a:lnTo>
                    <a:pt x="1566179" y="135113"/>
                  </a:lnTo>
                  <a:lnTo>
                    <a:pt x="1547623" y="91157"/>
                  </a:lnTo>
                  <a:lnTo>
                    <a:pt x="1518843" y="53911"/>
                  </a:lnTo>
                  <a:lnTo>
                    <a:pt x="1481597" y="25131"/>
                  </a:lnTo>
                  <a:lnTo>
                    <a:pt x="1437641" y="6575"/>
                  </a:lnTo>
                  <a:lnTo>
                    <a:pt x="138873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1483" y="3122549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5" h="189229">
                  <a:moveTo>
                    <a:pt x="814311" y="0"/>
                  </a:moveTo>
                  <a:lnTo>
                    <a:pt x="94373" y="0"/>
                  </a:lnTo>
                  <a:lnTo>
                    <a:pt x="57639" y="7421"/>
                  </a:lnTo>
                  <a:lnTo>
                    <a:pt x="27641" y="27654"/>
                  </a:lnTo>
                  <a:lnTo>
                    <a:pt x="7416" y="57650"/>
                  </a:lnTo>
                  <a:lnTo>
                    <a:pt x="0" y="94361"/>
                  </a:lnTo>
                  <a:lnTo>
                    <a:pt x="7416" y="131125"/>
                  </a:lnTo>
                  <a:lnTo>
                    <a:pt x="27641" y="161115"/>
                  </a:lnTo>
                  <a:lnTo>
                    <a:pt x="57639" y="181318"/>
                  </a:lnTo>
                  <a:lnTo>
                    <a:pt x="94373" y="188722"/>
                  </a:lnTo>
                  <a:lnTo>
                    <a:pt x="814311" y="188722"/>
                  </a:lnTo>
                  <a:lnTo>
                    <a:pt x="851022" y="181318"/>
                  </a:lnTo>
                  <a:lnTo>
                    <a:pt x="881018" y="161115"/>
                  </a:lnTo>
                  <a:lnTo>
                    <a:pt x="901250" y="131125"/>
                  </a:lnTo>
                  <a:lnTo>
                    <a:pt x="908672" y="94361"/>
                  </a:lnTo>
                  <a:lnTo>
                    <a:pt x="901250" y="57650"/>
                  </a:lnTo>
                  <a:lnTo>
                    <a:pt x="881018" y="27654"/>
                  </a:lnTo>
                  <a:lnTo>
                    <a:pt x="851022" y="7421"/>
                  </a:lnTo>
                  <a:lnTo>
                    <a:pt x="814311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88491" y="3157854"/>
            <a:ext cx="3346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МСП.РФ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718" y="2513329"/>
            <a:ext cx="1300352" cy="48285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274436" y="1084072"/>
            <a:ext cx="1845945" cy="1039494"/>
            <a:chOff x="5274436" y="1084072"/>
            <a:chExt cx="1845945" cy="1039494"/>
          </a:xfrm>
        </p:grpSpPr>
        <p:sp>
          <p:nvSpPr>
            <p:cNvPr id="18" name="object 18"/>
            <p:cNvSpPr/>
            <p:nvPr/>
          </p:nvSpPr>
          <p:spPr>
            <a:xfrm>
              <a:off x="5274436" y="1084072"/>
              <a:ext cx="1845945" cy="1039494"/>
            </a:xfrm>
            <a:custGeom>
              <a:avLst/>
              <a:gdLst/>
              <a:ahLst/>
              <a:cxnLst/>
              <a:rect l="l" t="t" r="r" b="b"/>
              <a:pathLst>
                <a:path w="1845945" h="1039494">
                  <a:moveTo>
                    <a:pt x="1675257" y="0"/>
                  </a:moveTo>
                  <a:lnTo>
                    <a:pt x="170814" y="0"/>
                  </a:lnTo>
                  <a:lnTo>
                    <a:pt x="125397" y="6100"/>
                  </a:lnTo>
                  <a:lnTo>
                    <a:pt x="84591" y="23316"/>
                  </a:lnTo>
                  <a:lnTo>
                    <a:pt x="50022" y="50022"/>
                  </a:lnTo>
                  <a:lnTo>
                    <a:pt x="23316" y="84591"/>
                  </a:lnTo>
                  <a:lnTo>
                    <a:pt x="6100" y="125397"/>
                  </a:lnTo>
                  <a:lnTo>
                    <a:pt x="0" y="170814"/>
                  </a:lnTo>
                  <a:lnTo>
                    <a:pt x="0" y="868299"/>
                  </a:lnTo>
                  <a:lnTo>
                    <a:pt x="6100" y="913716"/>
                  </a:lnTo>
                  <a:lnTo>
                    <a:pt x="23316" y="954522"/>
                  </a:lnTo>
                  <a:lnTo>
                    <a:pt x="50022" y="989091"/>
                  </a:lnTo>
                  <a:lnTo>
                    <a:pt x="84591" y="1015797"/>
                  </a:lnTo>
                  <a:lnTo>
                    <a:pt x="125397" y="1033013"/>
                  </a:lnTo>
                  <a:lnTo>
                    <a:pt x="170814" y="1039113"/>
                  </a:lnTo>
                  <a:lnTo>
                    <a:pt x="1675257" y="1039113"/>
                  </a:lnTo>
                  <a:lnTo>
                    <a:pt x="1720620" y="1033013"/>
                  </a:lnTo>
                  <a:lnTo>
                    <a:pt x="1761391" y="1015797"/>
                  </a:lnTo>
                  <a:lnTo>
                    <a:pt x="1795938" y="989091"/>
                  </a:lnTo>
                  <a:lnTo>
                    <a:pt x="1822633" y="954522"/>
                  </a:lnTo>
                  <a:lnTo>
                    <a:pt x="1839845" y="913716"/>
                  </a:lnTo>
                  <a:lnTo>
                    <a:pt x="1845944" y="868299"/>
                  </a:lnTo>
                  <a:lnTo>
                    <a:pt x="1845944" y="170814"/>
                  </a:lnTo>
                  <a:lnTo>
                    <a:pt x="1839845" y="125397"/>
                  </a:lnTo>
                  <a:lnTo>
                    <a:pt x="1822633" y="84591"/>
                  </a:lnTo>
                  <a:lnTo>
                    <a:pt x="1795938" y="50022"/>
                  </a:lnTo>
                  <a:lnTo>
                    <a:pt x="1761391" y="23316"/>
                  </a:lnTo>
                  <a:lnTo>
                    <a:pt x="1720620" y="6100"/>
                  </a:lnTo>
                  <a:lnTo>
                    <a:pt x="167525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07151" y="1215009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4023" y="0"/>
                  </a:lnTo>
                  <a:lnTo>
                    <a:pt x="135113" y="6575"/>
                  </a:lnTo>
                  <a:lnTo>
                    <a:pt x="91157" y="25131"/>
                  </a:lnTo>
                  <a:lnTo>
                    <a:pt x="53911" y="53911"/>
                  </a:lnTo>
                  <a:lnTo>
                    <a:pt x="25131" y="91157"/>
                  </a:lnTo>
                  <a:lnTo>
                    <a:pt x="6575" y="135113"/>
                  </a:lnTo>
                  <a:lnTo>
                    <a:pt x="0" y="184023"/>
                  </a:lnTo>
                  <a:lnTo>
                    <a:pt x="0" y="431291"/>
                  </a:lnTo>
                  <a:lnTo>
                    <a:pt x="6575" y="480201"/>
                  </a:lnTo>
                  <a:lnTo>
                    <a:pt x="25131" y="524157"/>
                  </a:lnTo>
                  <a:lnTo>
                    <a:pt x="53911" y="561403"/>
                  </a:lnTo>
                  <a:lnTo>
                    <a:pt x="91157" y="590183"/>
                  </a:lnTo>
                  <a:lnTo>
                    <a:pt x="135113" y="608739"/>
                  </a:lnTo>
                  <a:lnTo>
                    <a:pt x="184023" y="615314"/>
                  </a:lnTo>
                  <a:lnTo>
                    <a:pt x="1388745" y="615314"/>
                  </a:lnTo>
                  <a:lnTo>
                    <a:pt x="1437698" y="608739"/>
                  </a:lnTo>
                  <a:lnTo>
                    <a:pt x="1481666" y="590183"/>
                  </a:lnTo>
                  <a:lnTo>
                    <a:pt x="1518904" y="561403"/>
                  </a:lnTo>
                  <a:lnTo>
                    <a:pt x="1547664" y="524157"/>
                  </a:lnTo>
                  <a:lnTo>
                    <a:pt x="1566201" y="480201"/>
                  </a:lnTo>
                  <a:lnTo>
                    <a:pt x="1572768" y="431291"/>
                  </a:lnTo>
                  <a:lnTo>
                    <a:pt x="1572768" y="184023"/>
                  </a:lnTo>
                  <a:lnTo>
                    <a:pt x="1566201" y="135113"/>
                  </a:lnTo>
                  <a:lnTo>
                    <a:pt x="1547664" y="91157"/>
                  </a:lnTo>
                  <a:lnTo>
                    <a:pt x="1518904" y="53911"/>
                  </a:lnTo>
                  <a:lnTo>
                    <a:pt x="1481666" y="25131"/>
                  </a:lnTo>
                  <a:lnTo>
                    <a:pt x="1437698" y="6575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43066" y="1882394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4" h="189230">
                  <a:moveTo>
                    <a:pt x="814324" y="0"/>
                  </a:moveTo>
                  <a:lnTo>
                    <a:pt x="94361" y="0"/>
                  </a:lnTo>
                  <a:lnTo>
                    <a:pt x="57650" y="7421"/>
                  </a:lnTo>
                  <a:lnTo>
                    <a:pt x="27654" y="27654"/>
                  </a:lnTo>
                  <a:lnTo>
                    <a:pt x="7421" y="57650"/>
                  </a:lnTo>
                  <a:lnTo>
                    <a:pt x="0" y="94360"/>
                  </a:lnTo>
                  <a:lnTo>
                    <a:pt x="7421" y="131071"/>
                  </a:lnTo>
                  <a:lnTo>
                    <a:pt x="27654" y="161067"/>
                  </a:lnTo>
                  <a:lnTo>
                    <a:pt x="57650" y="181300"/>
                  </a:lnTo>
                  <a:lnTo>
                    <a:pt x="94361" y="188721"/>
                  </a:lnTo>
                  <a:lnTo>
                    <a:pt x="814324" y="188721"/>
                  </a:lnTo>
                  <a:lnTo>
                    <a:pt x="851034" y="181300"/>
                  </a:lnTo>
                  <a:lnTo>
                    <a:pt x="881030" y="161067"/>
                  </a:lnTo>
                  <a:lnTo>
                    <a:pt x="901263" y="131071"/>
                  </a:lnTo>
                  <a:lnTo>
                    <a:pt x="908685" y="94360"/>
                  </a:lnTo>
                  <a:lnTo>
                    <a:pt x="901263" y="57650"/>
                  </a:lnTo>
                  <a:lnTo>
                    <a:pt x="881030" y="27654"/>
                  </a:lnTo>
                  <a:lnTo>
                    <a:pt x="851034" y="7421"/>
                  </a:lnTo>
                  <a:lnTo>
                    <a:pt x="81432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043040" y="1917319"/>
            <a:ext cx="3098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frp22.ru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1071" y="1261198"/>
            <a:ext cx="1396238" cy="530136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043754" y="3487391"/>
            <a:ext cx="1845945" cy="1063625"/>
            <a:chOff x="5285866" y="3487801"/>
            <a:chExt cx="1845945" cy="1063625"/>
          </a:xfrm>
        </p:grpSpPr>
        <p:sp>
          <p:nvSpPr>
            <p:cNvPr id="24" name="object 24"/>
            <p:cNvSpPr/>
            <p:nvPr/>
          </p:nvSpPr>
          <p:spPr>
            <a:xfrm>
              <a:off x="5285866" y="3487801"/>
              <a:ext cx="1845945" cy="1063625"/>
            </a:xfrm>
            <a:custGeom>
              <a:avLst/>
              <a:gdLst/>
              <a:ahLst/>
              <a:cxnLst/>
              <a:rect l="l" t="t" r="r" b="b"/>
              <a:pathLst>
                <a:path w="1845945" h="1063625">
                  <a:moveTo>
                    <a:pt x="1671192" y="0"/>
                  </a:moveTo>
                  <a:lnTo>
                    <a:pt x="174752" y="0"/>
                  </a:lnTo>
                  <a:lnTo>
                    <a:pt x="128293" y="6241"/>
                  </a:lnTo>
                  <a:lnTo>
                    <a:pt x="86548" y="23857"/>
                  </a:lnTo>
                  <a:lnTo>
                    <a:pt x="51180" y="51181"/>
                  </a:lnTo>
                  <a:lnTo>
                    <a:pt x="23857" y="86548"/>
                  </a:lnTo>
                  <a:lnTo>
                    <a:pt x="6241" y="128293"/>
                  </a:lnTo>
                  <a:lnTo>
                    <a:pt x="0" y="174751"/>
                  </a:lnTo>
                  <a:lnTo>
                    <a:pt x="0" y="888746"/>
                  </a:lnTo>
                  <a:lnTo>
                    <a:pt x="6241" y="935204"/>
                  </a:lnTo>
                  <a:lnTo>
                    <a:pt x="23857" y="976949"/>
                  </a:lnTo>
                  <a:lnTo>
                    <a:pt x="51181" y="1012317"/>
                  </a:lnTo>
                  <a:lnTo>
                    <a:pt x="86548" y="1039640"/>
                  </a:lnTo>
                  <a:lnTo>
                    <a:pt x="128293" y="1057256"/>
                  </a:lnTo>
                  <a:lnTo>
                    <a:pt x="174752" y="1063498"/>
                  </a:lnTo>
                  <a:lnTo>
                    <a:pt x="1671192" y="1063498"/>
                  </a:lnTo>
                  <a:lnTo>
                    <a:pt x="1717651" y="1057256"/>
                  </a:lnTo>
                  <a:lnTo>
                    <a:pt x="1759396" y="1039640"/>
                  </a:lnTo>
                  <a:lnTo>
                    <a:pt x="1794764" y="1012317"/>
                  </a:lnTo>
                  <a:lnTo>
                    <a:pt x="1822087" y="976949"/>
                  </a:lnTo>
                  <a:lnTo>
                    <a:pt x="1839703" y="935204"/>
                  </a:lnTo>
                  <a:lnTo>
                    <a:pt x="1845944" y="888746"/>
                  </a:lnTo>
                  <a:lnTo>
                    <a:pt x="1845944" y="174751"/>
                  </a:lnTo>
                  <a:lnTo>
                    <a:pt x="1839703" y="128293"/>
                  </a:lnTo>
                  <a:lnTo>
                    <a:pt x="1822087" y="86548"/>
                  </a:lnTo>
                  <a:lnTo>
                    <a:pt x="1794764" y="51180"/>
                  </a:lnTo>
                  <a:lnTo>
                    <a:pt x="1759396" y="23857"/>
                  </a:lnTo>
                  <a:lnTo>
                    <a:pt x="1717651" y="6241"/>
                  </a:lnTo>
                  <a:lnTo>
                    <a:pt x="16711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81751" y="3643249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4023" y="0"/>
                  </a:lnTo>
                  <a:lnTo>
                    <a:pt x="135113" y="6575"/>
                  </a:lnTo>
                  <a:lnTo>
                    <a:pt x="91157" y="25131"/>
                  </a:lnTo>
                  <a:lnTo>
                    <a:pt x="53911" y="53911"/>
                  </a:lnTo>
                  <a:lnTo>
                    <a:pt x="25131" y="91157"/>
                  </a:lnTo>
                  <a:lnTo>
                    <a:pt x="6575" y="135113"/>
                  </a:lnTo>
                  <a:lnTo>
                    <a:pt x="0" y="184023"/>
                  </a:lnTo>
                  <a:lnTo>
                    <a:pt x="0" y="431292"/>
                  </a:lnTo>
                  <a:lnTo>
                    <a:pt x="6575" y="480201"/>
                  </a:lnTo>
                  <a:lnTo>
                    <a:pt x="25131" y="524157"/>
                  </a:lnTo>
                  <a:lnTo>
                    <a:pt x="53911" y="561403"/>
                  </a:lnTo>
                  <a:lnTo>
                    <a:pt x="91157" y="590183"/>
                  </a:lnTo>
                  <a:lnTo>
                    <a:pt x="135113" y="608739"/>
                  </a:lnTo>
                  <a:lnTo>
                    <a:pt x="184023" y="615314"/>
                  </a:lnTo>
                  <a:lnTo>
                    <a:pt x="1388745" y="615314"/>
                  </a:lnTo>
                  <a:lnTo>
                    <a:pt x="1437654" y="608739"/>
                  </a:lnTo>
                  <a:lnTo>
                    <a:pt x="1481610" y="590183"/>
                  </a:lnTo>
                  <a:lnTo>
                    <a:pt x="1518856" y="561403"/>
                  </a:lnTo>
                  <a:lnTo>
                    <a:pt x="1547636" y="524157"/>
                  </a:lnTo>
                  <a:lnTo>
                    <a:pt x="1566192" y="480201"/>
                  </a:lnTo>
                  <a:lnTo>
                    <a:pt x="1572768" y="431292"/>
                  </a:lnTo>
                  <a:lnTo>
                    <a:pt x="1572768" y="184023"/>
                  </a:lnTo>
                  <a:lnTo>
                    <a:pt x="1566192" y="135113"/>
                  </a:lnTo>
                  <a:lnTo>
                    <a:pt x="1547636" y="91157"/>
                  </a:lnTo>
                  <a:lnTo>
                    <a:pt x="1518856" y="53911"/>
                  </a:lnTo>
                  <a:lnTo>
                    <a:pt x="1481610" y="25131"/>
                  </a:lnTo>
                  <a:lnTo>
                    <a:pt x="1437654" y="6575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15863" y="4314444"/>
              <a:ext cx="1405890" cy="189230"/>
            </a:xfrm>
            <a:custGeom>
              <a:avLst/>
              <a:gdLst/>
              <a:ahLst/>
              <a:cxnLst/>
              <a:rect l="l" t="t" r="r" b="b"/>
              <a:pathLst>
                <a:path w="1405890" h="189229">
                  <a:moveTo>
                    <a:pt x="1311020" y="0"/>
                  </a:moveTo>
                  <a:lnTo>
                    <a:pt x="94361" y="0"/>
                  </a:lnTo>
                  <a:lnTo>
                    <a:pt x="57596" y="7421"/>
                  </a:lnTo>
                  <a:lnTo>
                    <a:pt x="27606" y="27654"/>
                  </a:lnTo>
                  <a:lnTo>
                    <a:pt x="7403" y="57650"/>
                  </a:lnTo>
                  <a:lnTo>
                    <a:pt x="0" y="94360"/>
                  </a:lnTo>
                  <a:lnTo>
                    <a:pt x="7403" y="131071"/>
                  </a:lnTo>
                  <a:lnTo>
                    <a:pt x="27606" y="161067"/>
                  </a:lnTo>
                  <a:lnTo>
                    <a:pt x="57596" y="181300"/>
                  </a:lnTo>
                  <a:lnTo>
                    <a:pt x="94361" y="188721"/>
                  </a:lnTo>
                  <a:lnTo>
                    <a:pt x="1310893" y="188721"/>
                  </a:lnTo>
                  <a:lnTo>
                    <a:pt x="1347678" y="181300"/>
                  </a:lnTo>
                  <a:lnTo>
                    <a:pt x="1377711" y="161067"/>
                  </a:lnTo>
                  <a:lnTo>
                    <a:pt x="1397958" y="131071"/>
                  </a:lnTo>
                  <a:lnTo>
                    <a:pt x="1405382" y="94360"/>
                  </a:lnTo>
                  <a:lnTo>
                    <a:pt x="1397960" y="57650"/>
                  </a:lnTo>
                  <a:lnTo>
                    <a:pt x="1377727" y="27654"/>
                  </a:lnTo>
                  <a:lnTo>
                    <a:pt x="1347731" y="7421"/>
                  </a:lnTo>
                  <a:lnTo>
                    <a:pt x="1311020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537764" y="4342864"/>
            <a:ext cx="9486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myexport.exportcenter.ru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32875" y="3659187"/>
            <a:ext cx="1216355" cy="478637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641692" y="3500882"/>
            <a:ext cx="1846580" cy="1063625"/>
            <a:chOff x="641692" y="3500882"/>
            <a:chExt cx="1846580" cy="1063625"/>
          </a:xfrm>
        </p:grpSpPr>
        <p:sp>
          <p:nvSpPr>
            <p:cNvPr id="42" name="object 42"/>
            <p:cNvSpPr/>
            <p:nvPr/>
          </p:nvSpPr>
          <p:spPr>
            <a:xfrm>
              <a:off x="641692" y="3500882"/>
              <a:ext cx="1846580" cy="1063625"/>
            </a:xfrm>
            <a:custGeom>
              <a:avLst/>
              <a:gdLst/>
              <a:ahLst/>
              <a:cxnLst/>
              <a:rect l="l" t="t" r="r" b="b"/>
              <a:pathLst>
                <a:path w="1846580" h="1063625">
                  <a:moveTo>
                    <a:pt x="1671231" y="0"/>
                  </a:moveTo>
                  <a:lnTo>
                    <a:pt x="174802" y="0"/>
                  </a:lnTo>
                  <a:lnTo>
                    <a:pt x="128331" y="6241"/>
                  </a:lnTo>
                  <a:lnTo>
                    <a:pt x="86574" y="23857"/>
                  </a:lnTo>
                  <a:lnTo>
                    <a:pt x="51196" y="51180"/>
                  </a:lnTo>
                  <a:lnTo>
                    <a:pt x="23864" y="86548"/>
                  </a:lnTo>
                  <a:lnTo>
                    <a:pt x="6243" y="128293"/>
                  </a:lnTo>
                  <a:lnTo>
                    <a:pt x="0" y="174751"/>
                  </a:lnTo>
                  <a:lnTo>
                    <a:pt x="0" y="888745"/>
                  </a:lnTo>
                  <a:lnTo>
                    <a:pt x="6243" y="935204"/>
                  </a:lnTo>
                  <a:lnTo>
                    <a:pt x="23864" y="976949"/>
                  </a:lnTo>
                  <a:lnTo>
                    <a:pt x="51196" y="1012316"/>
                  </a:lnTo>
                  <a:lnTo>
                    <a:pt x="86574" y="1039640"/>
                  </a:lnTo>
                  <a:lnTo>
                    <a:pt x="128331" y="1057256"/>
                  </a:lnTo>
                  <a:lnTo>
                    <a:pt x="174802" y="1063497"/>
                  </a:lnTo>
                  <a:lnTo>
                    <a:pt x="1671231" y="1063497"/>
                  </a:lnTo>
                  <a:lnTo>
                    <a:pt x="1717689" y="1057256"/>
                  </a:lnTo>
                  <a:lnTo>
                    <a:pt x="1759434" y="1039640"/>
                  </a:lnTo>
                  <a:lnTo>
                    <a:pt x="1794802" y="1012316"/>
                  </a:lnTo>
                  <a:lnTo>
                    <a:pt x="1822125" y="976949"/>
                  </a:lnTo>
                  <a:lnTo>
                    <a:pt x="1839741" y="935204"/>
                  </a:lnTo>
                  <a:lnTo>
                    <a:pt x="1845983" y="888745"/>
                  </a:lnTo>
                  <a:lnTo>
                    <a:pt x="1845983" y="174751"/>
                  </a:lnTo>
                  <a:lnTo>
                    <a:pt x="1839741" y="128293"/>
                  </a:lnTo>
                  <a:lnTo>
                    <a:pt x="1822125" y="86548"/>
                  </a:lnTo>
                  <a:lnTo>
                    <a:pt x="1794802" y="51180"/>
                  </a:lnTo>
                  <a:lnTo>
                    <a:pt x="1759434" y="23857"/>
                  </a:lnTo>
                  <a:lnTo>
                    <a:pt x="1717689" y="6241"/>
                  </a:lnTo>
                  <a:lnTo>
                    <a:pt x="1671231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9620" y="3631819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3997" y="0"/>
                  </a:lnTo>
                  <a:lnTo>
                    <a:pt x="135081" y="6566"/>
                  </a:lnTo>
                  <a:lnTo>
                    <a:pt x="91127" y="25103"/>
                  </a:lnTo>
                  <a:lnTo>
                    <a:pt x="53889" y="53863"/>
                  </a:lnTo>
                  <a:lnTo>
                    <a:pt x="25119" y="91101"/>
                  </a:lnTo>
                  <a:lnTo>
                    <a:pt x="6572" y="135069"/>
                  </a:lnTo>
                  <a:lnTo>
                    <a:pt x="0" y="184022"/>
                  </a:lnTo>
                  <a:lnTo>
                    <a:pt x="0" y="431291"/>
                  </a:lnTo>
                  <a:lnTo>
                    <a:pt x="6572" y="480191"/>
                  </a:lnTo>
                  <a:lnTo>
                    <a:pt x="25119" y="524124"/>
                  </a:lnTo>
                  <a:lnTo>
                    <a:pt x="53889" y="561339"/>
                  </a:lnTo>
                  <a:lnTo>
                    <a:pt x="91127" y="590089"/>
                  </a:lnTo>
                  <a:lnTo>
                    <a:pt x="135081" y="608621"/>
                  </a:lnTo>
                  <a:lnTo>
                    <a:pt x="183997" y="615187"/>
                  </a:lnTo>
                  <a:lnTo>
                    <a:pt x="1388745" y="615187"/>
                  </a:lnTo>
                  <a:lnTo>
                    <a:pt x="1437654" y="608621"/>
                  </a:lnTo>
                  <a:lnTo>
                    <a:pt x="1481610" y="590089"/>
                  </a:lnTo>
                  <a:lnTo>
                    <a:pt x="1518856" y="561339"/>
                  </a:lnTo>
                  <a:lnTo>
                    <a:pt x="1547636" y="524124"/>
                  </a:lnTo>
                  <a:lnTo>
                    <a:pt x="1566192" y="480191"/>
                  </a:lnTo>
                  <a:lnTo>
                    <a:pt x="1572768" y="431291"/>
                  </a:lnTo>
                  <a:lnTo>
                    <a:pt x="1572768" y="184022"/>
                  </a:lnTo>
                  <a:lnTo>
                    <a:pt x="1566192" y="135069"/>
                  </a:lnTo>
                  <a:lnTo>
                    <a:pt x="1547636" y="91101"/>
                  </a:lnTo>
                  <a:lnTo>
                    <a:pt x="1518856" y="53863"/>
                  </a:lnTo>
                  <a:lnTo>
                    <a:pt x="1481610" y="25103"/>
                  </a:lnTo>
                  <a:lnTo>
                    <a:pt x="1437654" y="6566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21816" y="4338066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5" h="189229">
                  <a:moveTo>
                    <a:pt x="814298" y="0"/>
                  </a:moveTo>
                  <a:lnTo>
                    <a:pt x="94373" y="0"/>
                  </a:lnTo>
                  <a:lnTo>
                    <a:pt x="57639" y="7421"/>
                  </a:lnTo>
                  <a:lnTo>
                    <a:pt x="27641" y="27654"/>
                  </a:lnTo>
                  <a:lnTo>
                    <a:pt x="7416" y="57650"/>
                  </a:lnTo>
                  <a:lnTo>
                    <a:pt x="0" y="94360"/>
                  </a:lnTo>
                  <a:lnTo>
                    <a:pt x="7416" y="131125"/>
                  </a:lnTo>
                  <a:lnTo>
                    <a:pt x="27641" y="161115"/>
                  </a:lnTo>
                  <a:lnTo>
                    <a:pt x="57639" y="181318"/>
                  </a:lnTo>
                  <a:lnTo>
                    <a:pt x="94373" y="188721"/>
                  </a:lnTo>
                  <a:lnTo>
                    <a:pt x="814298" y="188721"/>
                  </a:lnTo>
                  <a:lnTo>
                    <a:pt x="851009" y="181318"/>
                  </a:lnTo>
                  <a:lnTo>
                    <a:pt x="881005" y="161115"/>
                  </a:lnTo>
                  <a:lnTo>
                    <a:pt x="901238" y="131125"/>
                  </a:lnTo>
                  <a:lnTo>
                    <a:pt x="908659" y="94360"/>
                  </a:lnTo>
                  <a:lnTo>
                    <a:pt x="901238" y="57650"/>
                  </a:lnTo>
                  <a:lnTo>
                    <a:pt x="881005" y="27654"/>
                  </a:lnTo>
                  <a:lnTo>
                    <a:pt x="851009" y="7421"/>
                  </a:lnTo>
                  <a:lnTo>
                    <a:pt x="814298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403985" y="4373626"/>
            <a:ext cx="3435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/>
              </a:rPr>
              <a:t>mfc22.ru</a:t>
            </a:r>
            <a:endParaRPr sz="6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2550" y="3673460"/>
            <a:ext cx="1065403" cy="507072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2958083" y="1092327"/>
            <a:ext cx="1845945" cy="1063625"/>
            <a:chOff x="2958083" y="1092327"/>
            <a:chExt cx="1845945" cy="1063625"/>
          </a:xfrm>
        </p:grpSpPr>
        <p:sp>
          <p:nvSpPr>
            <p:cNvPr id="48" name="object 48"/>
            <p:cNvSpPr/>
            <p:nvPr/>
          </p:nvSpPr>
          <p:spPr>
            <a:xfrm>
              <a:off x="2958083" y="1092327"/>
              <a:ext cx="1845945" cy="1063625"/>
            </a:xfrm>
            <a:custGeom>
              <a:avLst/>
              <a:gdLst/>
              <a:ahLst/>
              <a:cxnLst/>
              <a:rect l="l" t="t" r="r" b="b"/>
              <a:pathLst>
                <a:path w="1845945" h="1063625">
                  <a:moveTo>
                    <a:pt x="1671193" y="0"/>
                  </a:moveTo>
                  <a:lnTo>
                    <a:pt x="174752" y="0"/>
                  </a:lnTo>
                  <a:lnTo>
                    <a:pt x="128293" y="6241"/>
                  </a:lnTo>
                  <a:lnTo>
                    <a:pt x="86548" y="23857"/>
                  </a:lnTo>
                  <a:lnTo>
                    <a:pt x="51181" y="51181"/>
                  </a:lnTo>
                  <a:lnTo>
                    <a:pt x="23857" y="86548"/>
                  </a:lnTo>
                  <a:lnTo>
                    <a:pt x="6241" y="128293"/>
                  </a:lnTo>
                  <a:lnTo>
                    <a:pt x="0" y="174751"/>
                  </a:lnTo>
                  <a:lnTo>
                    <a:pt x="0" y="888746"/>
                  </a:lnTo>
                  <a:lnTo>
                    <a:pt x="6241" y="935204"/>
                  </a:lnTo>
                  <a:lnTo>
                    <a:pt x="23857" y="976949"/>
                  </a:lnTo>
                  <a:lnTo>
                    <a:pt x="51181" y="1012317"/>
                  </a:lnTo>
                  <a:lnTo>
                    <a:pt x="86548" y="1039640"/>
                  </a:lnTo>
                  <a:lnTo>
                    <a:pt x="128293" y="1057256"/>
                  </a:lnTo>
                  <a:lnTo>
                    <a:pt x="174752" y="1063498"/>
                  </a:lnTo>
                  <a:lnTo>
                    <a:pt x="1671193" y="1063498"/>
                  </a:lnTo>
                  <a:lnTo>
                    <a:pt x="1717651" y="1057256"/>
                  </a:lnTo>
                  <a:lnTo>
                    <a:pt x="1759396" y="1039640"/>
                  </a:lnTo>
                  <a:lnTo>
                    <a:pt x="1794764" y="1012316"/>
                  </a:lnTo>
                  <a:lnTo>
                    <a:pt x="1822087" y="976949"/>
                  </a:lnTo>
                  <a:lnTo>
                    <a:pt x="1839703" y="935204"/>
                  </a:lnTo>
                  <a:lnTo>
                    <a:pt x="1845945" y="888746"/>
                  </a:lnTo>
                  <a:lnTo>
                    <a:pt x="1845945" y="174751"/>
                  </a:lnTo>
                  <a:lnTo>
                    <a:pt x="1839703" y="128293"/>
                  </a:lnTo>
                  <a:lnTo>
                    <a:pt x="1822087" y="86548"/>
                  </a:lnTo>
                  <a:lnTo>
                    <a:pt x="1794763" y="51180"/>
                  </a:lnTo>
                  <a:lnTo>
                    <a:pt x="1759396" y="23857"/>
                  </a:lnTo>
                  <a:lnTo>
                    <a:pt x="1717651" y="6241"/>
                  </a:lnTo>
                  <a:lnTo>
                    <a:pt x="167119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85972" y="1223264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4" y="0"/>
                  </a:moveTo>
                  <a:lnTo>
                    <a:pt x="184023" y="0"/>
                  </a:lnTo>
                  <a:lnTo>
                    <a:pt x="135113" y="6566"/>
                  </a:lnTo>
                  <a:lnTo>
                    <a:pt x="91157" y="25103"/>
                  </a:lnTo>
                  <a:lnTo>
                    <a:pt x="53911" y="53863"/>
                  </a:lnTo>
                  <a:lnTo>
                    <a:pt x="25131" y="91101"/>
                  </a:lnTo>
                  <a:lnTo>
                    <a:pt x="6575" y="135069"/>
                  </a:lnTo>
                  <a:lnTo>
                    <a:pt x="0" y="184023"/>
                  </a:lnTo>
                  <a:lnTo>
                    <a:pt x="0" y="431291"/>
                  </a:lnTo>
                  <a:lnTo>
                    <a:pt x="6575" y="480191"/>
                  </a:lnTo>
                  <a:lnTo>
                    <a:pt x="25131" y="524124"/>
                  </a:lnTo>
                  <a:lnTo>
                    <a:pt x="53911" y="561339"/>
                  </a:lnTo>
                  <a:lnTo>
                    <a:pt x="91157" y="590089"/>
                  </a:lnTo>
                  <a:lnTo>
                    <a:pt x="135113" y="608621"/>
                  </a:lnTo>
                  <a:lnTo>
                    <a:pt x="184023" y="615188"/>
                  </a:lnTo>
                  <a:lnTo>
                    <a:pt x="1388744" y="615188"/>
                  </a:lnTo>
                  <a:lnTo>
                    <a:pt x="1437654" y="608621"/>
                  </a:lnTo>
                  <a:lnTo>
                    <a:pt x="1481610" y="590089"/>
                  </a:lnTo>
                  <a:lnTo>
                    <a:pt x="1518856" y="561340"/>
                  </a:lnTo>
                  <a:lnTo>
                    <a:pt x="1547636" y="524124"/>
                  </a:lnTo>
                  <a:lnTo>
                    <a:pt x="1566192" y="480191"/>
                  </a:lnTo>
                  <a:lnTo>
                    <a:pt x="1572767" y="431291"/>
                  </a:lnTo>
                  <a:lnTo>
                    <a:pt x="1572767" y="184023"/>
                  </a:lnTo>
                  <a:lnTo>
                    <a:pt x="1566192" y="135069"/>
                  </a:lnTo>
                  <a:lnTo>
                    <a:pt x="1547636" y="91101"/>
                  </a:lnTo>
                  <a:lnTo>
                    <a:pt x="1518856" y="53863"/>
                  </a:lnTo>
                  <a:lnTo>
                    <a:pt x="1481610" y="25103"/>
                  </a:lnTo>
                  <a:lnTo>
                    <a:pt x="1437654" y="6566"/>
                  </a:lnTo>
                  <a:lnTo>
                    <a:pt x="13887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438143" y="1929511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5" h="189230">
                  <a:moveTo>
                    <a:pt x="814323" y="0"/>
                  </a:moveTo>
                  <a:lnTo>
                    <a:pt x="94360" y="0"/>
                  </a:lnTo>
                  <a:lnTo>
                    <a:pt x="57650" y="7421"/>
                  </a:lnTo>
                  <a:lnTo>
                    <a:pt x="27654" y="27654"/>
                  </a:lnTo>
                  <a:lnTo>
                    <a:pt x="7421" y="57650"/>
                  </a:lnTo>
                  <a:lnTo>
                    <a:pt x="0" y="94361"/>
                  </a:lnTo>
                  <a:lnTo>
                    <a:pt x="7421" y="131125"/>
                  </a:lnTo>
                  <a:lnTo>
                    <a:pt x="27654" y="161115"/>
                  </a:lnTo>
                  <a:lnTo>
                    <a:pt x="57650" y="181318"/>
                  </a:lnTo>
                  <a:lnTo>
                    <a:pt x="94360" y="188722"/>
                  </a:lnTo>
                  <a:lnTo>
                    <a:pt x="814323" y="188722"/>
                  </a:lnTo>
                  <a:lnTo>
                    <a:pt x="851034" y="181318"/>
                  </a:lnTo>
                  <a:lnTo>
                    <a:pt x="881030" y="161115"/>
                  </a:lnTo>
                  <a:lnTo>
                    <a:pt x="901263" y="131125"/>
                  </a:lnTo>
                  <a:lnTo>
                    <a:pt x="908684" y="94361"/>
                  </a:lnTo>
                  <a:lnTo>
                    <a:pt x="901263" y="57650"/>
                  </a:lnTo>
                  <a:lnTo>
                    <a:pt x="881030" y="27654"/>
                  </a:lnTo>
                  <a:lnTo>
                    <a:pt x="851034" y="7421"/>
                  </a:lnTo>
                  <a:lnTo>
                    <a:pt x="814323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745229" y="1964563"/>
            <a:ext cx="2959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0"/>
              </a:rPr>
              <a:t>afmz.ru</a:t>
            </a:r>
            <a:endParaRPr sz="600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29101" y="1263230"/>
            <a:ext cx="1370711" cy="496481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2947416" y="2291207"/>
            <a:ext cx="1846580" cy="1063625"/>
            <a:chOff x="2947416" y="2291207"/>
            <a:chExt cx="1846580" cy="1063625"/>
          </a:xfrm>
        </p:grpSpPr>
        <p:sp>
          <p:nvSpPr>
            <p:cNvPr id="54" name="object 54"/>
            <p:cNvSpPr/>
            <p:nvPr/>
          </p:nvSpPr>
          <p:spPr>
            <a:xfrm>
              <a:off x="2947416" y="2291207"/>
              <a:ext cx="1846580" cy="1063625"/>
            </a:xfrm>
            <a:custGeom>
              <a:avLst/>
              <a:gdLst/>
              <a:ahLst/>
              <a:cxnLst/>
              <a:rect l="l" t="t" r="r" b="b"/>
              <a:pathLst>
                <a:path w="1846579" h="1063625">
                  <a:moveTo>
                    <a:pt x="1671193" y="0"/>
                  </a:moveTo>
                  <a:lnTo>
                    <a:pt x="174878" y="0"/>
                  </a:lnTo>
                  <a:lnTo>
                    <a:pt x="128411" y="6242"/>
                  </a:lnTo>
                  <a:lnTo>
                    <a:pt x="86642" y="23861"/>
                  </a:lnTo>
                  <a:lnTo>
                    <a:pt x="51244" y="51196"/>
                  </a:lnTo>
                  <a:lnTo>
                    <a:pt x="23890" y="86585"/>
                  </a:lnTo>
                  <a:lnTo>
                    <a:pt x="6251" y="128367"/>
                  </a:lnTo>
                  <a:lnTo>
                    <a:pt x="0" y="174878"/>
                  </a:lnTo>
                  <a:lnTo>
                    <a:pt x="0" y="888745"/>
                  </a:lnTo>
                  <a:lnTo>
                    <a:pt x="6251" y="935213"/>
                  </a:lnTo>
                  <a:lnTo>
                    <a:pt x="23890" y="976982"/>
                  </a:lnTo>
                  <a:lnTo>
                    <a:pt x="51244" y="1012380"/>
                  </a:lnTo>
                  <a:lnTo>
                    <a:pt x="86642" y="1039734"/>
                  </a:lnTo>
                  <a:lnTo>
                    <a:pt x="128411" y="1057373"/>
                  </a:lnTo>
                  <a:lnTo>
                    <a:pt x="174878" y="1063625"/>
                  </a:lnTo>
                  <a:lnTo>
                    <a:pt x="1671193" y="1063625"/>
                  </a:lnTo>
                  <a:lnTo>
                    <a:pt x="1717704" y="1057373"/>
                  </a:lnTo>
                  <a:lnTo>
                    <a:pt x="1759486" y="1039734"/>
                  </a:lnTo>
                  <a:lnTo>
                    <a:pt x="1794875" y="1012380"/>
                  </a:lnTo>
                  <a:lnTo>
                    <a:pt x="1822210" y="976982"/>
                  </a:lnTo>
                  <a:lnTo>
                    <a:pt x="1839829" y="935213"/>
                  </a:lnTo>
                  <a:lnTo>
                    <a:pt x="1846071" y="888745"/>
                  </a:lnTo>
                  <a:lnTo>
                    <a:pt x="1846071" y="174878"/>
                  </a:lnTo>
                  <a:lnTo>
                    <a:pt x="1839829" y="128367"/>
                  </a:lnTo>
                  <a:lnTo>
                    <a:pt x="1822210" y="86585"/>
                  </a:lnTo>
                  <a:lnTo>
                    <a:pt x="1794875" y="51196"/>
                  </a:lnTo>
                  <a:lnTo>
                    <a:pt x="1759486" y="23861"/>
                  </a:lnTo>
                  <a:lnTo>
                    <a:pt x="1717704" y="6242"/>
                  </a:lnTo>
                  <a:lnTo>
                    <a:pt x="167119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75432" y="2422144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4022" y="0"/>
                  </a:lnTo>
                  <a:lnTo>
                    <a:pt x="135069" y="6575"/>
                  </a:lnTo>
                  <a:lnTo>
                    <a:pt x="91101" y="25131"/>
                  </a:lnTo>
                  <a:lnTo>
                    <a:pt x="53863" y="53911"/>
                  </a:lnTo>
                  <a:lnTo>
                    <a:pt x="25103" y="91157"/>
                  </a:lnTo>
                  <a:lnTo>
                    <a:pt x="6566" y="135113"/>
                  </a:lnTo>
                  <a:lnTo>
                    <a:pt x="0" y="184022"/>
                  </a:lnTo>
                  <a:lnTo>
                    <a:pt x="0" y="431291"/>
                  </a:lnTo>
                  <a:lnTo>
                    <a:pt x="6566" y="480201"/>
                  </a:lnTo>
                  <a:lnTo>
                    <a:pt x="25103" y="524157"/>
                  </a:lnTo>
                  <a:lnTo>
                    <a:pt x="53863" y="561403"/>
                  </a:lnTo>
                  <a:lnTo>
                    <a:pt x="91101" y="590183"/>
                  </a:lnTo>
                  <a:lnTo>
                    <a:pt x="135069" y="608739"/>
                  </a:lnTo>
                  <a:lnTo>
                    <a:pt x="184022" y="615314"/>
                  </a:lnTo>
                  <a:lnTo>
                    <a:pt x="1388745" y="615314"/>
                  </a:lnTo>
                  <a:lnTo>
                    <a:pt x="1437654" y="608739"/>
                  </a:lnTo>
                  <a:lnTo>
                    <a:pt x="1481610" y="590183"/>
                  </a:lnTo>
                  <a:lnTo>
                    <a:pt x="1518856" y="561403"/>
                  </a:lnTo>
                  <a:lnTo>
                    <a:pt x="1547636" y="524157"/>
                  </a:lnTo>
                  <a:lnTo>
                    <a:pt x="1566192" y="480201"/>
                  </a:lnTo>
                  <a:lnTo>
                    <a:pt x="1572768" y="431291"/>
                  </a:lnTo>
                  <a:lnTo>
                    <a:pt x="1572768" y="184022"/>
                  </a:lnTo>
                  <a:lnTo>
                    <a:pt x="1566192" y="135113"/>
                  </a:lnTo>
                  <a:lnTo>
                    <a:pt x="1547636" y="91157"/>
                  </a:lnTo>
                  <a:lnTo>
                    <a:pt x="1518856" y="53911"/>
                  </a:lnTo>
                  <a:lnTo>
                    <a:pt x="1481610" y="25131"/>
                  </a:lnTo>
                  <a:lnTo>
                    <a:pt x="1437654" y="6575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27603" y="3128518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5" h="189229">
                  <a:moveTo>
                    <a:pt x="814324" y="0"/>
                  </a:moveTo>
                  <a:lnTo>
                    <a:pt x="94361" y="0"/>
                  </a:lnTo>
                  <a:lnTo>
                    <a:pt x="57650" y="7403"/>
                  </a:lnTo>
                  <a:lnTo>
                    <a:pt x="27654" y="27606"/>
                  </a:lnTo>
                  <a:lnTo>
                    <a:pt x="7421" y="57596"/>
                  </a:lnTo>
                  <a:lnTo>
                    <a:pt x="0" y="94361"/>
                  </a:lnTo>
                  <a:lnTo>
                    <a:pt x="7421" y="131071"/>
                  </a:lnTo>
                  <a:lnTo>
                    <a:pt x="27654" y="161067"/>
                  </a:lnTo>
                  <a:lnTo>
                    <a:pt x="57650" y="181300"/>
                  </a:lnTo>
                  <a:lnTo>
                    <a:pt x="94361" y="188722"/>
                  </a:lnTo>
                  <a:lnTo>
                    <a:pt x="814324" y="188722"/>
                  </a:lnTo>
                  <a:lnTo>
                    <a:pt x="851034" y="181300"/>
                  </a:lnTo>
                  <a:lnTo>
                    <a:pt x="881030" y="161067"/>
                  </a:lnTo>
                  <a:lnTo>
                    <a:pt x="901263" y="131071"/>
                  </a:lnTo>
                  <a:lnTo>
                    <a:pt x="908685" y="94361"/>
                  </a:lnTo>
                  <a:lnTo>
                    <a:pt x="901263" y="57596"/>
                  </a:lnTo>
                  <a:lnTo>
                    <a:pt x="881030" y="27606"/>
                  </a:lnTo>
                  <a:lnTo>
                    <a:pt x="851034" y="7403"/>
                  </a:lnTo>
                  <a:lnTo>
                    <a:pt x="81432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3719576" y="3163570"/>
            <a:ext cx="3251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2"/>
              </a:rPr>
              <a:t>smbn.ru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94202" y="2462263"/>
            <a:ext cx="835431" cy="478548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7565770" y="3485641"/>
            <a:ext cx="1846580" cy="1063625"/>
            <a:chOff x="7565770" y="3485641"/>
            <a:chExt cx="1846580" cy="1063625"/>
          </a:xfrm>
        </p:grpSpPr>
        <p:sp>
          <p:nvSpPr>
            <p:cNvPr id="60" name="object 60"/>
            <p:cNvSpPr/>
            <p:nvPr/>
          </p:nvSpPr>
          <p:spPr>
            <a:xfrm>
              <a:off x="7565770" y="3485641"/>
              <a:ext cx="1846580" cy="1063625"/>
            </a:xfrm>
            <a:custGeom>
              <a:avLst/>
              <a:gdLst/>
              <a:ahLst/>
              <a:cxnLst/>
              <a:rect l="l" t="t" r="r" b="b"/>
              <a:pathLst>
                <a:path w="1846579" h="1063625">
                  <a:moveTo>
                    <a:pt x="1671193" y="0"/>
                  </a:moveTo>
                  <a:lnTo>
                    <a:pt x="174878" y="0"/>
                  </a:lnTo>
                  <a:lnTo>
                    <a:pt x="128367" y="6241"/>
                  </a:lnTo>
                  <a:lnTo>
                    <a:pt x="86585" y="23857"/>
                  </a:lnTo>
                  <a:lnTo>
                    <a:pt x="51196" y="51181"/>
                  </a:lnTo>
                  <a:lnTo>
                    <a:pt x="23861" y="86548"/>
                  </a:lnTo>
                  <a:lnTo>
                    <a:pt x="6242" y="128293"/>
                  </a:lnTo>
                  <a:lnTo>
                    <a:pt x="0" y="174752"/>
                  </a:lnTo>
                  <a:lnTo>
                    <a:pt x="0" y="888746"/>
                  </a:lnTo>
                  <a:lnTo>
                    <a:pt x="6242" y="935204"/>
                  </a:lnTo>
                  <a:lnTo>
                    <a:pt x="23861" y="976949"/>
                  </a:lnTo>
                  <a:lnTo>
                    <a:pt x="51196" y="1012317"/>
                  </a:lnTo>
                  <a:lnTo>
                    <a:pt x="86585" y="1039640"/>
                  </a:lnTo>
                  <a:lnTo>
                    <a:pt x="128367" y="1057256"/>
                  </a:lnTo>
                  <a:lnTo>
                    <a:pt x="174878" y="1063498"/>
                  </a:lnTo>
                  <a:lnTo>
                    <a:pt x="1671193" y="1063498"/>
                  </a:lnTo>
                  <a:lnTo>
                    <a:pt x="1717660" y="1057256"/>
                  </a:lnTo>
                  <a:lnTo>
                    <a:pt x="1759429" y="1039640"/>
                  </a:lnTo>
                  <a:lnTo>
                    <a:pt x="1794827" y="1012317"/>
                  </a:lnTo>
                  <a:lnTo>
                    <a:pt x="1822181" y="976949"/>
                  </a:lnTo>
                  <a:lnTo>
                    <a:pt x="1839820" y="935204"/>
                  </a:lnTo>
                  <a:lnTo>
                    <a:pt x="1846072" y="888746"/>
                  </a:lnTo>
                  <a:lnTo>
                    <a:pt x="1846072" y="174752"/>
                  </a:lnTo>
                  <a:lnTo>
                    <a:pt x="1839820" y="128293"/>
                  </a:lnTo>
                  <a:lnTo>
                    <a:pt x="1822181" y="86548"/>
                  </a:lnTo>
                  <a:lnTo>
                    <a:pt x="1794827" y="51180"/>
                  </a:lnTo>
                  <a:lnTo>
                    <a:pt x="1759429" y="23857"/>
                  </a:lnTo>
                  <a:lnTo>
                    <a:pt x="1717660" y="6241"/>
                  </a:lnTo>
                  <a:lnTo>
                    <a:pt x="167119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693786" y="3616578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3896" y="0"/>
                  </a:lnTo>
                  <a:lnTo>
                    <a:pt x="134996" y="6566"/>
                  </a:lnTo>
                  <a:lnTo>
                    <a:pt x="91063" y="25098"/>
                  </a:lnTo>
                  <a:lnTo>
                    <a:pt x="53848" y="53848"/>
                  </a:lnTo>
                  <a:lnTo>
                    <a:pt x="25098" y="91063"/>
                  </a:lnTo>
                  <a:lnTo>
                    <a:pt x="6566" y="134996"/>
                  </a:lnTo>
                  <a:lnTo>
                    <a:pt x="0" y="183896"/>
                  </a:lnTo>
                  <a:lnTo>
                    <a:pt x="0" y="431165"/>
                  </a:lnTo>
                  <a:lnTo>
                    <a:pt x="6566" y="480118"/>
                  </a:lnTo>
                  <a:lnTo>
                    <a:pt x="25098" y="524086"/>
                  </a:lnTo>
                  <a:lnTo>
                    <a:pt x="53848" y="561324"/>
                  </a:lnTo>
                  <a:lnTo>
                    <a:pt x="91063" y="590084"/>
                  </a:lnTo>
                  <a:lnTo>
                    <a:pt x="134996" y="608621"/>
                  </a:lnTo>
                  <a:lnTo>
                    <a:pt x="183896" y="615188"/>
                  </a:lnTo>
                  <a:lnTo>
                    <a:pt x="1388745" y="615188"/>
                  </a:lnTo>
                  <a:lnTo>
                    <a:pt x="1437654" y="608621"/>
                  </a:lnTo>
                  <a:lnTo>
                    <a:pt x="1481610" y="590084"/>
                  </a:lnTo>
                  <a:lnTo>
                    <a:pt x="1518856" y="561324"/>
                  </a:lnTo>
                  <a:lnTo>
                    <a:pt x="1547636" y="524086"/>
                  </a:lnTo>
                  <a:lnTo>
                    <a:pt x="1566192" y="480118"/>
                  </a:lnTo>
                  <a:lnTo>
                    <a:pt x="1572768" y="431165"/>
                  </a:lnTo>
                  <a:lnTo>
                    <a:pt x="1572768" y="183896"/>
                  </a:lnTo>
                  <a:lnTo>
                    <a:pt x="1566192" y="134996"/>
                  </a:lnTo>
                  <a:lnTo>
                    <a:pt x="1547636" y="91063"/>
                  </a:lnTo>
                  <a:lnTo>
                    <a:pt x="1518856" y="53848"/>
                  </a:lnTo>
                  <a:lnTo>
                    <a:pt x="1481610" y="25098"/>
                  </a:lnTo>
                  <a:lnTo>
                    <a:pt x="1437654" y="6566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045957" y="4322825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4" h="189229">
                  <a:moveTo>
                    <a:pt x="814197" y="0"/>
                  </a:moveTo>
                  <a:lnTo>
                    <a:pt x="94361" y="0"/>
                  </a:lnTo>
                  <a:lnTo>
                    <a:pt x="57596" y="7421"/>
                  </a:lnTo>
                  <a:lnTo>
                    <a:pt x="27606" y="27654"/>
                  </a:lnTo>
                  <a:lnTo>
                    <a:pt x="7403" y="57650"/>
                  </a:lnTo>
                  <a:lnTo>
                    <a:pt x="0" y="94361"/>
                  </a:lnTo>
                  <a:lnTo>
                    <a:pt x="7403" y="131125"/>
                  </a:lnTo>
                  <a:lnTo>
                    <a:pt x="27606" y="161115"/>
                  </a:lnTo>
                  <a:lnTo>
                    <a:pt x="57596" y="181318"/>
                  </a:lnTo>
                  <a:lnTo>
                    <a:pt x="94361" y="188722"/>
                  </a:lnTo>
                  <a:lnTo>
                    <a:pt x="814197" y="188722"/>
                  </a:lnTo>
                  <a:lnTo>
                    <a:pt x="850981" y="181318"/>
                  </a:lnTo>
                  <a:lnTo>
                    <a:pt x="881014" y="161115"/>
                  </a:lnTo>
                  <a:lnTo>
                    <a:pt x="901261" y="131125"/>
                  </a:lnTo>
                  <a:lnTo>
                    <a:pt x="908685" y="94361"/>
                  </a:lnTo>
                  <a:lnTo>
                    <a:pt x="901261" y="57650"/>
                  </a:lnTo>
                  <a:lnTo>
                    <a:pt x="881014" y="27654"/>
                  </a:lnTo>
                  <a:lnTo>
                    <a:pt x="850981" y="7421"/>
                  </a:lnTo>
                  <a:lnTo>
                    <a:pt x="814197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8350757" y="4357827"/>
            <a:ext cx="30099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4"/>
              </a:rPr>
              <a:t>rci22.ru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36916" y="3698912"/>
            <a:ext cx="1370710" cy="411822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7577009" y="2304406"/>
            <a:ext cx="1846580" cy="1063625"/>
            <a:chOff x="2947416" y="4722621"/>
            <a:chExt cx="1846580" cy="1063625"/>
          </a:xfrm>
        </p:grpSpPr>
        <p:sp>
          <p:nvSpPr>
            <p:cNvPr id="66" name="object 66"/>
            <p:cNvSpPr/>
            <p:nvPr/>
          </p:nvSpPr>
          <p:spPr>
            <a:xfrm>
              <a:off x="2947416" y="4722621"/>
              <a:ext cx="1846580" cy="1063625"/>
            </a:xfrm>
            <a:custGeom>
              <a:avLst/>
              <a:gdLst/>
              <a:ahLst/>
              <a:cxnLst/>
              <a:rect l="l" t="t" r="r" b="b"/>
              <a:pathLst>
                <a:path w="1846579" h="1063625">
                  <a:moveTo>
                    <a:pt x="1671193" y="0"/>
                  </a:moveTo>
                  <a:lnTo>
                    <a:pt x="174878" y="0"/>
                  </a:lnTo>
                  <a:lnTo>
                    <a:pt x="128411" y="6241"/>
                  </a:lnTo>
                  <a:lnTo>
                    <a:pt x="86642" y="23857"/>
                  </a:lnTo>
                  <a:lnTo>
                    <a:pt x="51244" y="51181"/>
                  </a:lnTo>
                  <a:lnTo>
                    <a:pt x="23890" y="86548"/>
                  </a:lnTo>
                  <a:lnTo>
                    <a:pt x="6251" y="128293"/>
                  </a:lnTo>
                  <a:lnTo>
                    <a:pt x="0" y="174751"/>
                  </a:lnTo>
                  <a:lnTo>
                    <a:pt x="0" y="888758"/>
                  </a:lnTo>
                  <a:lnTo>
                    <a:pt x="6251" y="935229"/>
                  </a:lnTo>
                  <a:lnTo>
                    <a:pt x="23890" y="976987"/>
                  </a:lnTo>
                  <a:lnTo>
                    <a:pt x="51244" y="1012364"/>
                  </a:lnTo>
                  <a:lnTo>
                    <a:pt x="86642" y="1039696"/>
                  </a:lnTo>
                  <a:lnTo>
                    <a:pt x="128411" y="1057317"/>
                  </a:lnTo>
                  <a:lnTo>
                    <a:pt x="174878" y="1063561"/>
                  </a:lnTo>
                  <a:lnTo>
                    <a:pt x="1671193" y="1063561"/>
                  </a:lnTo>
                  <a:lnTo>
                    <a:pt x="1717704" y="1057317"/>
                  </a:lnTo>
                  <a:lnTo>
                    <a:pt x="1759486" y="1039696"/>
                  </a:lnTo>
                  <a:lnTo>
                    <a:pt x="1794875" y="1012364"/>
                  </a:lnTo>
                  <a:lnTo>
                    <a:pt x="1822210" y="976987"/>
                  </a:lnTo>
                  <a:lnTo>
                    <a:pt x="1839829" y="935229"/>
                  </a:lnTo>
                  <a:lnTo>
                    <a:pt x="1846071" y="888758"/>
                  </a:lnTo>
                  <a:lnTo>
                    <a:pt x="1846071" y="174751"/>
                  </a:lnTo>
                  <a:lnTo>
                    <a:pt x="1839829" y="128293"/>
                  </a:lnTo>
                  <a:lnTo>
                    <a:pt x="1822210" y="86548"/>
                  </a:lnTo>
                  <a:lnTo>
                    <a:pt x="1794875" y="51181"/>
                  </a:lnTo>
                  <a:lnTo>
                    <a:pt x="1759486" y="23857"/>
                  </a:lnTo>
                  <a:lnTo>
                    <a:pt x="1717704" y="6241"/>
                  </a:lnTo>
                  <a:lnTo>
                    <a:pt x="167119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075432" y="4853558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4022" y="0"/>
                  </a:lnTo>
                  <a:lnTo>
                    <a:pt x="135069" y="6575"/>
                  </a:lnTo>
                  <a:lnTo>
                    <a:pt x="91101" y="25131"/>
                  </a:lnTo>
                  <a:lnTo>
                    <a:pt x="53863" y="53911"/>
                  </a:lnTo>
                  <a:lnTo>
                    <a:pt x="25103" y="91157"/>
                  </a:lnTo>
                  <a:lnTo>
                    <a:pt x="6566" y="135113"/>
                  </a:lnTo>
                  <a:lnTo>
                    <a:pt x="0" y="184023"/>
                  </a:lnTo>
                  <a:lnTo>
                    <a:pt x="0" y="431292"/>
                  </a:lnTo>
                  <a:lnTo>
                    <a:pt x="6566" y="480201"/>
                  </a:lnTo>
                  <a:lnTo>
                    <a:pt x="25103" y="524157"/>
                  </a:lnTo>
                  <a:lnTo>
                    <a:pt x="53863" y="561403"/>
                  </a:lnTo>
                  <a:lnTo>
                    <a:pt x="91101" y="590183"/>
                  </a:lnTo>
                  <a:lnTo>
                    <a:pt x="135069" y="608739"/>
                  </a:lnTo>
                  <a:lnTo>
                    <a:pt x="184022" y="615315"/>
                  </a:lnTo>
                  <a:lnTo>
                    <a:pt x="1388745" y="615315"/>
                  </a:lnTo>
                  <a:lnTo>
                    <a:pt x="1437654" y="608739"/>
                  </a:lnTo>
                  <a:lnTo>
                    <a:pt x="1481610" y="590183"/>
                  </a:lnTo>
                  <a:lnTo>
                    <a:pt x="1518856" y="561403"/>
                  </a:lnTo>
                  <a:lnTo>
                    <a:pt x="1547636" y="524157"/>
                  </a:lnTo>
                  <a:lnTo>
                    <a:pt x="1566192" y="480201"/>
                  </a:lnTo>
                  <a:lnTo>
                    <a:pt x="1572768" y="431292"/>
                  </a:lnTo>
                  <a:lnTo>
                    <a:pt x="1572768" y="184023"/>
                  </a:lnTo>
                  <a:lnTo>
                    <a:pt x="1566192" y="135113"/>
                  </a:lnTo>
                  <a:lnTo>
                    <a:pt x="1547636" y="91157"/>
                  </a:lnTo>
                  <a:lnTo>
                    <a:pt x="1518856" y="53911"/>
                  </a:lnTo>
                  <a:lnTo>
                    <a:pt x="1481610" y="25131"/>
                  </a:lnTo>
                  <a:lnTo>
                    <a:pt x="1437654" y="6575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427603" y="5559932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5" h="189229">
                  <a:moveTo>
                    <a:pt x="814324" y="0"/>
                  </a:moveTo>
                  <a:lnTo>
                    <a:pt x="94361" y="0"/>
                  </a:lnTo>
                  <a:lnTo>
                    <a:pt x="57650" y="7410"/>
                  </a:lnTo>
                  <a:lnTo>
                    <a:pt x="27654" y="27620"/>
                  </a:lnTo>
                  <a:lnTo>
                    <a:pt x="7421" y="57601"/>
                  </a:lnTo>
                  <a:lnTo>
                    <a:pt x="0" y="94322"/>
                  </a:lnTo>
                  <a:lnTo>
                    <a:pt x="7421" y="131057"/>
                  </a:lnTo>
                  <a:lnTo>
                    <a:pt x="27654" y="161055"/>
                  </a:lnTo>
                  <a:lnTo>
                    <a:pt x="57650" y="181280"/>
                  </a:lnTo>
                  <a:lnTo>
                    <a:pt x="94361" y="188696"/>
                  </a:lnTo>
                  <a:lnTo>
                    <a:pt x="814324" y="188696"/>
                  </a:lnTo>
                  <a:lnTo>
                    <a:pt x="851034" y="181280"/>
                  </a:lnTo>
                  <a:lnTo>
                    <a:pt x="881030" y="161055"/>
                  </a:lnTo>
                  <a:lnTo>
                    <a:pt x="901263" y="131057"/>
                  </a:lnTo>
                  <a:lnTo>
                    <a:pt x="908685" y="94322"/>
                  </a:lnTo>
                  <a:lnTo>
                    <a:pt x="901263" y="57601"/>
                  </a:lnTo>
                  <a:lnTo>
                    <a:pt x="881030" y="27620"/>
                  </a:lnTo>
                  <a:lnTo>
                    <a:pt x="851034" y="7410"/>
                  </a:lnTo>
                  <a:lnTo>
                    <a:pt x="81432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8105837" y="3186125"/>
            <a:ext cx="766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6"/>
              </a:rPr>
              <a:t>ombudsmanbiz22.ru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94306" y="2575698"/>
            <a:ext cx="1411986" cy="353910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5274436" y="2255011"/>
            <a:ext cx="1845945" cy="1063625"/>
            <a:chOff x="5274436" y="2255011"/>
            <a:chExt cx="1845945" cy="1063625"/>
          </a:xfrm>
        </p:grpSpPr>
        <p:sp>
          <p:nvSpPr>
            <p:cNvPr id="72" name="object 72"/>
            <p:cNvSpPr/>
            <p:nvPr/>
          </p:nvSpPr>
          <p:spPr>
            <a:xfrm>
              <a:off x="5274436" y="2255011"/>
              <a:ext cx="1845945" cy="1063625"/>
            </a:xfrm>
            <a:custGeom>
              <a:avLst/>
              <a:gdLst/>
              <a:ahLst/>
              <a:cxnLst/>
              <a:rect l="l" t="t" r="r" b="b"/>
              <a:pathLst>
                <a:path w="1845945" h="1063625">
                  <a:moveTo>
                    <a:pt x="1671192" y="0"/>
                  </a:moveTo>
                  <a:lnTo>
                    <a:pt x="174751" y="0"/>
                  </a:lnTo>
                  <a:lnTo>
                    <a:pt x="128293" y="6251"/>
                  </a:lnTo>
                  <a:lnTo>
                    <a:pt x="86548" y="23890"/>
                  </a:lnTo>
                  <a:lnTo>
                    <a:pt x="51180" y="51244"/>
                  </a:lnTo>
                  <a:lnTo>
                    <a:pt x="23857" y="86642"/>
                  </a:lnTo>
                  <a:lnTo>
                    <a:pt x="6241" y="128411"/>
                  </a:lnTo>
                  <a:lnTo>
                    <a:pt x="0" y="174878"/>
                  </a:lnTo>
                  <a:lnTo>
                    <a:pt x="0" y="888746"/>
                  </a:lnTo>
                  <a:lnTo>
                    <a:pt x="6241" y="935257"/>
                  </a:lnTo>
                  <a:lnTo>
                    <a:pt x="23857" y="977039"/>
                  </a:lnTo>
                  <a:lnTo>
                    <a:pt x="51181" y="1012428"/>
                  </a:lnTo>
                  <a:lnTo>
                    <a:pt x="86548" y="1039763"/>
                  </a:lnTo>
                  <a:lnTo>
                    <a:pt x="128293" y="1057382"/>
                  </a:lnTo>
                  <a:lnTo>
                    <a:pt x="174751" y="1063625"/>
                  </a:lnTo>
                  <a:lnTo>
                    <a:pt x="1671192" y="1063625"/>
                  </a:lnTo>
                  <a:lnTo>
                    <a:pt x="1717651" y="1057382"/>
                  </a:lnTo>
                  <a:lnTo>
                    <a:pt x="1759396" y="1039763"/>
                  </a:lnTo>
                  <a:lnTo>
                    <a:pt x="1794764" y="1012428"/>
                  </a:lnTo>
                  <a:lnTo>
                    <a:pt x="1822087" y="977039"/>
                  </a:lnTo>
                  <a:lnTo>
                    <a:pt x="1839703" y="935257"/>
                  </a:lnTo>
                  <a:lnTo>
                    <a:pt x="1845944" y="888746"/>
                  </a:lnTo>
                  <a:lnTo>
                    <a:pt x="1845944" y="174878"/>
                  </a:lnTo>
                  <a:lnTo>
                    <a:pt x="1839703" y="128411"/>
                  </a:lnTo>
                  <a:lnTo>
                    <a:pt x="1822087" y="86642"/>
                  </a:lnTo>
                  <a:lnTo>
                    <a:pt x="1794764" y="51244"/>
                  </a:lnTo>
                  <a:lnTo>
                    <a:pt x="1759396" y="23890"/>
                  </a:lnTo>
                  <a:lnTo>
                    <a:pt x="1717651" y="6251"/>
                  </a:lnTo>
                  <a:lnTo>
                    <a:pt x="16711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402325" y="2385948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5" y="0"/>
                  </a:moveTo>
                  <a:lnTo>
                    <a:pt x="184023" y="0"/>
                  </a:lnTo>
                  <a:lnTo>
                    <a:pt x="135113" y="6575"/>
                  </a:lnTo>
                  <a:lnTo>
                    <a:pt x="91157" y="25131"/>
                  </a:lnTo>
                  <a:lnTo>
                    <a:pt x="53911" y="53911"/>
                  </a:lnTo>
                  <a:lnTo>
                    <a:pt x="25131" y="91157"/>
                  </a:lnTo>
                  <a:lnTo>
                    <a:pt x="6575" y="135113"/>
                  </a:lnTo>
                  <a:lnTo>
                    <a:pt x="0" y="184023"/>
                  </a:lnTo>
                  <a:lnTo>
                    <a:pt x="0" y="431291"/>
                  </a:lnTo>
                  <a:lnTo>
                    <a:pt x="6575" y="480245"/>
                  </a:lnTo>
                  <a:lnTo>
                    <a:pt x="25131" y="524213"/>
                  </a:lnTo>
                  <a:lnTo>
                    <a:pt x="53911" y="561451"/>
                  </a:lnTo>
                  <a:lnTo>
                    <a:pt x="91157" y="590211"/>
                  </a:lnTo>
                  <a:lnTo>
                    <a:pt x="135113" y="608748"/>
                  </a:lnTo>
                  <a:lnTo>
                    <a:pt x="184023" y="615314"/>
                  </a:lnTo>
                  <a:lnTo>
                    <a:pt x="1388745" y="615314"/>
                  </a:lnTo>
                  <a:lnTo>
                    <a:pt x="1437654" y="608748"/>
                  </a:lnTo>
                  <a:lnTo>
                    <a:pt x="1481610" y="590211"/>
                  </a:lnTo>
                  <a:lnTo>
                    <a:pt x="1518856" y="561451"/>
                  </a:lnTo>
                  <a:lnTo>
                    <a:pt x="1547636" y="524213"/>
                  </a:lnTo>
                  <a:lnTo>
                    <a:pt x="1566192" y="480245"/>
                  </a:lnTo>
                  <a:lnTo>
                    <a:pt x="1572768" y="431291"/>
                  </a:lnTo>
                  <a:lnTo>
                    <a:pt x="1572768" y="184023"/>
                  </a:lnTo>
                  <a:lnTo>
                    <a:pt x="1566192" y="135113"/>
                  </a:lnTo>
                  <a:lnTo>
                    <a:pt x="1547636" y="91157"/>
                  </a:lnTo>
                  <a:lnTo>
                    <a:pt x="1518856" y="53911"/>
                  </a:lnTo>
                  <a:lnTo>
                    <a:pt x="1481610" y="25131"/>
                  </a:lnTo>
                  <a:lnTo>
                    <a:pt x="1437654" y="6575"/>
                  </a:lnTo>
                  <a:lnTo>
                    <a:pt x="138874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54496" y="3092322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4" h="189229">
                  <a:moveTo>
                    <a:pt x="814324" y="0"/>
                  </a:moveTo>
                  <a:lnTo>
                    <a:pt x="94361" y="0"/>
                  </a:lnTo>
                  <a:lnTo>
                    <a:pt x="57650" y="7421"/>
                  </a:lnTo>
                  <a:lnTo>
                    <a:pt x="27654" y="27654"/>
                  </a:lnTo>
                  <a:lnTo>
                    <a:pt x="7421" y="57650"/>
                  </a:lnTo>
                  <a:lnTo>
                    <a:pt x="0" y="94361"/>
                  </a:lnTo>
                  <a:lnTo>
                    <a:pt x="7421" y="131071"/>
                  </a:lnTo>
                  <a:lnTo>
                    <a:pt x="27654" y="161067"/>
                  </a:lnTo>
                  <a:lnTo>
                    <a:pt x="57650" y="181300"/>
                  </a:lnTo>
                  <a:lnTo>
                    <a:pt x="94361" y="188722"/>
                  </a:lnTo>
                  <a:lnTo>
                    <a:pt x="814324" y="188722"/>
                  </a:lnTo>
                  <a:lnTo>
                    <a:pt x="851034" y="181300"/>
                  </a:lnTo>
                  <a:lnTo>
                    <a:pt x="881030" y="161067"/>
                  </a:lnTo>
                  <a:lnTo>
                    <a:pt x="901263" y="131071"/>
                  </a:lnTo>
                  <a:lnTo>
                    <a:pt x="908684" y="94361"/>
                  </a:lnTo>
                  <a:lnTo>
                    <a:pt x="901263" y="57650"/>
                  </a:lnTo>
                  <a:lnTo>
                    <a:pt x="881030" y="27654"/>
                  </a:lnTo>
                  <a:lnTo>
                    <a:pt x="851034" y="7421"/>
                  </a:lnTo>
                  <a:lnTo>
                    <a:pt x="81432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5987288" y="3127070"/>
            <a:ext cx="44577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8"/>
              </a:rPr>
              <a:t>corpmsp.ru</a:t>
            </a:r>
            <a:endParaRPr sz="600">
              <a:latin typeface="Arial"/>
              <a:cs typeface="Arial"/>
            </a:endParaRPr>
          </a:p>
        </p:txBody>
      </p:sp>
      <p:pic>
        <p:nvPicPr>
          <p:cNvPr id="76" name="object 7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45454" y="2527071"/>
            <a:ext cx="1370710" cy="294487"/>
          </a:xfrm>
          <a:prstGeom prst="rect">
            <a:avLst/>
          </a:prstGeom>
        </p:spPr>
      </p:pic>
      <p:grpSp>
        <p:nvGrpSpPr>
          <p:cNvPr id="83" name="object 83"/>
          <p:cNvGrpSpPr/>
          <p:nvPr/>
        </p:nvGrpSpPr>
        <p:grpSpPr>
          <a:xfrm>
            <a:off x="5414424" y="1073340"/>
            <a:ext cx="3993354" cy="4349178"/>
            <a:chOff x="5423408" y="1073340"/>
            <a:chExt cx="3972581" cy="4349178"/>
          </a:xfrm>
        </p:grpSpPr>
        <p:sp>
          <p:nvSpPr>
            <p:cNvPr id="84" name="object 84"/>
            <p:cNvSpPr/>
            <p:nvPr/>
          </p:nvSpPr>
          <p:spPr>
            <a:xfrm>
              <a:off x="7550549" y="1073340"/>
              <a:ext cx="1845440" cy="1063625"/>
            </a:xfrm>
            <a:custGeom>
              <a:avLst/>
              <a:gdLst/>
              <a:ahLst/>
              <a:cxnLst/>
              <a:rect l="l" t="t" r="r" b="b"/>
              <a:pathLst>
                <a:path w="1845945" h="1063625">
                  <a:moveTo>
                    <a:pt x="1671192" y="0"/>
                  </a:moveTo>
                  <a:lnTo>
                    <a:pt x="174751" y="0"/>
                  </a:lnTo>
                  <a:lnTo>
                    <a:pt x="128293" y="6241"/>
                  </a:lnTo>
                  <a:lnTo>
                    <a:pt x="86548" y="23857"/>
                  </a:lnTo>
                  <a:lnTo>
                    <a:pt x="51180" y="51180"/>
                  </a:lnTo>
                  <a:lnTo>
                    <a:pt x="23857" y="86548"/>
                  </a:lnTo>
                  <a:lnTo>
                    <a:pt x="6241" y="128293"/>
                  </a:lnTo>
                  <a:lnTo>
                    <a:pt x="0" y="174751"/>
                  </a:lnTo>
                  <a:lnTo>
                    <a:pt x="0" y="888745"/>
                  </a:lnTo>
                  <a:lnTo>
                    <a:pt x="6241" y="935223"/>
                  </a:lnTo>
                  <a:lnTo>
                    <a:pt x="23857" y="976986"/>
                  </a:lnTo>
                  <a:lnTo>
                    <a:pt x="51181" y="1012369"/>
                  </a:lnTo>
                  <a:lnTo>
                    <a:pt x="86548" y="1039705"/>
                  </a:lnTo>
                  <a:lnTo>
                    <a:pt x="128293" y="1057329"/>
                  </a:lnTo>
                  <a:lnTo>
                    <a:pt x="174751" y="1063574"/>
                  </a:lnTo>
                  <a:lnTo>
                    <a:pt x="1671192" y="1063574"/>
                  </a:lnTo>
                  <a:lnTo>
                    <a:pt x="1717651" y="1057329"/>
                  </a:lnTo>
                  <a:lnTo>
                    <a:pt x="1759396" y="1039705"/>
                  </a:lnTo>
                  <a:lnTo>
                    <a:pt x="1794763" y="1012369"/>
                  </a:lnTo>
                  <a:lnTo>
                    <a:pt x="1822087" y="976986"/>
                  </a:lnTo>
                  <a:lnTo>
                    <a:pt x="1839703" y="935223"/>
                  </a:lnTo>
                  <a:lnTo>
                    <a:pt x="1845945" y="888745"/>
                  </a:lnTo>
                  <a:lnTo>
                    <a:pt x="1845945" y="174751"/>
                  </a:lnTo>
                  <a:lnTo>
                    <a:pt x="1839703" y="128293"/>
                  </a:lnTo>
                  <a:lnTo>
                    <a:pt x="1822087" y="86548"/>
                  </a:lnTo>
                  <a:lnTo>
                    <a:pt x="1794763" y="51180"/>
                  </a:lnTo>
                  <a:lnTo>
                    <a:pt x="1759396" y="23857"/>
                  </a:lnTo>
                  <a:lnTo>
                    <a:pt x="1717651" y="6241"/>
                  </a:lnTo>
                  <a:lnTo>
                    <a:pt x="16711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423408" y="4807203"/>
              <a:ext cx="1572895" cy="615315"/>
            </a:xfrm>
            <a:custGeom>
              <a:avLst/>
              <a:gdLst/>
              <a:ahLst/>
              <a:cxnLst/>
              <a:rect l="l" t="t" r="r" b="b"/>
              <a:pathLst>
                <a:path w="1572895" h="615314">
                  <a:moveTo>
                    <a:pt x="1388744" y="0"/>
                  </a:moveTo>
                  <a:lnTo>
                    <a:pt x="184022" y="0"/>
                  </a:lnTo>
                  <a:lnTo>
                    <a:pt x="135113" y="6575"/>
                  </a:lnTo>
                  <a:lnTo>
                    <a:pt x="91157" y="25131"/>
                  </a:lnTo>
                  <a:lnTo>
                    <a:pt x="53911" y="53911"/>
                  </a:lnTo>
                  <a:lnTo>
                    <a:pt x="25131" y="91157"/>
                  </a:lnTo>
                  <a:lnTo>
                    <a:pt x="6575" y="135113"/>
                  </a:lnTo>
                  <a:lnTo>
                    <a:pt x="0" y="184023"/>
                  </a:lnTo>
                  <a:lnTo>
                    <a:pt x="0" y="431292"/>
                  </a:lnTo>
                  <a:lnTo>
                    <a:pt x="6575" y="480201"/>
                  </a:lnTo>
                  <a:lnTo>
                    <a:pt x="25131" y="524157"/>
                  </a:lnTo>
                  <a:lnTo>
                    <a:pt x="53911" y="561403"/>
                  </a:lnTo>
                  <a:lnTo>
                    <a:pt x="91157" y="590183"/>
                  </a:lnTo>
                  <a:lnTo>
                    <a:pt x="135113" y="608739"/>
                  </a:lnTo>
                  <a:lnTo>
                    <a:pt x="184022" y="615315"/>
                  </a:lnTo>
                  <a:lnTo>
                    <a:pt x="1388744" y="615315"/>
                  </a:lnTo>
                  <a:lnTo>
                    <a:pt x="1437698" y="608739"/>
                  </a:lnTo>
                  <a:lnTo>
                    <a:pt x="1481666" y="590183"/>
                  </a:lnTo>
                  <a:lnTo>
                    <a:pt x="1518904" y="561403"/>
                  </a:lnTo>
                  <a:lnTo>
                    <a:pt x="1547664" y="524157"/>
                  </a:lnTo>
                  <a:lnTo>
                    <a:pt x="1566201" y="480201"/>
                  </a:lnTo>
                  <a:lnTo>
                    <a:pt x="1572767" y="431292"/>
                  </a:lnTo>
                  <a:lnTo>
                    <a:pt x="1572767" y="184023"/>
                  </a:lnTo>
                  <a:lnTo>
                    <a:pt x="1566201" y="135113"/>
                  </a:lnTo>
                  <a:lnTo>
                    <a:pt x="1547664" y="91157"/>
                  </a:lnTo>
                  <a:lnTo>
                    <a:pt x="1518904" y="53911"/>
                  </a:lnTo>
                  <a:lnTo>
                    <a:pt x="1481666" y="25131"/>
                  </a:lnTo>
                  <a:lnTo>
                    <a:pt x="1437698" y="6575"/>
                  </a:lnTo>
                  <a:lnTo>
                    <a:pt x="13887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018926" y="1864487"/>
              <a:ext cx="908685" cy="189230"/>
            </a:xfrm>
            <a:custGeom>
              <a:avLst/>
              <a:gdLst/>
              <a:ahLst/>
              <a:cxnLst/>
              <a:rect l="l" t="t" r="r" b="b"/>
              <a:pathLst>
                <a:path w="908684" h="189229">
                  <a:moveTo>
                    <a:pt x="814324" y="0"/>
                  </a:moveTo>
                  <a:lnTo>
                    <a:pt x="94361" y="0"/>
                  </a:lnTo>
                  <a:lnTo>
                    <a:pt x="57650" y="7403"/>
                  </a:lnTo>
                  <a:lnTo>
                    <a:pt x="27654" y="27603"/>
                  </a:lnTo>
                  <a:lnTo>
                    <a:pt x="7421" y="57585"/>
                  </a:lnTo>
                  <a:lnTo>
                    <a:pt x="0" y="94335"/>
                  </a:lnTo>
                  <a:lnTo>
                    <a:pt x="7421" y="131069"/>
                  </a:lnTo>
                  <a:lnTo>
                    <a:pt x="27654" y="161067"/>
                  </a:lnTo>
                  <a:lnTo>
                    <a:pt x="57650" y="181292"/>
                  </a:lnTo>
                  <a:lnTo>
                    <a:pt x="94361" y="188709"/>
                  </a:lnTo>
                  <a:lnTo>
                    <a:pt x="814324" y="188709"/>
                  </a:lnTo>
                  <a:lnTo>
                    <a:pt x="851034" y="181292"/>
                  </a:lnTo>
                  <a:lnTo>
                    <a:pt x="881030" y="161067"/>
                  </a:lnTo>
                  <a:lnTo>
                    <a:pt x="901263" y="131069"/>
                  </a:lnTo>
                  <a:lnTo>
                    <a:pt x="908685" y="94335"/>
                  </a:lnTo>
                  <a:lnTo>
                    <a:pt x="901263" y="57585"/>
                  </a:lnTo>
                  <a:lnTo>
                    <a:pt x="881030" y="27603"/>
                  </a:lnTo>
                  <a:lnTo>
                    <a:pt x="851034" y="7403"/>
                  </a:lnTo>
                  <a:lnTo>
                    <a:pt x="81432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8215945" y="1911352"/>
            <a:ext cx="5911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0"/>
              </a:rPr>
              <a:t>invest.alregn.ru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88" name="object 8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716137" y="1215009"/>
            <a:ext cx="1343533" cy="383184"/>
          </a:xfrm>
          <a:prstGeom prst="rect">
            <a:avLst/>
          </a:prstGeom>
        </p:spPr>
      </p:pic>
      <p:sp>
        <p:nvSpPr>
          <p:cNvPr id="89" name="object 89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90" name="object 9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МИНИСТЕРСТВА,</a:t>
            </a:r>
            <a:r>
              <a:rPr spc="-55" dirty="0"/>
              <a:t> </a:t>
            </a:r>
            <a:r>
              <a:rPr spc="-20" dirty="0"/>
              <a:t>ОКАЗЫВАЮЩИЕ</a:t>
            </a:r>
            <a:r>
              <a:rPr spc="-70" dirty="0"/>
              <a:t> </a:t>
            </a:r>
            <a:r>
              <a:rPr spc="-10" dirty="0"/>
              <a:t>ПОДДЕРЖКУ </a:t>
            </a:r>
            <a:r>
              <a:rPr spc="-20" dirty="0"/>
              <a:t>ПРЕДПРИНИМАТЕЛЯМ</a:t>
            </a:r>
            <a:r>
              <a:rPr spc="-5" dirty="0"/>
              <a:t> </a:t>
            </a:r>
            <a:r>
              <a:rPr dirty="0"/>
              <a:t>И</a:t>
            </a:r>
            <a:r>
              <a:rPr spc="-20" dirty="0"/>
              <a:t> </a:t>
            </a:r>
            <a:r>
              <a:rPr spc="-10" dirty="0"/>
              <a:t>ИНВЕСТОРАМ</a:t>
            </a:r>
          </a:p>
        </p:txBody>
      </p:sp>
      <p:sp>
        <p:nvSpPr>
          <p:cNvPr id="3" name="object 3"/>
          <p:cNvSpPr/>
          <p:nvPr/>
        </p:nvSpPr>
        <p:spPr>
          <a:xfrm>
            <a:off x="627011" y="163576"/>
            <a:ext cx="1346200" cy="274320"/>
          </a:xfrm>
          <a:custGeom>
            <a:avLst/>
            <a:gdLst/>
            <a:ahLst/>
            <a:cxnLst/>
            <a:rect l="l" t="t" r="r" b="b"/>
            <a:pathLst>
              <a:path w="1346200" h="274320">
                <a:moveTo>
                  <a:pt x="1208646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208646" y="273938"/>
                </a:lnTo>
                <a:lnTo>
                  <a:pt x="1251963" y="266955"/>
                </a:lnTo>
                <a:lnTo>
                  <a:pt x="1289580" y="247510"/>
                </a:lnTo>
                <a:lnTo>
                  <a:pt x="1319242" y="217867"/>
                </a:lnTo>
                <a:lnTo>
                  <a:pt x="1338694" y="180288"/>
                </a:lnTo>
                <a:lnTo>
                  <a:pt x="1345679" y="137032"/>
                </a:lnTo>
                <a:lnTo>
                  <a:pt x="1338694" y="93715"/>
                </a:lnTo>
                <a:lnTo>
                  <a:pt x="1319242" y="56098"/>
                </a:lnTo>
                <a:lnTo>
                  <a:pt x="1289580" y="26436"/>
                </a:lnTo>
                <a:lnTo>
                  <a:pt x="1251963" y="6984"/>
                </a:lnTo>
                <a:lnTo>
                  <a:pt x="120864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711" y="223773"/>
            <a:ext cx="10553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меры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господдержки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7011" y="2417064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62" y="0"/>
                </a:moveTo>
                <a:lnTo>
                  <a:pt x="278295" y="0"/>
                </a:lnTo>
                <a:lnTo>
                  <a:pt x="233154" y="3642"/>
                </a:lnTo>
                <a:lnTo>
                  <a:pt x="190333" y="14186"/>
                </a:lnTo>
                <a:lnTo>
                  <a:pt x="150403" y="31059"/>
                </a:lnTo>
                <a:lnTo>
                  <a:pt x="113938" y="53689"/>
                </a:lnTo>
                <a:lnTo>
                  <a:pt x="81511" y="81502"/>
                </a:lnTo>
                <a:lnTo>
                  <a:pt x="53695" y="113925"/>
                </a:lnTo>
                <a:lnTo>
                  <a:pt x="31063" y="150385"/>
                </a:lnTo>
                <a:lnTo>
                  <a:pt x="14187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8"/>
                </a:lnTo>
                <a:lnTo>
                  <a:pt x="3642" y="611172"/>
                </a:lnTo>
                <a:lnTo>
                  <a:pt x="14187" y="653987"/>
                </a:lnTo>
                <a:lnTo>
                  <a:pt x="31063" y="693910"/>
                </a:lnTo>
                <a:lnTo>
                  <a:pt x="53695" y="730370"/>
                </a:lnTo>
                <a:lnTo>
                  <a:pt x="81511" y="762793"/>
                </a:lnTo>
                <a:lnTo>
                  <a:pt x="113938" y="790606"/>
                </a:lnTo>
                <a:lnTo>
                  <a:pt x="150403" y="813236"/>
                </a:lnTo>
                <a:lnTo>
                  <a:pt x="190333" y="830109"/>
                </a:lnTo>
                <a:lnTo>
                  <a:pt x="233154" y="840653"/>
                </a:lnTo>
                <a:lnTo>
                  <a:pt x="278295" y="844296"/>
                </a:lnTo>
                <a:lnTo>
                  <a:pt x="4219562" y="844296"/>
                </a:lnTo>
                <a:lnTo>
                  <a:pt x="4264695" y="840653"/>
                </a:lnTo>
                <a:lnTo>
                  <a:pt x="4307510" y="830109"/>
                </a:lnTo>
                <a:lnTo>
                  <a:pt x="4347434" y="813236"/>
                </a:lnTo>
                <a:lnTo>
                  <a:pt x="4383894" y="790606"/>
                </a:lnTo>
                <a:lnTo>
                  <a:pt x="4416317" y="762793"/>
                </a:lnTo>
                <a:lnTo>
                  <a:pt x="4444129" y="730370"/>
                </a:lnTo>
                <a:lnTo>
                  <a:pt x="4466759" y="693910"/>
                </a:lnTo>
                <a:lnTo>
                  <a:pt x="4483632" y="653987"/>
                </a:lnTo>
                <a:lnTo>
                  <a:pt x="4494177" y="611172"/>
                </a:lnTo>
                <a:lnTo>
                  <a:pt x="4497819" y="566038"/>
                </a:lnTo>
                <a:lnTo>
                  <a:pt x="4497819" y="278257"/>
                </a:lnTo>
                <a:lnTo>
                  <a:pt x="4494177" y="233123"/>
                </a:lnTo>
                <a:lnTo>
                  <a:pt x="4483632" y="190308"/>
                </a:lnTo>
                <a:lnTo>
                  <a:pt x="4466759" y="150385"/>
                </a:lnTo>
                <a:lnTo>
                  <a:pt x="4444129" y="113925"/>
                </a:lnTo>
                <a:lnTo>
                  <a:pt x="4416317" y="81502"/>
                </a:lnTo>
                <a:lnTo>
                  <a:pt x="4383894" y="53689"/>
                </a:lnTo>
                <a:lnTo>
                  <a:pt x="4347434" y="31059"/>
                </a:lnTo>
                <a:lnTo>
                  <a:pt x="4307510" y="14186"/>
                </a:lnTo>
                <a:lnTo>
                  <a:pt x="4264695" y="3642"/>
                </a:lnTo>
                <a:lnTo>
                  <a:pt x="42195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6177" y="2571114"/>
            <a:ext cx="350964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МИНИСТЕРСТВО</a:t>
            </a:r>
            <a:r>
              <a:rPr sz="1100" b="1" u="sng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СТРОИТЕЛЬСТВА</a:t>
            </a:r>
            <a:r>
              <a:rPr sz="1100" b="1" u="sng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И</a:t>
            </a:r>
            <a:r>
              <a:rPr sz="1100" b="1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ЖИЛИЩНО-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КОММУНАЛЬНОГО</a:t>
            </a:r>
            <a:r>
              <a:rPr sz="1100" b="1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ХОЗЯЙСТВА</a:t>
            </a:r>
            <a:r>
              <a:rPr sz="1100" b="1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АЛТАЙСКОГО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КРАЯ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5502" y="2537586"/>
            <a:ext cx="587375" cy="586740"/>
            <a:chOff x="745502" y="2537586"/>
            <a:chExt cx="587375" cy="586740"/>
          </a:xfrm>
        </p:grpSpPr>
        <p:sp>
          <p:nvSpPr>
            <p:cNvPr id="8" name="object 8"/>
            <p:cNvSpPr/>
            <p:nvPr/>
          </p:nvSpPr>
          <p:spPr>
            <a:xfrm>
              <a:off x="745502" y="2537586"/>
              <a:ext cx="587375" cy="586740"/>
            </a:xfrm>
            <a:custGeom>
              <a:avLst/>
              <a:gdLst/>
              <a:ahLst/>
              <a:cxnLst/>
              <a:rect l="l" t="t" r="r" b="b"/>
              <a:pathLst>
                <a:path w="587375" h="586739">
                  <a:moveTo>
                    <a:pt x="293408" y="0"/>
                  </a:moveTo>
                  <a:lnTo>
                    <a:pt x="245817" y="3838"/>
                  </a:lnTo>
                  <a:lnTo>
                    <a:pt x="200670" y="14953"/>
                  </a:lnTo>
                  <a:lnTo>
                    <a:pt x="158572" y="32740"/>
                  </a:lnTo>
                  <a:lnTo>
                    <a:pt x="120127" y="56595"/>
                  </a:lnTo>
                  <a:lnTo>
                    <a:pt x="85939" y="85915"/>
                  </a:lnTo>
                  <a:lnTo>
                    <a:pt x="56612" y="120097"/>
                  </a:lnTo>
                  <a:lnTo>
                    <a:pt x="32750" y="158537"/>
                  </a:lnTo>
                  <a:lnTo>
                    <a:pt x="14958" y="200631"/>
                  </a:lnTo>
                  <a:lnTo>
                    <a:pt x="3840" y="245777"/>
                  </a:lnTo>
                  <a:lnTo>
                    <a:pt x="0" y="293370"/>
                  </a:lnTo>
                  <a:lnTo>
                    <a:pt x="3840" y="340962"/>
                  </a:lnTo>
                  <a:lnTo>
                    <a:pt x="14958" y="386108"/>
                  </a:lnTo>
                  <a:lnTo>
                    <a:pt x="32750" y="428202"/>
                  </a:lnTo>
                  <a:lnTo>
                    <a:pt x="56612" y="466642"/>
                  </a:lnTo>
                  <a:lnTo>
                    <a:pt x="85939" y="500824"/>
                  </a:lnTo>
                  <a:lnTo>
                    <a:pt x="120127" y="530144"/>
                  </a:lnTo>
                  <a:lnTo>
                    <a:pt x="158572" y="553999"/>
                  </a:lnTo>
                  <a:lnTo>
                    <a:pt x="200670" y="571786"/>
                  </a:lnTo>
                  <a:lnTo>
                    <a:pt x="245817" y="582901"/>
                  </a:lnTo>
                  <a:lnTo>
                    <a:pt x="293408" y="586739"/>
                  </a:lnTo>
                  <a:lnTo>
                    <a:pt x="341000" y="582901"/>
                  </a:lnTo>
                  <a:lnTo>
                    <a:pt x="386149" y="571786"/>
                  </a:lnTo>
                  <a:lnTo>
                    <a:pt x="428251" y="553999"/>
                  </a:lnTo>
                  <a:lnTo>
                    <a:pt x="466702" y="530144"/>
                  </a:lnTo>
                  <a:lnTo>
                    <a:pt x="500895" y="500824"/>
                  </a:lnTo>
                  <a:lnTo>
                    <a:pt x="530228" y="466642"/>
                  </a:lnTo>
                  <a:lnTo>
                    <a:pt x="554095" y="428202"/>
                  </a:lnTo>
                  <a:lnTo>
                    <a:pt x="571891" y="386108"/>
                  </a:lnTo>
                  <a:lnTo>
                    <a:pt x="583012" y="340962"/>
                  </a:lnTo>
                  <a:lnTo>
                    <a:pt x="586854" y="293370"/>
                  </a:lnTo>
                  <a:lnTo>
                    <a:pt x="583012" y="245777"/>
                  </a:lnTo>
                  <a:lnTo>
                    <a:pt x="571891" y="200631"/>
                  </a:lnTo>
                  <a:lnTo>
                    <a:pt x="554095" y="158537"/>
                  </a:lnTo>
                  <a:lnTo>
                    <a:pt x="530228" y="120097"/>
                  </a:lnTo>
                  <a:lnTo>
                    <a:pt x="500895" y="85915"/>
                  </a:lnTo>
                  <a:lnTo>
                    <a:pt x="466702" y="56595"/>
                  </a:lnTo>
                  <a:lnTo>
                    <a:pt x="428251" y="32740"/>
                  </a:lnTo>
                  <a:lnTo>
                    <a:pt x="386149" y="14953"/>
                  </a:lnTo>
                  <a:lnTo>
                    <a:pt x="341000" y="3838"/>
                  </a:lnTo>
                  <a:lnTo>
                    <a:pt x="29340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396" y="2654465"/>
              <a:ext cx="343992" cy="357085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5284723" y="4912233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75" y="0"/>
                </a:moveTo>
                <a:lnTo>
                  <a:pt x="278256" y="0"/>
                </a:lnTo>
                <a:lnTo>
                  <a:pt x="233123" y="3645"/>
                </a:lnTo>
                <a:lnTo>
                  <a:pt x="190308" y="14199"/>
                </a:lnTo>
                <a:lnTo>
                  <a:pt x="150385" y="31087"/>
                </a:lnTo>
                <a:lnTo>
                  <a:pt x="113925" y="53734"/>
                </a:lnTo>
                <a:lnTo>
                  <a:pt x="81502" y="81565"/>
                </a:lnTo>
                <a:lnTo>
                  <a:pt x="53689" y="114007"/>
                </a:lnTo>
                <a:lnTo>
                  <a:pt x="31059" y="150484"/>
                </a:lnTo>
                <a:lnTo>
                  <a:pt x="14186" y="190422"/>
                </a:lnTo>
                <a:lnTo>
                  <a:pt x="3642" y="233247"/>
                </a:lnTo>
                <a:lnTo>
                  <a:pt x="0" y="278384"/>
                </a:lnTo>
                <a:lnTo>
                  <a:pt x="0" y="566039"/>
                </a:lnTo>
                <a:lnTo>
                  <a:pt x="3642" y="611193"/>
                </a:lnTo>
                <a:lnTo>
                  <a:pt x="14186" y="654025"/>
                </a:lnTo>
                <a:lnTo>
                  <a:pt x="31059" y="693963"/>
                </a:lnTo>
                <a:lnTo>
                  <a:pt x="53689" y="730435"/>
                </a:lnTo>
                <a:lnTo>
                  <a:pt x="81502" y="762866"/>
                </a:lnTo>
                <a:lnTo>
                  <a:pt x="113925" y="790686"/>
                </a:lnTo>
                <a:lnTo>
                  <a:pt x="150385" y="813320"/>
                </a:lnTo>
                <a:lnTo>
                  <a:pt x="190308" y="830196"/>
                </a:lnTo>
                <a:lnTo>
                  <a:pt x="233123" y="840742"/>
                </a:lnTo>
                <a:lnTo>
                  <a:pt x="278256" y="844384"/>
                </a:lnTo>
                <a:lnTo>
                  <a:pt x="4219575" y="844384"/>
                </a:lnTo>
                <a:lnTo>
                  <a:pt x="4264708" y="840742"/>
                </a:lnTo>
                <a:lnTo>
                  <a:pt x="4307523" y="830196"/>
                </a:lnTo>
                <a:lnTo>
                  <a:pt x="4347446" y="813320"/>
                </a:lnTo>
                <a:lnTo>
                  <a:pt x="4383906" y="790686"/>
                </a:lnTo>
                <a:lnTo>
                  <a:pt x="4416329" y="762866"/>
                </a:lnTo>
                <a:lnTo>
                  <a:pt x="4444142" y="730435"/>
                </a:lnTo>
                <a:lnTo>
                  <a:pt x="4466772" y="693963"/>
                </a:lnTo>
                <a:lnTo>
                  <a:pt x="4483645" y="654025"/>
                </a:lnTo>
                <a:lnTo>
                  <a:pt x="4494189" y="611193"/>
                </a:lnTo>
                <a:lnTo>
                  <a:pt x="4497832" y="566039"/>
                </a:lnTo>
                <a:lnTo>
                  <a:pt x="4497832" y="278384"/>
                </a:lnTo>
                <a:lnTo>
                  <a:pt x="4494189" y="233247"/>
                </a:lnTo>
                <a:lnTo>
                  <a:pt x="4483645" y="190422"/>
                </a:lnTo>
                <a:lnTo>
                  <a:pt x="4466772" y="150484"/>
                </a:lnTo>
                <a:lnTo>
                  <a:pt x="4444142" y="114007"/>
                </a:lnTo>
                <a:lnTo>
                  <a:pt x="4416329" y="81565"/>
                </a:lnTo>
                <a:lnTo>
                  <a:pt x="4383906" y="53734"/>
                </a:lnTo>
                <a:lnTo>
                  <a:pt x="4347446" y="31087"/>
                </a:lnTo>
                <a:lnTo>
                  <a:pt x="4307523" y="14199"/>
                </a:lnTo>
                <a:lnTo>
                  <a:pt x="4264708" y="3645"/>
                </a:lnTo>
                <a:lnTo>
                  <a:pt x="421957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74409" y="5150307"/>
            <a:ext cx="351536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УПРАВЛЕНИЕ</a:t>
            </a:r>
            <a:r>
              <a:rPr sz="1100" b="1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АЛТАЙСКОГО</a:t>
            </a:r>
            <a:r>
              <a:rPr sz="1100" b="1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КРАЯ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ПО</a:t>
            </a:r>
            <a:r>
              <a:rPr sz="1100" b="1" u="sng" spc="-6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РАЗВИТИЮ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ТУРИЗМА</a:t>
            </a:r>
            <a:r>
              <a:rPr sz="1100" b="1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И</a:t>
            </a:r>
            <a:r>
              <a:rPr sz="1100" b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КУРОРТНОЙ</a:t>
            </a:r>
            <a:r>
              <a:rPr sz="1100" b="1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ДЕЯТЕЛЬНОСТИ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96229" y="5040121"/>
            <a:ext cx="586740" cy="587375"/>
            <a:chOff x="5396229" y="5040121"/>
            <a:chExt cx="586740" cy="587375"/>
          </a:xfrm>
        </p:grpSpPr>
        <p:sp>
          <p:nvSpPr>
            <p:cNvPr id="13" name="object 13"/>
            <p:cNvSpPr/>
            <p:nvPr/>
          </p:nvSpPr>
          <p:spPr>
            <a:xfrm>
              <a:off x="5396229" y="5040121"/>
              <a:ext cx="586740" cy="587375"/>
            </a:xfrm>
            <a:custGeom>
              <a:avLst/>
              <a:gdLst/>
              <a:ahLst/>
              <a:cxnLst/>
              <a:rect l="l" t="t" r="r" b="b"/>
              <a:pathLst>
                <a:path w="586739" h="587375">
                  <a:moveTo>
                    <a:pt x="293370" y="0"/>
                  </a:moveTo>
                  <a:lnTo>
                    <a:pt x="245777" y="3842"/>
                  </a:lnTo>
                  <a:lnTo>
                    <a:pt x="200631" y="14966"/>
                  </a:lnTo>
                  <a:lnTo>
                    <a:pt x="158537" y="32767"/>
                  </a:lnTo>
                  <a:lnTo>
                    <a:pt x="120097" y="56639"/>
                  </a:lnTo>
                  <a:lnTo>
                    <a:pt x="85915" y="85978"/>
                  </a:lnTo>
                  <a:lnTo>
                    <a:pt x="56595" y="120179"/>
                  </a:lnTo>
                  <a:lnTo>
                    <a:pt x="32740" y="158636"/>
                  </a:lnTo>
                  <a:lnTo>
                    <a:pt x="14953" y="200745"/>
                  </a:lnTo>
                  <a:lnTo>
                    <a:pt x="3838" y="245900"/>
                  </a:lnTo>
                  <a:lnTo>
                    <a:pt x="0" y="293496"/>
                  </a:lnTo>
                  <a:lnTo>
                    <a:pt x="3838" y="341089"/>
                  </a:lnTo>
                  <a:lnTo>
                    <a:pt x="14953" y="386234"/>
                  </a:lnTo>
                  <a:lnTo>
                    <a:pt x="32740" y="428327"/>
                  </a:lnTo>
                  <a:lnTo>
                    <a:pt x="56595" y="466765"/>
                  </a:lnTo>
                  <a:lnTo>
                    <a:pt x="85915" y="500945"/>
                  </a:lnTo>
                  <a:lnTo>
                    <a:pt x="120097" y="530263"/>
                  </a:lnTo>
                  <a:lnTo>
                    <a:pt x="158537" y="554116"/>
                  </a:lnTo>
                  <a:lnTo>
                    <a:pt x="200631" y="571902"/>
                  </a:lnTo>
                  <a:lnTo>
                    <a:pt x="245777" y="583015"/>
                  </a:lnTo>
                  <a:lnTo>
                    <a:pt x="293370" y="586854"/>
                  </a:lnTo>
                  <a:lnTo>
                    <a:pt x="340962" y="583015"/>
                  </a:lnTo>
                  <a:lnTo>
                    <a:pt x="386108" y="571902"/>
                  </a:lnTo>
                  <a:lnTo>
                    <a:pt x="428202" y="554116"/>
                  </a:lnTo>
                  <a:lnTo>
                    <a:pt x="466642" y="530263"/>
                  </a:lnTo>
                  <a:lnTo>
                    <a:pt x="500824" y="500945"/>
                  </a:lnTo>
                  <a:lnTo>
                    <a:pt x="530144" y="466765"/>
                  </a:lnTo>
                  <a:lnTo>
                    <a:pt x="553999" y="428327"/>
                  </a:lnTo>
                  <a:lnTo>
                    <a:pt x="571786" y="386234"/>
                  </a:lnTo>
                  <a:lnTo>
                    <a:pt x="582901" y="341089"/>
                  </a:lnTo>
                  <a:lnTo>
                    <a:pt x="586740" y="293496"/>
                  </a:lnTo>
                  <a:lnTo>
                    <a:pt x="582901" y="245900"/>
                  </a:lnTo>
                  <a:lnTo>
                    <a:pt x="571786" y="200745"/>
                  </a:lnTo>
                  <a:lnTo>
                    <a:pt x="553999" y="158636"/>
                  </a:lnTo>
                  <a:lnTo>
                    <a:pt x="530144" y="120179"/>
                  </a:lnTo>
                  <a:lnTo>
                    <a:pt x="500824" y="85978"/>
                  </a:lnTo>
                  <a:lnTo>
                    <a:pt x="466642" y="56639"/>
                  </a:lnTo>
                  <a:lnTo>
                    <a:pt x="428202" y="32767"/>
                  </a:lnTo>
                  <a:lnTo>
                    <a:pt x="386108" y="14966"/>
                  </a:lnTo>
                  <a:lnTo>
                    <a:pt x="340962" y="3842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7641" y="5155094"/>
              <a:ext cx="343992" cy="357085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627011" y="4439284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62" y="0"/>
                </a:moveTo>
                <a:lnTo>
                  <a:pt x="278295" y="0"/>
                </a:lnTo>
                <a:lnTo>
                  <a:pt x="233154" y="3642"/>
                </a:lnTo>
                <a:lnTo>
                  <a:pt x="190333" y="14186"/>
                </a:lnTo>
                <a:lnTo>
                  <a:pt x="150403" y="31059"/>
                </a:lnTo>
                <a:lnTo>
                  <a:pt x="113938" y="53689"/>
                </a:lnTo>
                <a:lnTo>
                  <a:pt x="81511" y="81502"/>
                </a:lnTo>
                <a:lnTo>
                  <a:pt x="53695" y="113925"/>
                </a:lnTo>
                <a:lnTo>
                  <a:pt x="31063" y="150385"/>
                </a:lnTo>
                <a:lnTo>
                  <a:pt x="14187" y="190308"/>
                </a:lnTo>
                <a:lnTo>
                  <a:pt x="3642" y="233123"/>
                </a:lnTo>
                <a:lnTo>
                  <a:pt x="0" y="278256"/>
                </a:lnTo>
                <a:lnTo>
                  <a:pt x="0" y="566038"/>
                </a:lnTo>
                <a:lnTo>
                  <a:pt x="3642" y="611172"/>
                </a:lnTo>
                <a:lnTo>
                  <a:pt x="14187" y="653987"/>
                </a:lnTo>
                <a:lnTo>
                  <a:pt x="31063" y="693910"/>
                </a:lnTo>
                <a:lnTo>
                  <a:pt x="53695" y="730370"/>
                </a:lnTo>
                <a:lnTo>
                  <a:pt x="81511" y="762793"/>
                </a:lnTo>
                <a:lnTo>
                  <a:pt x="113938" y="790606"/>
                </a:lnTo>
                <a:lnTo>
                  <a:pt x="150403" y="813236"/>
                </a:lnTo>
                <a:lnTo>
                  <a:pt x="190333" y="830109"/>
                </a:lnTo>
                <a:lnTo>
                  <a:pt x="233154" y="840653"/>
                </a:lnTo>
                <a:lnTo>
                  <a:pt x="278295" y="844295"/>
                </a:lnTo>
                <a:lnTo>
                  <a:pt x="4219562" y="844295"/>
                </a:lnTo>
                <a:lnTo>
                  <a:pt x="4264695" y="840653"/>
                </a:lnTo>
                <a:lnTo>
                  <a:pt x="4307510" y="830109"/>
                </a:lnTo>
                <a:lnTo>
                  <a:pt x="4347434" y="813236"/>
                </a:lnTo>
                <a:lnTo>
                  <a:pt x="4383894" y="790606"/>
                </a:lnTo>
                <a:lnTo>
                  <a:pt x="4416317" y="762793"/>
                </a:lnTo>
                <a:lnTo>
                  <a:pt x="4444129" y="730370"/>
                </a:lnTo>
                <a:lnTo>
                  <a:pt x="4466759" y="693910"/>
                </a:lnTo>
                <a:lnTo>
                  <a:pt x="4483632" y="653987"/>
                </a:lnTo>
                <a:lnTo>
                  <a:pt x="4494177" y="611172"/>
                </a:lnTo>
                <a:lnTo>
                  <a:pt x="4497819" y="566038"/>
                </a:lnTo>
                <a:lnTo>
                  <a:pt x="4497819" y="278256"/>
                </a:lnTo>
                <a:lnTo>
                  <a:pt x="4494177" y="233123"/>
                </a:lnTo>
                <a:lnTo>
                  <a:pt x="4483632" y="190308"/>
                </a:lnTo>
                <a:lnTo>
                  <a:pt x="4466759" y="150385"/>
                </a:lnTo>
                <a:lnTo>
                  <a:pt x="4444129" y="113925"/>
                </a:lnTo>
                <a:lnTo>
                  <a:pt x="4416317" y="81502"/>
                </a:lnTo>
                <a:lnTo>
                  <a:pt x="4383894" y="53689"/>
                </a:lnTo>
                <a:lnTo>
                  <a:pt x="4347434" y="31059"/>
                </a:lnTo>
                <a:lnTo>
                  <a:pt x="4307510" y="14186"/>
                </a:lnTo>
                <a:lnTo>
                  <a:pt x="4264695" y="3642"/>
                </a:lnTo>
                <a:lnTo>
                  <a:pt x="42195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16177" y="4677536"/>
            <a:ext cx="29724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МИНИСТЕРСТВО</a:t>
            </a:r>
            <a:r>
              <a:rPr sz="1100" b="1" u="sng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ЦИФРОВОГО</a:t>
            </a:r>
            <a:r>
              <a:rPr sz="1100" b="1" u="sng" spc="-6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РАЗВИТИЯ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И</a:t>
            </a:r>
            <a:r>
              <a:rPr sz="1100" b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СВЯЗИ</a:t>
            </a:r>
            <a:r>
              <a:rPr sz="1100" b="1" u="sng" spc="-6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АЛТАЙСКОГО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 КРАЯ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45502" y="4568571"/>
            <a:ext cx="587375" cy="586740"/>
            <a:chOff x="745502" y="4568571"/>
            <a:chExt cx="587375" cy="586740"/>
          </a:xfrm>
        </p:grpSpPr>
        <p:sp>
          <p:nvSpPr>
            <p:cNvPr id="18" name="object 18"/>
            <p:cNvSpPr/>
            <p:nvPr/>
          </p:nvSpPr>
          <p:spPr>
            <a:xfrm>
              <a:off x="745502" y="4568571"/>
              <a:ext cx="587375" cy="586740"/>
            </a:xfrm>
            <a:custGeom>
              <a:avLst/>
              <a:gdLst/>
              <a:ahLst/>
              <a:cxnLst/>
              <a:rect l="l" t="t" r="r" b="b"/>
              <a:pathLst>
                <a:path w="587375" h="586739">
                  <a:moveTo>
                    <a:pt x="293408" y="0"/>
                  </a:moveTo>
                  <a:lnTo>
                    <a:pt x="245817" y="3838"/>
                  </a:lnTo>
                  <a:lnTo>
                    <a:pt x="200670" y="14953"/>
                  </a:lnTo>
                  <a:lnTo>
                    <a:pt x="158572" y="32740"/>
                  </a:lnTo>
                  <a:lnTo>
                    <a:pt x="120127" y="56595"/>
                  </a:lnTo>
                  <a:lnTo>
                    <a:pt x="85939" y="85915"/>
                  </a:lnTo>
                  <a:lnTo>
                    <a:pt x="56612" y="120097"/>
                  </a:lnTo>
                  <a:lnTo>
                    <a:pt x="32750" y="158537"/>
                  </a:lnTo>
                  <a:lnTo>
                    <a:pt x="14958" y="200631"/>
                  </a:lnTo>
                  <a:lnTo>
                    <a:pt x="3840" y="245777"/>
                  </a:lnTo>
                  <a:lnTo>
                    <a:pt x="0" y="293369"/>
                  </a:lnTo>
                  <a:lnTo>
                    <a:pt x="3840" y="340962"/>
                  </a:lnTo>
                  <a:lnTo>
                    <a:pt x="14958" y="386108"/>
                  </a:lnTo>
                  <a:lnTo>
                    <a:pt x="32750" y="428202"/>
                  </a:lnTo>
                  <a:lnTo>
                    <a:pt x="56612" y="466642"/>
                  </a:lnTo>
                  <a:lnTo>
                    <a:pt x="85939" y="500824"/>
                  </a:lnTo>
                  <a:lnTo>
                    <a:pt x="120127" y="530144"/>
                  </a:lnTo>
                  <a:lnTo>
                    <a:pt x="158572" y="553999"/>
                  </a:lnTo>
                  <a:lnTo>
                    <a:pt x="200670" y="571786"/>
                  </a:lnTo>
                  <a:lnTo>
                    <a:pt x="245817" y="582901"/>
                  </a:lnTo>
                  <a:lnTo>
                    <a:pt x="293408" y="586739"/>
                  </a:lnTo>
                  <a:lnTo>
                    <a:pt x="341000" y="582901"/>
                  </a:lnTo>
                  <a:lnTo>
                    <a:pt x="386149" y="571786"/>
                  </a:lnTo>
                  <a:lnTo>
                    <a:pt x="428251" y="553999"/>
                  </a:lnTo>
                  <a:lnTo>
                    <a:pt x="466702" y="530144"/>
                  </a:lnTo>
                  <a:lnTo>
                    <a:pt x="500895" y="500824"/>
                  </a:lnTo>
                  <a:lnTo>
                    <a:pt x="530228" y="466642"/>
                  </a:lnTo>
                  <a:lnTo>
                    <a:pt x="554095" y="428202"/>
                  </a:lnTo>
                  <a:lnTo>
                    <a:pt x="571891" y="386108"/>
                  </a:lnTo>
                  <a:lnTo>
                    <a:pt x="583012" y="340962"/>
                  </a:lnTo>
                  <a:lnTo>
                    <a:pt x="586854" y="293369"/>
                  </a:lnTo>
                  <a:lnTo>
                    <a:pt x="583012" y="245777"/>
                  </a:lnTo>
                  <a:lnTo>
                    <a:pt x="571891" y="200631"/>
                  </a:lnTo>
                  <a:lnTo>
                    <a:pt x="554095" y="158537"/>
                  </a:lnTo>
                  <a:lnTo>
                    <a:pt x="530228" y="120097"/>
                  </a:lnTo>
                  <a:lnTo>
                    <a:pt x="500895" y="85915"/>
                  </a:lnTo>
                  <a:lnTo>
                    <a:pt x="466702" y="56595"/>
                  </a:lnTo>
                  <a:lnTo>
                    <a:pt x="428251" y="32740"/>
                  </a:lnTo>
                  <a:lnTo>
                    <a:pt x="386149" y="14953"/>
                  </a:lnTo>
                  <a:lnTo>
                    <a:pt x="341000" y="3838"/>
                  </a:lnTo>
                  <a:lnTo>
                    <a:pt x="29340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929" y="4685449"/>
              <a:ext cx="343992" cy="357085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627011" y="5412866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62" y="0"/>
                </a:moveTo>
                <a:lnTo>
                  <a:pt x="278295" y="0"/>
                </a:lnTo>
                <a:lnTo>
                  <a:pt x="233154" y="3642"/>
                </a:lnTo>
                <a:lnTo>
                  <a:pt x="190333" y="14186"/>
                </a:lnTo>
                <a:lnTo>
                  <a:pt x="150403" y="31060"/>
                </a:lnTo>
                <a:lnTo>
                  <a:pt x="113938" y="53691"/>
                </a:lnTo>
                <a:lnTo>
                  <a:pt x="81511" y="81505"/>
                </a:lnTo>
                <a:lnTo>
                  <a:pt x="53695" y="113930"/>
                </a:lnTo>
                <a:lnTo>
                  <a:pt x="31063" y="150393"/>
                </a:lnTo>
                <a:lnTo>
                  <a:pt x="14187" y="190321"/>
                </a:lnTo>
                <a:lnTo>
                  <a:pt x="3642" y="233142"/>
                </a:lnTo>
                <a:lnTo>
                  <a:pt x="0" y="278282"/>
                </a:lnTo>
                <a:lnTo>
                  <a:pt x="0" y="566000"/>
                </a:lnTo>
                <a:lnTo>
                  <a:pt x="3642" y="611144"/>
                </a:lnTo>
                <a:lnTo>
                  <a:pt x="14187" y="653968"/>
                </a:lnTo>
                <a:lnTo>
                  <a:pt x="31063" y="693900"/>
                </a:lnTo>
                <a:lnTo>
                  <a:pt x="53695" y="730367"/>
                </a:lnTo>
                <a:lnTo>
                  <a:pt x="81511" y="762795"/>
                </a:lnTo>
                <a:lnTo>
                  <a:pt x="113938" y="790612"/>
                </a:lnTo>
                <a:lnTo>
                  <a:pt x="150403" y="813245"/>
                </a:lnTo>
                <a:lnTo>
                  <a:pt x="190333" y="830120"/>
                </a:lnTo>
                <a:lnTo>
                  <a:pt x="233154" y="840666"/>
                </a:lnTo>
                <a:lnTo>
                  <a:pt x="278295" y="844308"/>
                </a:lnTo>
                <a:lnTo>
                  <a:pt x="4219562" y="844308"/>
                </a:lnTo>
                <a:lnTo>
                  <a:pt x="4264695" y="840666"/>
                </a:lnTo>
                <a:lnTo>
                  <a:pt x="4307510" y="830120"/>
                </a:lnTo>
                <a:lnTo>
                  <a:pt x="4347434" y="813245"/>
                </a:lnTo>
                <a:lnTo>
                  <a:pt x="4383894" y="790612"/>
                </a:lnTo>
                <a:lnTo>
                  <a:pt x="4416317" y="762795"/>
                </a:lnTo>
                <a:lnTo>
                  <a:pt x="4444129" y="730367"/>
                </a:lnTo>
                <a:lnTo>
                  <a:pt x="4466759" y="693900"/>
                </a:lnTo>
                <a:lnTo>
                  <a:pt x="4483632" y="653968"/>
                </a:lnTo>
                <a:lnTo>
                  <a:pt x="4494177" y="611144"/>
                </a:lnTo>
                <a:lnTo>
                  <a:pt x="4497819" y="566000"/>
                </a:lnTo>
                <a:lnTo>
                  <a:pt x="4497819" y="278282"/>
                </a:lnTo>
                <a:lnTo>
                  <a:pt x="4494177" y="233142"/>
                </a:lnTo>
                <a:lnTo>
                  <a:pt x="4483632" y="190321"/>
                </a:lnTo>
                <a:lnTo>
                  <a:pt x="4466759" y="150393"/>
                </a:lnTo>
                <a:lnTo>
                  <a:pt x="4444129" y="113930"/>
                </a:lnTo>
                <a:lnTo>
                  <a:pt x="4416317" y="81505"/>
                </a:lnTo>
                <a:lnTo>
                  <a:pt x="4383894" y="53691"/>
                </a:lnTo>
                <a:lnTo>
                  <a:pt x="4347434" y="31060"/>
                </a:lnTo>
                <a:lnTo>
                  <a:pt x="4307510" y="14186"/>
                </a:lnTo>
                <a:lnTo>
                  <a:pt x="4264695" y="3642"/>
                </a:lnTo>
                <a:lnTo>
                  <a:pt x="42195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16177" y="5567578"/>
            <a:ext cx="349313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УПРАВЛЕНИЕ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АЛТАЙСКОГО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КРАЯ</a:t>
            </a:r>
            <a:r>
              <a:rPr sz="1100" b="1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ПО</a:t>
            </a:r>
            <a:r>
              <a:rPr sz="1100" b="1" u="sng" spc="-7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ПИЩЕВОЙ,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ПЕРЕРАБАТЫВАЮЩЕЙ,</a:t>
            </a:r>
            <a:r>
              <a:rPr sz="1100" b="1" u="sng" spc="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ФАРМАЦЕВТИЧЕСКОЙ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ПРОМЫШЛЕННОСТИ</a:t>
            </a:r>
            <a:r>
              <a:rPr sz="1100" b="1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И</a:t>
            </a:r>
            <a:r>
              <a:rPr sz="1100" b="1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6"/>
              </a:rPr>
              <a:t>БИОТЕХНОЛОГИЯМ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45502" y="5537708"/>
            <a:ext cx="587375" cy="587375"/>
            <a:chOff x="745502" y="5537708"/>
            <a:chExt cx="587375" cy="587375"/>
          </a:xfrm>
        </p:grpSpPr>
        <p:sp>
          <p:nvSpPr>
            <p:cNvPr id="23" name="object 23"/>
            <p:cNvSpPr/>
            <p:nvPr/>
          </p:nvSpPr>
          <p:spPr>
            <a:xfrm>
              <a:off x="745502" y="5537708"/>
              <a:ext cx="587375" cy="587375"/>
            </a:xfrm>
            <a:custGeom>
              <a:avLst/>
              <a:gdLst/>
              <a:ahLst/>
              <a:cxnLst/>
              <a:rect l="l" t="t" r="r" b="b"/>
              <a:pathLst>
                <a:path w="587375" h="587375">
                  <a:moveTo>
                    <a:pt x="293408" y="0"/>
                  </a:moveTo>
                  <a:lnTo>
                    <a:pt x="245817" y="3840"/>
                  </a:lnTo>
                  <a:lnTo>
                    <a:pt x="200670" y="14959"/>
                  </a:lnTo>
                  <a:lnTo>
                    <a:pt x="158572" y="32753"/>
                  </a:lnTo>
                  <a:lnTo>
                    <a:pt x="120127" y="56616"/>
                  </a:lnTo>
                  <a:lnTo>
                    <a:pt x="85939" y="85945"/>
                  </a:lnTo>
                  <a:lnTo>
                    <a:pt x="56612" y="120135"/>
                  </a:lnTo>
                  <a:lnTo>
                    <a:pt x="32750" y="158582"/>
                  </a:lnTo>
                  <a:lnTo>
                    <a:pt x="14958" y="200681"/>
                  </a:lnTo>
                  <a:lnTo>
                    <a:pt x="3840" y="245829"/>
                  </a:lnTo>
                  <a:lnTo>
                    <a:pt x="0" y="293420"/>
                  </a:lnTo>
                  <a:lnTo>
                    <a:pt x="3840" y="341011"/>
                  </a:lnTo>
                  <a:lnTo>
                    <a:pt x="14958" y="386157"/>
                  </a:lnTo>
                  <a:lnTo>
                    <a:pt x="32750" y="428253"/>
                  </a:lnTo>
                  <a:lnTo>
                    <a:pt x="56612" y="466696"/>
                  </a:lnTo>
                  <a:lnTo>
                    <a:pt x="85939" y="500883"/>
                  </a:lnTo>
                  <a:lnTo>
                    <a:pt x="120127" y="530208"/>
                  </a:lnTo>
                  <a:lnTo>
                    <a:pt x="158572" y="554068"/>
                  </a:lnTo>
                  <a:lnTo>
                    <a:pt x="200670" y="571858"/>
                  </a:lnTo>
                  <a:lnTo>
                    <a:pt x="245817" y="582976"/>
                  </a:lnTo>
                  <a:lnTo>
                    <a:pt x="293408" y="586816"/>
                  </a:lnTo>
                  <a:lnTo>
                    <a:pt x="341000" y="582976"/>
                  </a:lnTo>
                  <a:lnTo>
                    <a:pt x="386149" y="571858"/>
                  </a:lnTo>
                  <a:lnTo>
                    <a:pt x="428251" y="554068"/>
                  </a:lnTo>
                  <a:lnTo>
                    <a:pt x="466702" y="530208"/>
                  </a:lnTo>
                  <a:lnTo>
                    <a:pt x="500895" y="500883"/>
                  </a:lnTo>
                  <a:lnTo>
                    <a:pt x="530228" y="466696"/>
                  </a:lnTo>
                  <a:lnTo>
                    <a:pt x="554095" y="428253"/>
                  </a:lnTo>
                  <a:lnTo>
                    <a:pt x="571891" y="386157"/>
                  </a:lnTo>
                  <a:lnTo>
                    <a:pt x="583012" y="341011"/>
                  </a:lnTo>
                  <a:lnTo>
                    <a:pt x="586854" y="293420"/>
                  </a:lnTo>
                  <a:lnTo>
                    <a:pt x="583012" y="245829"/>
                  </a:lnTo>
                  <a:lnTo>
                    <a:pt x="571891" y="200681"/>
                  </a:lnTo>
                  <a:lnTo>
                    <a:pt x="554095" y="158582"/>
                  </a:lnTo>
                  <a:lnTo>
                    <a:pt x="530228" y="120135"/>
                  </a:lnTo>
                  <a:lnTo>
                    <a:pt x="500895" y="85945"/>
                  </a:lnTo>
                  <a:lnTo>
                    <a:pt x="466702" y="56616"/>
                  </a:lnTo>
                  <a:lnTo>
                    <a:pt x="428251" y="32753"/>
                  </a:lnTo>
                  <a:lnTo>
                    <a:pt x="386149" y="14959"/>
                  </a:lnTo>
                  <a:lnTo>
                    <a:pt x="341000" y="3840"/>
                  </a:lnTo>
                  <a:lnTo>
                    <a:pt x="29340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929" y="5645645"/>
              <a:ext cx="343992" cy="357085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5284723" y="2019680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75" y="0"/>
                </a:moveTo>
                <a:lnTo>
                  <a:pt x="278256" y="0"/>
                </a:lnTo>
                <a:lnTo>
                  <a:pt x="233123" y="3642"/>
                </a:lnTo>
                <a:lnTo>
                  <a:pt x="190308" y="14187"/>
                </a:lnTo>
                <a:lnTo>
                  <a:pt x="150385" y="31063"/>
                </a:lnTo>
                <a:lnTo>
                  <a:pt x="113925" y="53697"/>
                </a:lnTo>
                <a:lnTo>
                  <a:pt x="81502" y="81518"/>
                </a:lnTo>
                <a:lnTo>
                  <a:pt x="53689" y="113952"/>
                </a:lnTo>
                <a:lnTo>
                  <a:pt x="31059" y="150428"/>
                </a:lnTo>
                <a:lnTo>
                  <a:pt x="14186" y="190374"/>
                </a:lnTo>
                <a:lnTo>
                  <a:pt x="3642" y="233216"/>
                </a:lnTo>
                <a:lnTo>
                  <a:pt x="0" y="278384"/>
                </a:lnTo>
                <a:lnTo>
                  <a:pt x="0" y="566039"/>
                </a:lnTo>
                <a:lnTo>
                  <a:pt x="3642" y="611206"/>
                </a:lnTo>
                <a:lnTo>
                  <a:pt x="14186" y="654048"/>
                </a:lnTo>
                <a:lnTo>
                  <a:pt x="31059" y="693994"/>
                </a:lnTo>
                <a:lnTo>
                  <a:pt x="53689" y="730470"/>
                </a:lnTo>
                <a:lnTo>
                  <a:pt x="81502" y="762904"/>
                </a:lnTo>
                <a:lnTo>
                  <a:pt x="113925" y="790725"/>
                </a:lnTo>
                <a:lnTo>
                  <a:pt x="150385" y="813359"/>
                </a:lnTo>
                <a:lnTo>
                  <a:pt x="190308" y="830235"/>
                </a:lnTo>
                <a:lnTo>
                  <a:pt x="233123" y="840780"/>
                </a:lnTo>
                <a:lnTo>
                  <a:pt x="278256" y="844423"/>
                </a:lnTo>
                <a:lnTo>
                  <a:pt x="4219575" y="844423"/>
                </a:lnTo>
                <a:lnTo>
                  <a:pt x="4264708" y="840780"/>
                </a:lnTo>
                <a:lnTo>
                  <a:pt x="4307523" y="830235"/>
                </a:lnTo>
                <a:lnTo>
                  <a:pt x="4347446" y="813359"/>
                </a:lnTo>
                <a:lnTo>
                  <a:pt x="4383906" y="790725"/>
                </a:lnTo>
                <a:lnTo>
                  <a:pt x="4416329" y="762904"/>
                </a:lnTo>
                <a:lnTo>
                  <a:pt x="4444142" y="730470"/>
                </a:lnTo>
                <a:lnTo>
                  <a:pt x="4466772" y="693994"/>
                </a:lnTo>
                <a:lnTo>
                  <a:pt x="4483645" y="654048"/>
                </a:lnTo>
                <a:lnTo>
                  <a:pt x="4494189" y="611206"/>
                </a:lnTo>
                <a:lnTo>
                  <a:pt x="4497832" y="566039"/>
                </a:lnTo>
                <a:lnTo>
                  <a:pt x="4497832" y="278384"/>
                </a:lnTo>
                <a:lnTo>
                  <a:pt x="4494189" y="233216"/>
                </a:lnTo>
                <a:lnTo>
                  <a:pt x="4483645" y="190374"/>
                </a:lnTo>
                <a:lnTo>
                  <a:pt x="4466772" y="150428"/>
                </a:lnTo>
                <a:lnTo>
                  <a:pt x="4444142" y="113952"/>
                </a:lnTo>
                <a:lnTo>
                  <a:pt x="4416329" y="81518"/>
                </a:lnTo>
                <a:lnTo>
                  <a:pt x="4383906" y="53697"/>
                </a:lnTo>
                <a:lnTo>
                  <a:pt x="4347446" y="31063"/>
                </a:lnTo>
                <a:lnTo>
                  <a:pt x="4307523" y="14187"/>
                </a:lnTo>
                <a:lnTo>
                  <a:pt x="4264708" y="3642"/>
                </a:lnTo>
                <a:lnTo>
                  <a:pt x="421957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074409" y="2257425"/>
            <a:ext cx="34474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МИНИСТЕРСТВО</a:t>
            </a:r>
            <a:r>
              <a:rPr sz="1100" b="1" u="sng" spc="8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ЭКОНОМИЧЕСКОГО</a:t>
            </a:r>
            <a:r>
              <a:rPr sz="1100" b="1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РАЗВИТИЯ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АЛТАЙСКОГО</a:t>
            </a:r>
            <a:r>
              <a:rPr sz="1100" b="1" u="sng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КРАЯ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403215" y="2144648"/>
            <a:ext cx="586740" cy="586740"/>
            <a:chOff x="5403215" y="2144648"/>
            <a:chExt cx="586740" cy="586740"/>
          </a:xfrm>
        </p:grpSpPr>
        <p:sp>
          <p:nvSpPr>
            <p:cNvPr id="28" name="object 28"/>
            <p:cNvSpPr/>
            <p:nvPr/>
          </p:nvSpPr>
          <p:spPr>
            <a:xfrm>
              <a:off x="5403215" y="2144648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70" y="0"/>
                  </a:move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70"/>
                  </a:lnTo>
                  <a:lnTo>
                    <a:pt x="3838" y="340962"/>
                  </a:lnTo>
                  <a:lnTo>
                    <a:pt x="14953" y="386108"/>
                  </a:lnTo>
                  <a:lnTo>
                    <a:pt x="32740" y="428202"/>
                  </a:lnTo>
                  <a:lnTo>
                    <a:pt x="56595" y="466642"/>
                  </a:lnTo>
                  <a:lnTo>
                    <a:pt x="85915" y="500824"/>
                  </a:lnTo>
                  <a:lnTo>
                    <a:pt x="120097" y="530144"/>
                  </a:lnTo>
                  <a:lnTo>
                    <a:pt x="158537" y="553999"/>
                  </a:lnTo>
                  <a:lnTo>
                    <a:pt x="200631" y="571786"/>
                  </a:lnTo>
                  <a:lnTo>
                    <a:pt x="245777" y="582901"/>
                  </a:lnTo>
                  <a:lnTo>
                    <a:pt x="293370" y="586739"/>
                  </a:lnTo>
                  <a:lnTo>
                    <a:pt x="340962" y="582901"/>
                  </a:lnTo>
                  <a:lnTo>
                    <a:pt x="386108" y="571786"/>
                  </a:lnTo>
                  <a:lnTo>
                    <a:pt x="428202" y="553999"/>
                  </a:lnTo>
                  <a:lnTo>
                    <a:pt x="466642" y="530144"/>
                  </a:lnTo>
                  <a:lnTo>
                    <a:pt x="500824" y="500824"/>
                  </a:lnTo>
                  <a:lnTo>
                    <a:pt x="530144" y="466642"/>
                  </a:lnTo>
                  <a:lnTo>
                    <a:pt x="553999" y="428202"/>
                  </a:lnTo>
                  <a:lnTo>
                    <a:pt x="571786" y="386108"/>
                  </a:lnTo>
                  <a:lnTo>
                    <a:pt x="582901" y="340962"/>
                  </a:lnTo>
                  <a:lnTo>
                    <a:pt x="586739" y="293370"/>
                  </a:lnTo>
                  <a:lnTo>
                    <a:pt x="582901" y="245777"/>
                  </a:lnTo>
                  <a:lnTo>
                    <a:pt x="571786" y="200631"/>
                  </a:lnTo>
                  <a:lnTo>
                    <a:pt x="553999" y="158537"/>
                  </a:lnTo>
                  <a:lnTo>
                    <a:pt x="530144" y="120097"/>
                  </a:lnTo>
                  <a:lnTo>
                    <a:pt x="500824" y="85915"/>
                  </a:lnTo>
                  <a:lnTo>
                    <a:pt x="466642" y="56595"/>
                  </a:lnTo>
                  <a:lnTo>
                    <a:pt x="428202" y="32740"/>
                  </a:lnTo>
                  <a:lnTo>
                    <a:pt x="386108" y="14953"/>
                  </a:lnTo>
                  <a:lnTo>
                    <a:pt x="340962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1071" y="2261527"/>
              <a:ext cx="343992" cy="357085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5292090" y="3942588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75" y="0"/>
                </a:moveTo>
                <a:lnTo>
                  <a:pt x="278384" y="0"/>
                </a:lnTo>
                <a:lnTo>
                  <a:pt x="233216" y="3642"/>
                </a:lnTo>
                <a:lnTo>
                  <a:pt x="190374" y="14187"/>
                </a:lnTo>
                <a:lnTo>
                  <a:pt x="150428" y="31063"/>
                </a:lnTo>
                <a:lnTo>
                  <a:pt x="113952" y="53697"/>
                </a:lnTo>
                <a:lnTo>
                  <a:pt x="81518" y="81518"/>
                </a:lnTo>
                <a:lnTo>
                  <a:pt x="53697" y="113952"/>
                </a:lnTo>
                <a:lnTo>
                  <a:pt x="31063" y="150428"/>
                </a:lnTo>
                <a:lnTo>
                  <a:pt x="14187" y="190374"/>
                </a:lnTo>
                <a:lnTo>
                  <a:pt x="3642" y="233216"/>
                </a:lnTo>
                <a:lnTo>
                  <a:pt x="0" y="278384"/>
                </a:lnTo>
                <a:lnTo>
                  <a:pt x="0" y="566038"/>
                </a:lnTo>
                <a:lnTo>
                  <a:pt x="3642" y="611172"/>
                </a:lnTo>
                <a:lnTo>
                  <a:pt x="14187" y="653987"/>
                </a:lnTo>
                <a:lnTo>
                  <a:pt x="31063" y="693910"/>
                </a:lnTo>
                <a:lnTo>
                  <a:pt x="53697" y="730370"/>
                </a:lnTo>
                <a:lnTo>
                  <a:pt x="81518" y="762793"/>
                </a:lnTo>
                <a:lnTo>
                  <a:pt x="113952" y="790606"/>
                </a:lnTo>
                <a:lnTo>
                  <a:pt x="150428" y="813236"/>
                </a:lnTo>
                <a:lnTo>
                  <a:pt x="190374" y="830109"/>
                </a:lnTo>
                <a:lnTo>
                  <a:pt x="233216" y="840653"/>
                </a:lnTo>
                <a:lnTo>
                  <a:pt x="278384" y="844295"/>
                </a:lnTo>
                <a:lnTo>
                  <a:pt x="4219575" y="844295"/>
                </a:lnTo>
                <a:lnTo>
                  <a:pt x="4264708" y="840653"/>
                </a:lnTo>
                <a:lnTo>
                  <a:pt x="4307523" y="830109"/>
                </a:lnTo>
                <a:lnTo>
                  <a:pt x="4347446" y="813236"/>
                </a:lnTo>
                <a:lnTo>
                  <a:pt x="4383906" y="790606"/>
                </a:lnTo>
                <a:lnTo>
                  <a:pt x="4416329" y="762793"/>
                </a:lnTo>
                <a:lnTo>
                  <a:pt x="4444142" y="730370"/>
                </a:lnTo>
                <a:lnTo>
                  <a:pt x="4466772" y="693910"/>
                </a:lnTo>
                <a:lnTo>
                  <a:pt x="4483645" y="653987"/>
                </a:lnTo>
                <a:lnTo>
                  <a:pt x="4494189" y="611172"/>
                </a:lnTo>
                <a:lnTo>
                  <a:pt x="4497832" y="566038"/>
                </a:lnTo>
                <a:lnTo>
                  <a:pt x="4497832" y="278384"/>
                </a:lnTo>
                <a:lnTo>
                  <a:pt x="4494189" y="233216"/>
                </a:lnTo>
                <a:lnTo>
                  <a:pt x="4483645" y="190374"/>
                </a:lnTo>
                <a:lnTo>
                  <a:pt x="4466772" y="150428"/>
                </a:lnTo>
                <a:lnTo>
                  <a:pt x="4444142" y="113952"/>
                </a:lnTo>
                <a:lnTo>
                  <a:pt x="4416329" y="81518"/>
                </a:lnTo>
                <a:lnTo>
                  <a:pt x="4383906" y="53697"/>
                </a:lnTo>
                <a:lnTo>
                  <a:pt x="4347446" y="31063"/>
                </a:lnTo>
                <a:lnTo>
                  <a:pt x="4307523" y="14187"/>
                </a:lnTo>
                <a:lnTo>
                  <a:pt x="4264708" y="3642"/>
                </a:lnTo>
                <a:lnTo>
                  <a:pt x="421957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082029" y="4096892"/>
            <a:ext cx="351472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УПРАВЛЕНИЕ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АЛТАЙСКОГО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КРАЯ</a:t>
            </a:r>
            <a:r>
              <a:rPr sz="1100" b="1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ПО</a:t>
            </a:r>
            <a:r>
              <a:rPr sz="1100" b="1" u="sng" spc="-7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РАЗВИТИЮ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ПРЕДПРИНИМАТЕЛЬСТВА</a:t>
            </a:r>
            <a:r>
              <a:rPr sz="1100" b="1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И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 РЫНОЧНОЙ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8"/>
              </a:rPr>
              <a:t>ИНФРАСТРУКТУРЫ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410580" y="4063110"/>
            <a:ext cx="587375" cy="587375"/>
            <a:chOff x="5410580" y="4063110"/>
            <a:chExt cx="587375" cy="587375"/>
          </a:xfrm>
        </p:grpSpPr>
        <p:sp>
          <p:nvSpPr>
            <p:cNvPr id="33" name="object 33"/>
            <p:cNvSpPr/>
            <p:nvPr/>
          </p:nvSpPr>
          <p:spPr>
            <a:xfrm>
              <a:off x="5410580" y="4063110"/>
              <a:ext cx="587375" cy="587375"/>
            </a:xfrm>
            <a:custGeom>
              <a:avLst/>
              <a:gdLst/>
              <a:ahLst/>
              <a:cxnLst/>
              <a:rect l="l" t="t" r="r" b="b"/>
              <a:pathLst>
                <a:path w="587375" h="587375">
                  <a:moveTo>
                    <a:pt x="293497" y="0"/>
                  </a:moveTo>
                  <a:lnTo>
                    <a:pt x="245900" y="3838"/>
                  </a:lnTo>
                  <a:lnTo>
                    <a:pt x="200745" y="14953"/>
                  </a:lnTo>
                  <a:lnTo>
                    <a:pt x="158636" y="32740"/>
                  </a:lnTo>
                  <a:lnTo>
                    <a:pt x="120179" y="56595"/>
                  </a:lnTo>
                  <a:lnTo>
                    <a:pt x="85979" y="85915"/>
                  </a:lnTo>
                  <a:lnTo>
                    <a:pt x="56639" y="120097"/>
                  </a:lnTo>
                  <a:lnTo>
                    <a:pt x="32767" y="158537"/>
                  </a:lnTo>
                  <a:lnTo>
                    <a:pt x="14966" y="200631"/>
                  </a:lnTo>
                  <a:lnTo>
                    <a:pt x="3842" y="245777"/>
                  </a:lnTo>
                  <a:lnTo>
                    <a:pt x="0" y="293369"/>
                  </a:lnTo>
                  <a:lnTo>
                    <a:pt x="3842" y="340966"/>
                  </a:lnTo>
                  <a:lnTo>
                    <a:pt x="14966" y="386121"/>
                  </a:lnTo>
                  <a:lnTo>
                    <a:pt x="32767" y="428230"/>
                  </a:lnTo>
                  <a:lnTo>
                    <a:pt x="56639" y="466687"/>
                  </a:lnTo>
                  <a:lnTo>
                    <a:pt x="85979" y="500888"/>
                  </a:lnTo>
                  <a:lnTo>
                    <a:pt x="120179" y="530227"/>
                  </a:lnTo>
                  <a:lnTo>
                    <a:pt x="158636" y="554099"/>
                  </a:lnTo>
                  <a:lnTo>
                    <a:pt x="200745" y="571900"/>
                  </a:lnTo>
                  <a:lnTo>
                    <a:pt x="245900" y="583024"/>
                  </a:lnTo>
                  <a:lnTo>
                    <a:pt x="293497" y="586866"/>
                  </a:lnTo>
                  <a:lnTo>
                    <a:pt x="341089" y="583024"/>
                  </a:lnTo>
                  <a:lnTo>
                    <a:pt x="386235" y="571900"/>
                  </a:lnTo>
                  <a:lnTo>
                    <a:pt x="428329" y="554099"/>
                  </a:lnTo>
                  <a:lnTo>
                    <a:pt x="466769" y="530227"/>
                  </a:lnTo>
                  <a:lnTo>
                    <a:pt x="500951" y="500888"/>
                  </a:lnTo>
                  <a:lnTo>
                    <a:pt x="530271" y="466687"/>
                  </a:lnTo>
                  <a:lnTo>
                    <a:pt x="554126" y="428230"/>
                  </a:lnTo>
                  <a:lnTo>
                    <a:pt x="571913" y="386121"/>
                  </a:lnTo>
                  <a:lnTo>
                    <a:pt x="583028" y="340966"/>
                  </a:lnTo>
                  <a:lnTo>
                    <a:pt x="586867" y="293369"/>
                  </a:lnTo>
                  <a:lnTo>
                    <a:pt x="583028" y="245777"/>
                  </a:lnTo>
                  <a:lnTo>
                    <a:pt x="571913" y="200631"/>
                  </a:lnTo>
                  <a:lnTo>
                    <a:pt x="554126" y="158537"/>
                  </a:lnTo>
                  <a:lnTo>
                    <a:pt x="530271" y="120097"/>
                  </a:lnTo>
                  <a:lnTo>
                    <a:pt x="500951" y="85915"/>
                  </a:lnTo>
                  <a:lnTo>
                    <a:pt x="466769" y="56595"/>
                  </a:lnTo>
                  <a:lnTo>
                    <a:pt x="428329" y="32740"/>
                  </a:lnTo>
                  <a:lnTo>
                    <a:pt x="386235" y="14953"/>
                  </a:lnTo>
                  <a:lnTo>
                    <a:pt x="341089" y="3838"/>
                  </a:lnTo>
                  <a:lnTo>
                    <a:pt x="29349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hlinkClick r:id="rId9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8563" y="4179862"/>
              <a:ext cx="343992" cy="357085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5284723" y="2979927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75" y="0"/>
                </a:moveTo>
                <a:lnTo>
                  <a:pt x="278256" y="0"/>
                </a:lnTo>
                <a:lnTo>
                  <a:pt x="233123" y="3642"/>
                </a:lnTo>
                <a:lnTo>
                  <a:pt x="190308" y="14186"/>
                </a:lnTo>
                <a:lnTo>
                  <a:pt x="150385" y="31059"/>
                </a:lnTo>
                <a:lnTo>
                  <a:pt x="113925" y="53689"/>
                </a:lnTo>
                <a:lnTo>
                  <a:pt x="81502" y="81502"/>
                </a:lnTo>
                <a:lnTo>
                  <a:pt x="53689" y="113925"/>
                </a:lnTo>
                <a:lnTo>
                  <a:pt x="31059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8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59" y="693910"/>
                </a:lnTo>
                <a:lnTo>
                  <a:pt x="53689" y="730370"/>
                </a:lnTo>
                <a:lnTo>
                  <a:pt x="81502" y="762793"/>
                </a:lnTo>
                <a:lnTo>
                  <a:pt x="113925" y="790606"/>
                </a:lnTo>
                <a:lnTo>
                  <a:pt x="150385" y="813236"/>
                </a:lnTo>
                <a:lnTo>
                  <a:pt x="190308" y="830109"/>
                </a:lnTo>
                <a:lnTo>
                  <a:pt x="233123" y="840653"/>
                </a:lnTo>
                <a:lnTo>
                  <a:pt x="278256" y="844296"/>
                </a:lnTo>
                <a:lnTo>
                  <a:pt x="4219575" y="844296"/>
                </a:lnTo>
                <a:lnTo>
                  <a:pt x="4264708" y="840653"/>
                </a:lnTo>
                <a:lnTo>
                  <a:pt x="4307523" y="830109"/>
                </a:lnTo>
                <a:lnTo>
                  <a:pt x="4347446" y="813236"/>
                </a:lnTo>
                <a:lnTo>
                  <a:pt x="4383906" y="790606"/>
                </a:lnTo>
                <a:lnTo>
                  <a:pt x="4416329" y="762793"/>
                </a:lnTo>
                <a:lnTo>
                  <a:pt x="4444142" y="730370"/>
                </a:lnTo>
                <a:lnTo>
                  <a:pt x="4466772" y="693910"/>
                </a:lnTo>
                <a:lnTo>
                  <a:pt x="4483645" y="653987"/>
                </a:lnTo>
                <a:lnTo>
                  <a:pt x="4494189" y="611172"/>
                </a:lnTo>
                <a:lnTo>
                  <a:pt x="4497832" y="566038"/>
                </a:lnTo>
                <a:lnTo>
                  <a:pt x="4497832" y="278257"/>
                </a:lnTo>
                <a:lnTo>
                  <a:pt x="4494189" y="233123"/>
                </a:lnTo>
                <a:lnTo>
                  <a:pt x="4483645" y="190308"/>
                </a:lnTo>
                <a:lnTo>
                  <a:pt x="4466772" y="150385"/>
                </a:lnTo>
                <a:lnTo>
                  <a:pt x="4444142" y="113925"/>
                </a:lnTo>
                <a:lnTo>
                  <a:pt x="4416329" y="81502"/>
                </a:lnTo>
                <a:lnTo>
                  <a:pt x="4383906" y="53689"/>
                </a:lnTo>
                <a:lnTo>
                  <a:pt x="4347446" y="31059"/>
                </a:lnTo>
                <a:lnTo>
                  <a:pt x="4307523" y="14186"/>
                </a:lnTo>
                <a:lnTo>
                  <a:pt x="4264708" y="3642"/>
                </a:lnTo>
                <a:lnTo>
                  <a:pt x="421957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074409" y="3217926"/>
            <a:ext cx="304419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МИНИСТЕРСТВО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 СЕЛЬСКОГО</a:t>
            </a:r>
            <a:r>
              <a:rPr sz="1100" b="1" u="sng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ХОЗЯЙСТВА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АЛТАЙСКОГО</a:t>
            </a:r>
            <a:r>
              <a:rPr sz="1100" b="1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0"/>
              </a:rPr>
              <a:t>КРАЯ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403215" y="3105785"/>
            <a:ext cx="586740" cy="586740"/>
            <a:chOff x="5403215" y="3105785"/>
            <a:chExt cx="586740" cy="586740"/>
          </a:xfrm>
        </p:grpSpPr>
        <p:sp>
          <p:nvSpPr>
            <p:cNvPr id="38" name="object 38"/>
            <p:cNvSpPr/>
            <p:nvPr/>
          </p:nvSpPr>
          <p:spPr>
            <a:xfrm>
              <a:off x="5403215" y="3105785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70" y="0"/>
                  </a:move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69"/>
                  </a:lnTo>
                  <a:lnTo>
                    <a:pt x="3838" y="340962"/>
                  </a:lnTo>
                  <a:lnTo>
                    <a:pt x="14953" y="386108"/>
                  </a:lnTo>
                  <a:lnTo>
                    <a:pt x="32740" y="428202"/>
                  </a:lnTo>
                  <a:lnTo>
                    <a:pt x="56595" y="466642"/>
                  </a:lnTo>
                  <a:lnTo>
                    <a:pt x="85915" y="500824"/>
                  </a:lnTo>
                  <a:lnTo>
                    <a:pt x="120097" y="530144"/>
                  </a:lnTo>
                  <a:lnTo>
                    <a:pt x="158537" y="553999"/>
                  </a:lnTo>
                  <a:lnTo>
                    <a:pt x="200631" y="571786"/>
                  </a:lnTo>
                  <a:lnTo>
                    <a:pt x="245777" y="582901"/>
                  </a:lnTo>
                  <a:lnTo>
                    <a:pt x="293370" y="586739"/>
                  </a:lnTo>
                  <a:lnTo>
                    <a:pt x="340962" y="582901"/>
                  </a:lnTo>
                  <a:lnTo>
                    <a:pt x="386108" y="571786"/>
                  </a:lnTo>
                  <a:lnTo>
                    <a:pt x="428202" y="553999"/>
                  </a:lnTo>
                  <a:lnTo>
                    <a:pt x="466642" y="530144"/>
                  </a:lnTo>
                  <a:lnTo>
                    <a:pt x="500824" y="500824"/>
                  </a:lnTo>
                  <a:lnTo>
                    <a:pt x="530144" y="466642"/>
                  </a:lnTo>
                  <a:lnTo>
                    <a:pt x="553999" y="428202"/>
                  </a:lnTo>
                  <a:lnTo>
                    <a:pt x="571786" y="386108"/>
                  </a:lnTo>
                  <a:lnTo>
                    <a:pt x="582901" y="340962"/>
                  </a:lnTo>
                  <a:lnTo>
                    <a:pt x="586739" y="293369"/>
                  </a:lnTo>
                  <a:lnTo>
                    <a:pt x="582901" y="245777"/>
                  </a:lnTo>
                  <a:lnTo>
                    <a:pt x="571786" y="200631"/>
                  </a:lnTo>
                  <a:lnTo>
                    <a:pt x="553999" y="158537"/>
                  </a:lnTo>
                  <a:lnTo>
                    <a:pt x="530144" y="120097"/>
                  </a:lnTo>
                  <a:lnTo>
                    <a:pt x="500824" y="85915"/>
                  </a:lnTo>
                  <a:lnTo>
                    <a:pt x="466642" y="56595"/>
                  </a:lnTo>
                  <a:lnTo>
                    <a:pt x="428202" y="32740"/>
                  </a:lnTo>
                  <a:lnTo>
                    <a:pt x="386108" y="14953"/>
                  </a:lnTo>
                  <a:lnTo>
                    <a:pt x="340962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1071" y="3231553"/>
              <a:ext cx="343992" cy="357085"/>
            </a:xfrm>
            <a:prstGeom prst="rect">
              <a:avLst/>
            </a:prstGeom>
          </p:spPr>
        </p:pic>
      </p:grpSp>
      <p:sp>
        <p:nvSpPr>
          <p:cNvPr id="40" name="object 40"/>
          <p:cNvSpPr/>
          <p:nvPr/>
        </p:nvSpPr>
        <p:spPr>
          <a:xfrm>
            <a:off x="627011" y="1401572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62" y="0"/>
                </a:moveTo>
                <a:lnTo>
                  <a:pt x="278295" y="0"/>
                </a:lnTo>
                <a:lnTo>
                  <a:pt x="233154" y="3642"/>
                </a:lnTo>
                <a:lnTo>
                  <a:pt x="190333" y="14186"/>
                </a:lnTo>
                <a:lnTo>
                  <a:pt x="150403" y="31059"/>
                </a:lnTo>
                <a:lnTo>
                  <a:pt x="113938" y="53689"/>
                </a:lnTo>
                <a:lnTo>
                  <a:pt x="81511" y="81502"/>
                </a:lnTo>
                <a:lnTo>
                  <a:pt x="53695" y="113925"/>
                </a:lnTo>
                <a:lnTo>
                  <a:pt x="31063" y="150385"/>
                </a:lnTo>
                <a:lnTo>
                  <a:pt x="14187" y="190308"/>
                </a:lnTo>
                <a:lnTo>
                  <a:pt x="3642" y="233123"/>
                </a:lnTo>
                <a:lnTo>
                  <a:pt x="0" y="278256"/>
                </a:lnTo>
                <a:lnTo>
                  <a:pt x="0" y="566038"/>
                </a:lnTo>
                <a:lnTo>
                  <a:pt x="3642" y="611172"/>
                </a:lnTo>
                <a:lnTo>
                  <a:pt x="14187" y="653987"/>
                </a:lnTo>
                <a:lnTo>
                  <a:pt x="31063" y="693910"/>
                </a:lnTo>
                <a:lnTo>
                  <a:pt x="53695" y="730370"/>
                </a:lnTo>
                <a:lnTo>
                  <a:pt x="81511" y="762793"/>
                </a:lnTo>
                <a:lnTo>
                  <a:pt x="113938" y="790606"/>
                </a:lnTo>
                <a:lnTo>
                  <a:pt x="150403" y="813236"/>
                </a:lnTo>
                <a:lnTo>
                  <a:pt x="190333" y="830109"/>
                </a:lnTo>
                <a:lnTo>
                  <a:pt x="233154" y="840653"/>
                </a:lnTo>
                <a:lnTo>
                  <a:pt x="278295" y="844295"/>
                </a:lnTo>
                <a:lnTo>
                  <a:pt x="4219562" y="844295"/>
                </a:lnTo>
                <a:lnTo>
                  <a:pt x="4264695" y="840653"/>
                </a:lnTo>
                <a:lnTo>
                  <a:pt x="4307510" y="830109"/>
                </a:lnTo>
                <a:lnTo>
                  <a:pt x="4347434" y="813236"/>
                </a:lnTo>
                <a:lnTo>
                  <a:pt x="4383894" y="790606"/>
                </a:lnTo>
                <a:lnTo>
                  <a:pt x="4416317" y="762793"/>
                </a:lnTo>
                <a:lnTo>
                  <a:pt x="4444129" y="730370"/>
                </a:lnTo>
                <a:lnTo>
                  <a:pt x="4466759" y="693910"/>
                </a:lnTo>
                <a:lnTo>
                  <a:pt x="4483632" y="653987"/>
                </a:lnTo>
                <a:lnTo>
                  <a:pt x="4494177" y="611172"/>
                </a:lnTo>
                <a:lnTo>
                  <a:pt x="4497819" y="566038"/>
                </a:lnTo>
                <a:lnTo>
                  <a:pt x="4497819" y="278256"/>
                </a:lnTo>
                <a:lnTo>
                  <a:pt x="4494177" y="233123"/>
                </a:lnTo>
                <a:lnTo>
                  <a:pt x="4483632" y="190308"/>
                </a:lnTo>
                <a:lnTo>
                  <a:pt x="4466759" y="150385"/>
                </a:lnTo>
                <a:lnTo>
                  <a:pt x="4444129" y="113925"/>
                </a:lnTo>
                <a:lnTo>
                  <a:pt x="4416317" y="81502"/>
                </a:lnTo>
                <a:lnTo>
                  <a:pt x="4383894" y="53689"/>
                </a:lnTo>
                <a:lnTo>
                  <a:pt x="4347434" y="31059"/>
                </a:lnTo>
                <a:lnTo>
                  <a:pt x="4307510" y="14186"/>
                </a:lnTo>
                <a:lnTo>
                  <a:pt x="4264695" y="3642"/>
                </a:lnTo>
                <a:lnTo>
                  <a:pt x="42195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416177" y="1639316"/>
            <a:ext cx="287464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МИНИСТЕРСТВО</a:t>
            </a:r>
            <a:r>
              <a:rPr sz="1100" b="1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ПРОМЫШЛЕННОСТИ</a:t>
            </a:r>
            <a:r>
              <a:rPr sz="1100" b="1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1100" b="1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И</a:t>
            </a:r>
            <a:r>
              <a:rPr sz="1100" b="1" spc="-5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ЭНЕРГЕТИКИ</a:t>
            </a:r>
            <a:r>
              <a:rPr sz="1100" b="1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11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АЛТАЙСКОГО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1"/>
              </a:rPr>
              <a:t> КРАЯ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45502" y="1526413"/>
            <a:ext cx="587375" cy="587375"/>
            <a:chOff x="745502" y="1526413"/>
            <a:chExt cx="587375" cy="587375"/>
          </a:xfrm>
        </p:grpSpPr>
        <p:sp>
          <p:nvSpPr>
            <p:cNvPr id="43" name="object 43"/>
            <p:cNvSpPr/>
            <p:nvPr/>
          </p:nvSpPr>
          <p:spPr>
            <a:xfrm>
              <a:off x="745502" y="1526413"/>
              <a:ext cx="587375" cy="587375"/>
            </a:xfrm>
            <a:custGeom>
              <a:avLst/>
              <a:gdLst/>
              <a:ahLst/>
              <a:cxnLst/>
              <a:rect l="l" t="t" r="r" b="b"/>
              <a:pathLst>
                <a:path w="587375" h="587375">
                  <a:moveTo>
                    <a:pt x="293408" y="0"/>
                  </a:moveTo>
                  <a:lnTo>
                    <a:pt x="245817" y="3838"/>
                  </a:lnTo>
                  <a:lnTo>
                    <a:pt x="200670" y="14953"/>
                  </a:lnTo>
                  <a:lnTo>
                    <a:pt x="158572" y="32740"/>
                  </a:lnTo>
                  <a:lnTo>
                    <a:pt x="120127" y="56595"/>
                  </a:lnTo>
                  <a:lnTo>
                    <a:pt x="85939" y="85915"/>
                  </a:lnTo>
                  <a:lnTo>
                    <a:pt x="56612" y="120097"/>
                  </a:lnTo>
                  <a:lnTo>
                    <a:pt x="32750" y="158537"/>
                  </a:lnTo>
                  <a:lnTo>
                    <a:pt x="14958" y="200631"/>
                  </a:lnTo>
                  <a:lnTo>
                    <a:pt x="3840" y="245777"/>
                  </a:lnTo>
                  <a:lnTo>
                    <a:pt x="0" y="293370"/>
                  </a:lnTo>
                  <a:lnTo>
                    <a:pt x="3840" y="340966"/>
                  </a:lnTo>
                  <a:lnTo>
                    <a:pt x="14958" y="386121"/>
                  </a:lnTo>
                  <a:lnTo>
                    <a:pt x="32750" y="428230"/>
                  </a:lnTo>
                  <a:lnTo>
                    <a:pt x="56612" y="466687"/>
                  </a:lnTo>
                  <a:lnTo>
                    <a:pt x="85939" y="500888"/>
                  </a:lnTo>
                  <a:lnTo>
                    <a:pt x="120127" y="530227"/>
                  </a:lnTo>
                  <a:lnTo>
                    <a:pt x="158572" y="554099"/>
                  </a:lnTo>
                  <a:lnTo>
                    <a:pt x="200670" y="571900"/>
                  </a:lnTo>
                  <a:lnTo>
                    <a:pt x="245817" y="583024"/>
                  </a:lnTo>
                  <a:lnTo>
                    <a:pt x="293408" y="586866"/>
                  </a:lnTo>
                  <a:lnTo>
                    <a:pt x="341000" y="583024"/>
                  </a:lnTo>
                  <a:lnTo>
                    <a:pt x="386149" y="571900"/>
                  </a:lnTo>
                  <a:lnTo>
                    <a:pt x="428251" y="554099"/>
                  </a:lnTo>
                  <a:lnTo>
                    <a:pt x="466702" y="530227"/>
                  </a:lnTo>
                  <a:lnTo>
                    <a:pt x="500895" y="500888"/>
                  </a:lnTo>
                  <a:lnTo>
                    <a:pt x="530228" y="466687"/>
                  </a:lnTo>
                  <a:lnTo>
                    <a:pt x="554095" y="428230"/>
                  </a:lnTo>
                  <a:lnTo>
                    <a:pt x="571891" y="386121"/>
                  </a:lnTo>
                  <a:lnTo>
                    <a:pt x="583012" y="340966"/>
                  </a:lnTo>
                  <a:lnTo>
                    <a:pt x="586854" y="293370"/>
                  </a:lnTo>
                  <a:lnTo>
                    <a:pt x="583012" y="245777"/>
                  </a:lnTo>
                  <a:lnTo>
                    <a:pt x="571891" y="200631"/>
                  </a:lnTo>
                  <a:lnTo>
                    <a:pt x="554095" y="158537"/>
                  </a:lnTo>
                  <a:lnTo>
                    <a:pt x="530228" y="120097"/>
                  </a:lnTo>
                  <a:lnTo>
                    <a:pt x="500895" y="85915"/>
                  </a:lnTo>
                  <a:lnTo>
                    <a:pt x="466702" y="56595"/>
                  </a:lnTo>
                  <a:lnTo>
                    <a:pt x="428251" y="32740"/>
                  </a:lnTo>
                  <a:lnTo>
                    <a:pt x="386149" y="14953"/>
                  </a:lnTo>
                  <a:lnTo>
                    <a:pt x="341000" y="3838"/>
                  </a:lnTo>
                  <a:lnTo>
                    <a:pt x="29340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929" y="1637957"/>
              <a:ext cx="343992" cy="357085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627011" y="3423792"/>
            <a:ext cx="4498340" cy="844550"/>
          </a:xfrm>
          <a:custGeom>
            <a:avLst/>
            <a:gdLst/>
            <a:ahLst/>
            <a:cxnLst/>
            <a:rect l="l" t="t" r="r" b="b"/>
            <a:pathLst>
              <a:path w="4498340" h="844550">
                <a:moveTo>
                  <a:pt x="4219562" y="0"/>
                </a:moveTo>
                <a:lnTo>
                  <a:pt x="278295" y="0"/>
                </a:lnTo>
                <a:lnTo>
                  <a:pt x="233154" y="3642"/>
                </a:lnTo>
                <a:lnTo>
                  <a:pt x="190333" y="14186"/>
                </a:lnTo>
                <a:lnTo>
                  <a:pt x="150403" y="31059"/>
                </a:lnTo>
                <a:lnTo>
                  <a:pt x="113938" y="53689"/>
                </a:lnTo>
                <a:lnTo>
                  <a:pt x="81511" y="81502"/>
                </a:lnTo>
                <a:lnTo>
                  <a:pt x="53695" y="113925"/>
                </a:lnTo>
                <a:lnTo>
                  <a:pt x="31063" y="150385"/>
                </a:lnTo>
                <a:lnTo>
                  <a:pt x="14187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9"/>
                </a:lnTo>
                <a:lnTo>
                  <a:pt x="3642" y="611172"/>
                </a:lnTo>
                <a:lnTo>
                  <a:pt x="14187" y="653987"/>
                </a:lnTo>
                <a:lnTo>
                  <a:pt x="31063" y="693910"/>
                </a:lnTo>
                <a:lnTo>
                  <a:pt x="53695" y="730370"/>
                </a:lnTo>
                <a:lnTo>
                  <a:pt x="81511" y="762793"/>
                </a:lnTo>
                <a:lnTo>
                  <a:pt x="113938" y="790606"/>
                </a:lnTo>
                <a:lnTo>
                  <a:pt x="150403" y="813236"/>
                </a:lnTo>
                <a:lnTo>
                  <a:pt x="190333" y="830109"/>
                </a:lnTo>
                <a:lnTo>
                  <a:pt x="233154" y="840653"/>
                </a:lnTo>
                <a:lnTo>
                  <a:pt x="278295" y="844296"/>
                </a:lnTo>
                <a:lnTo>
                  <a:pt x="4219562" y="844296"/>
                </a:lnTo>
                <a:lnTo>
                  <a:pt x="4264695" y="840653"/>
                </a:lnTo>
                <a:lnTo>
                  <a:pt x="4307510" y="830109"/>
                </a:lnTo>
                <a:lnTo>
                  <a:pt x="4347434" y="813236"/>
                </a:lnTo>
                <a:lnTo>
                  <a:pt x="4383894" y="790606"/>
                </a:lnTo>
                <a:lnTo>
                  <a:pt x="4416317" y="762793"/>
                </a:lnTo>
                <a:lnTo>
                  <a:pt x="4444129" y="730370"/>
                </a:lnTo>
                <a:lnTo>
                  <a:pt x="4466759" y="693910"/>
                </a:lnTo>
                <a:lnTo>
                  <a:pt x="4483632" y="653987"/>
                </a:lnTo>
                <a:lnTo>
                  <a:pt x="4494177" y="611172"/>
                </a:lnTo>
                <a:lnTo>
                  <a:pt x="4497819" y="566039"/>
                </a:lnTo>
                <a:lnTo>
                  <a:pt x="4497819" y="278257"/>
                </a:lnTo>
                <a:lnTo>
                  <a:pt x="4494177" y="233123"/>
                </a:lnTo>
                <a:lnTo>
                  <a:pt x="4483632" y="190308"/>
                </a:lnTo>
                <a:lnTo>
                  <a:pt x="4466759" y="150385"/>
                </a:lnTo>
                <a:lnTo>
                  <a:pt x="4444129" y="113925"/>
                </a:lnTo>
                <a:lnTo>
                  <a:pt x="4416317" y="81502"/>
                </a:lnTo>
                <a:lnTo>
                  <a:pt x="4383894" y="53689"/>
                </a:lnTo>
                <a:lnTo>
                  <a:pt x="4347434" y="31059"/>
                </a:lnTo>
                <a:lnTo>
                  <a:pt x="4307510" y="14186"/>
                </a:lnTo>
                <a:lnTo>
                  <a:pt x="4264695" y="3642"/>
                </a:lnTo>
                <a:lnTo>
                  <a:pt x="42195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416177" y="3661917"/>
            <a:ext cx="32270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2"/>
              </a:rPr>
              <a:t>МИНИСТЕРСТВО</a:t>
            </a:r>
            <a:r>
              <a:rPr sz="1100" b="1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2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2"/>
              </a:rPr>
              <a:t>ТРАНСПОРТА</a:t>
            </a:r>
            <a:r>
              <a:rPr sz="1100" b="1" u="sng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2"/>
              </a:rPr>
              <a:t> </a:t>
            </a:r>
            <a:r>
              <a:rPr sz="11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2"/>
              </a:rPr>
              <a:t>АЛТАЙСКОГО</a:t>
            </a:r>
            <a:r>
              <a:rPr sz="1100" b="1" spc="-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1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12"/>
              </a:rPr>
              <a:t>КРАЯ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45502" y="3553078"/>
            <a:ext cx="587375" cy="586740"/>
            <a:chOff x="745502" y="3553078"/>
            <a:chExt cx="587375" cy="586740"/>
          </a:xfrm>
        </p:grpSpPr>
        <p:sp>
          <p:nvSpPr>
            <p:cNvPr id="48" name="object 48"/>
            <p:cNvSpPr/>
            <p:nvPr/>
          </p:nvSpPr>
          <p:spPr>
            <a:xfrm>
              <a:off x="745502" y="3553078"/>
              <a:ext cx="587375" cy="586740"/>
            </a:xfrm>
            <a:custGeom>
              <a:avLst/>
              <a:gdLst/>
              <a:ahLst/>
              <a:cxnLst/>
              <a:rect l="l" t="t" r="r" b="b"/>
              <a:pathLst>
                <a:path w="587375" h="586739">
                  <a:moveTo>
                    <a:pt x="293408" y="0"/>
                  </a:moveTo>
                  <a:lnTo>
                    <a:pt x="245817" y="3838"/>
                  </a:lnTo>
                  <a:lnTo>
                    <a:pt x="200670" y="14953"/>
                  </a:lnTo>
                  <a:lnTo>
                    <a:pt x="158572" y="32740"/>
                  </a:lnTo>
                  <a:lnTo>
                    <a:pt x="120127" y="56595"/>
                  </a:lnTo>
                  <a:lnTo>
                    <a:pt x="85939" y="85915"/>
                  </a:lnTo>
                  <a:lnTo>
                    <a:pt x="56612" y="120097"/>
                  </a:lnTo>
                  <a:lnTo>
                    <a:pt x="32750" y="158537"/>
                  </a:lnTo>
                  <a:lnTo>
                    <a:pt x="14958" y="200631"/>
                  </a:lnTo>
                  <a:lnTo>
                    <a:pt x="3840" y="245777"/>
                  </a:lnTo>
                  <a:lnTo>
                    <a:pt x="0" y="293370"/>
                  </a:lnTo>
                  <a:lnTo>
                    <a:pt x="3840" y="340962"/>
                  </a:lnTo>
                  <a:lnTo>
                    <a:pt x="14958" y="386108"/>
                  </a:lnTo>
                  <a:lnTo>
                    <a:pt x="32750" y="428202"/>
                  </a:lnTo>
                  <a:lnTo>
                    <a:pt x="56612" y="466642"/>
                  </a:lnTo>
                  <a:lnTo>
                    <a:pt x="85939" y="500824"/>
                  </a:lnTo>
                  <a:lnTo>
                    <a:pt x="120127" y="530144"/>
                  </a:lnTo>
                  <a:lnTo>
                    <a:pt x="158572" y="553999"/>
                  </a:lnTo>
                  <a:lnTo>
                    <a:pt x="200670" y="571786"/>
                  </a:lnTo>
                  <a:lnTo>
                    <a:pt x="245817" y="582901"/>
                  </a:lnTo>
                  <a:lnTo>
                    <a:pt x="293408" y="586740"/>
                  </a:lnTo>
                  <a:lnTo>
                    <a:pt x="341000" y="582901"/>
                  </a:lnTo>
                  <a:lnTo>
                    <a:pt x="386149" y="571786"/>
                  </a:lnTo>
                  <a:lnTo>
                    <a:pt x="428251" y="553999"/>
                  </a:lnTo>
                  <a:lnTo>
                    <a:pt x="466702" y="530144"/>
                  </a:lnTo>
                  <a:lnTo>
                    <a:pt x="500895" y="500824"/>
                  </a:lnTo>
                  <a:lnTo>
                    <a:pt x="530228" y="466642"/>
                  </a:lnTo>
                  <a:lnTo>
                    <a:pt x="554095" y="428202"/>
                  </a:lnTo>
                  <a:lnTo>
                    <a:pt x="571891" y="386108"/>
                  </a:lnTo>
                  <a:lnTo>
                    <a:pt x="583012" y="340962"/>
                  </a:lnTo>
                  <a:lnTo>
                    <a:pt x="586854" y="293370"/>
                  </a:lnTo>
                  <a:lnTo>
                    <a:pt x="583012" y="245777"/>
                  </a:lnTo>
                  <a:lnTo>
                    <a:pt x="571891" y="200631"/>
                  </a:lnTo>
                  <a:lnTo>
                    <a:pt x="554095" y="158537"/>
                  </a:lnTo>
                  <a:lnTo>
                    <a:pt x="530228" y="120097"/>
                  </a:lnTo>
                  <a:lnTo>
                    <a:pt x="500895" y="85915"/>
                  </a:lnTo>
                  <a:lnTo>
                    <a:pt x="466702" y="56595"/>
                  </a:lnTo>
                  <a:lnTo>
                    <a:pt x="428251" y="32740"/>
                  </a:lnTo>
                  <a:lnTo>
                    <a:pt x="386149" y="14953"/>
                  </a:lnTo>
                  <a:lnTo>
                    <a:pt x="341000" y="3838"/>
                  </a:lnTo>
                  <a:lnTo>
                    <a:pt x="29340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929" y="3669956"/>
              <a:ext cx="343992" cy="357085"/>
            </a:xfrm>
            <a:prstGeom prst="rect">
              <a:avLst/>
            </a:prstGeom>
          </p:spPr>
        </p:pic>
      </p:grp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3114" y="4016372"/>
            <a:ext cx="2988207" cy="2388235"/>
          </a:xfrm>
          <a:custGeom>
            <a:avLst/>
            <a:gdLst/>
            <a:ahLst/>
            <a:cxnLst/>
            <a:rect l="l" t="t" r="r" b="b"/>
            <a:pathLst>
              <a:path w="3470910" h="2388235">
                <a:moveTo>
                  <a:pt x="3189338" y="0"/>
                </a:moveTo>
                <a:lnTo>
                  <a:pt x="281482" y="0"/>
                </a:lnTo>
                <a:lnTo>
                  <a:pt x="235824" y="3683"/>
                </a:lnTo>
                <a:lnTo>
                  <a:pt x="192511" y="14345"/>
                </a:lnTo>
                <a:lnTo>
                  <a:pt x="152124" y="31409"/>
                </a:lnTo>
                <a:lnTo>
                  <a:pt x="115241" y="54295"/>
                </a:lnTo>
                <a:lnTo>
                  <a:pt x="82443" y="82423"/>
                </a:lnTo>
                <a:lnTo>
                  <a:pt x="54309" y="115214"/>
                </a:lnTo>
                <a:lnTo>
                  <a:pt x="31418" y="152090"/>
                </a:lnTo>
                <a:lnTo>
                  <a:pt x="14349" y="192471"/>
                </a:lnTo>
                <a:lnTo>
                  <a:pt x="3684" y="235778"/>
                </a:lnTo>
                <a:lnTo>
                  <a:pt x="0" y="281432"/>
                </a:lnTo>
                <a:lnTo>
                  <a:pt x="0" y="2106485"/>
                </a:lnTo>
                <a:lnTo>
                  <a:pt x="3684" y="2152143"/>
                </a:lnTo>
                <a:lnTo>
                  <a:pt x="14349" y="2195456"/>
                </a:lnTo>
                <a:lnTo>
                  <a:pt x="31418" y="2235843"/>
                </a:lnTo>
                <a:lnTo>
                  <a:pt x="54309" y="2272726"/>
                </a:lnTo>
                <a:lnTo>
                  <a:pt x="82443" y="2305524"/>
                </a:lnTo>
                <a:lnTo>
                  <a:pt x="115241" y="2333659"/>
                </a:lnTo>
                <a:lnTo>
                  <a:pt x="152124" y="2356550"/>
                </a:lnTo>
                <a:lnTo>
                  <a:pt x="192511" y="2373618"/>
                </a:lnTo>
                <a:lnTo>
                  <a:pt x="235824" y="2384284"/>
                </a:lnTo>
                <a:lnTo>
                  <a:pt x="281482" y="2387968"/>
                </a:lnTo>
                <a:lnTo>
                  <a:pt x="3189338" y="2387968"/>
                </a:lnTo>
                <a:lnTo>
                  <a:pt x="3234995" y="2384284"/>
                </a:lnTo>
                <a:lnTo>
                  <a:pt x="3278312" y="2373618"/>
                </a:lnTo>
                <a:lnTo>
                  <a:pt x="3318707" y="2356550"/>
                </a:lnTo>
                <a:lnTo>
                  <a:pt x="3355600" y="2333659"/>
                </a:lnTo>
                <a:lnTo>
                  <a:pt x="3388410" y="2305524"/>
                </a:lnTo>
                <a:lnTo>
                  <a:pt x="3416557" y="2272726"/>
                </a:lnTo>
                <a:lnTo>
                  <a:pt x="3439460" y="2235843"/>
                </a:lnTo>
                <a:lnTo>
                  <a:pt x="3456538" y="2195456"/>
                </a:lnTo>
                <a:lnTo>
                  <a:pt x="3467210" y="2152143"/>
                </a:lnTo>
                <a:lnTo>
                  <a:pt x="3470897" y="2106485"/>
                </a:lnTo>
                <a:lnTo>
                  <a:pt x="3470897" y="281432"/>
                </a:lnTo>
                <a:lnTo>
                  <a:pt x="3467210" y="235778"/>
                </a:lnTo>
                <a:lnTo>
                  <a:pt x="3456538" y="192471"/>
                </a:lnTo>
                <a:lnTo>
                  <a:pt x="3439460" y="152090"/>
                </a:lnTo>
                <a:lnTo>
                  <a:pt x="3416557" y="115214"/>
                </a:lnTo>
                <a:lnTo>
                  <a:pt x="3388410" y="82423"/>
                </a:lnTo>
                <a:lnTo>
                  <a:pt x="3355600" y="54295"/>
                </a:lnTo>
                <a:lnTo>
                  <a:pt x="3318707" y="31409"/>
                </a:lnTo>
                <a:lnTo>
                  <a:pt x="3278312" y="14345"/>
                </a:lnTo>
                <a:lnTo>
                  <a:pt x="3234995" y="3683"/>
                </a:lnTo>
                <a:lnTo>
                  <a:pt x="318933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ПРЕДЛОЖЕНИЯ</a:t>
            </a:r>
            <a:r>
              <a:rPr spc="-2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КОРРЕКТИРОВКЕ</a:t>
            </a:r>
            <a:r>
              <a:rPr spc="-60" dirty="0"/>
              <a:t> </a:t>
            </a:r>
            <a:r>
              <a:rPr dirty="0"/>
              <a:t>МЕР</a:t>
            </a:r>
            <a:r>
              <a:rPr spc="-40" dirty="0"/>
              <a:t> </a:t>
            </a:r>
            <a:r>
              <a:rPr spc="-10" dirty="0"/>
              <a:t>ФИНАНСОВОЙ </a:t>
            </a:r>
            <a:r>
              <a:rPr dirty="0"/>
              <a:t>И</a:t>
            </a:r>
            <a:r>
              <a:rPr spc="-50" dirty="0"/>
              <a:t> </a:t>
            </a:r>
            <a:r>
              <a:rPr spc="-25" dirty="0"/>
              <a:t>ОРГАНИЗАЦИОННОЙ </a:t>
            </a:r>
            <a:r>
              <a:rPr spc="-10" dirty="0"/>
              <a:t>ПОДДЕРЖКИ</a:t>
            </a:r>
            <a:r>
              <a:rPr spc="-25" dirty="0"/>
              <a:t> </a:t>
            </a:r>
            <a:r>
              <a:rPr spc="-10" dirty="0"/>
              <a:t>ПРОЕКТОВ</a:t>
            </a:r>
          </a:p>
        </p:txBody>
      </p:sp>
      <p:sp>
        <p:nvSpPr>
          <p:cNvPr id="4" name="object 4"/>
          <p:cNvSpPr/>
          <p:nvPr/>
        </p:nvSpPr>
        <p:spPr>
          <a:xfrm>
            <a:off x="627011" y="163576"/>
            <a:ext cx="1899920" cy="274320"/>
          </a:xfrm>
          <a:custGeom>
            <a:avLst/>
            <a:gdLst/>
            <a:ahLst/>
            <a:cxnLst/>
            <a:rect l="l" t="t" r="r" b="b"/>
            <a:pathLst>
              <a:path w="1899920" h="274320">
                <a:moveTo>
                  <a:pt x="1763001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763001" y="273938"/>
                </a:lnTo>
                <a:lnTo>
                  <a:pt x="1806256" y="266955"/>
                </a:lnTo>
                <a:lnTo>
                  <a:pt x="1843836" y="247510"/>
                </a:lnTo>
                <a:lnTo>
                  <a:pt x="1873479" y="217867"/>
                </a:lnTo>
                <a:lnTo>
                  <a:pt x="1892923" y="180288"/>
                </a:lnTo>
                <a:lnTo>
                  <a:pt x="1899907" y="137032"/>
                </a:lnTo>
                <a:lnTo>
                  <a:pt x="1892923" y="93715"/>
                </a:lnTo>
                <a:lnTo>
                  <a:pt x="1873479" y="56098"/>
                </a:lnTo>
                <a:lnTo>
                  <a:pt x="1843836" y="26436"/>
                </a:lnTo>
                <a:lnTo>
                  <a:pt x="1806256" y="6984"/>
                </a:lnTo>
                <a:lnTo>
                  <a:pt x="176300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711" y="223773"/>
            <a:ext cx="16433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предложения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корректировке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74410" y="1392489"/>
            <a:ext cx="3030347" cy="2407285"/>
          </a:xfrm>
          <a:custGeom>
            <a:avLst/>
            <a:gdLst/>
            <a:ahLst/>
            <a:cxnLst/>
            <a:rect l="l" t="t" r="r" b="b"/>
            <a:pathLst>
              <a:path w="2155190" h="2407285">
                <a:moveTo>
                  <a:pt x="1893697" y="0"/>
                </a:moveTo>
                <a:lnTo>
                  <a:pt x="260985" y="0"/>
                </a:lnTo>
                <a:lnTo>
                  <a:pt x="214070" y="4204"/>
                </a:lnTo>
                <a:lnTo>
                  <a:pt x="169916" y="16327"/>
                </a:lnTo>
                <a:lnTo>
                  <a:pt x="129257" y="35630"/>
                </a:lnTo>
                <a:lnTo>
                  <a:pt x="92832" y="61378"/>
                </a:lnTo>
                <a:lnTo>
                  <a:pt x="61378" y="92832"/>
                </a:lnTo>
                <a:lnTo>
                  <a:pt x="35630" y="129257"/>
                </a:lnTo>
                <a:lnTo>
                  <a:pt x="16327" y="169916"/>
                </a:lnTo>
                <a:lnTo>
                  <a:pt x="4204" y="214070"/>
                </a:lnTo>
                <a:lnTo>
                  <a:pt x="0" y="260985"/>
                </a:lnTo>
                <a:lnTo>
                  <a:pt x="0" y="2145918"/>
                </a:lnTo>
                <a:lnTo>
                  <a:pt x="4204" y="2192833"/>
                </a:lnTo>
                <a:lnTo>
                  <a:pt x="16327" y="2236987"/>
                </a:lnTo>
                <a:lnTo>
                  <a:pt x="35630" y="2277646"/>
                </a:lnTo>
                <a:lnTo>
                  <a:pt x="61378" y="2314071"/>
                </a:lnTo>
                <a:lnTo>
                  <a:pt x="92832" y="2345525"/>
                </a:lnTo>
                <a:lnTo>
                  <a:pt x="129257" y="2371273"/>
                </a:lnTo>
                <a:lnTo>
                  <a:pt x="169916" y="2390576"/>
                </a:lnTo>
                <a:lnTo>
                  <a:pt x="214070" y="2402699"/>
                </a:lnTo>
                <a:lnTo>
                  <a:pt x="260985" y="2406904"/>
                </a:lnTo>
                <a:lnTo>
                  <a:pt x="1893697" y="2406904"/>
                </a:lnTo>
                <a:lnTo>
                  <a:pt x="1940611" y="2402699"/>
                </a:lnTo>
                <a:lnTo>
                  <a:pt x="1984765" y="2390576"/>
                </a:lnTo>
                <a:lnTo>
                  <a:pt x="2025424" y="2371273"/>
                </a:lnTo>
                <a:lnTo>
                  <a:pt x="2061849" y="2345525"/>
                </a:lnTo>
                <a:lnTo>
                  <a:pt x="2093303" y="2314071"/>
                </a:lnTo>
                <a:lnTo>
                  <a:pt x="2119051" y="2277646"/>
                </a:lnTo>
                <a:lnTo>
                  <a:pt x="2138354" y="2236987"/>
                </a:lnTo>
                <a:lnTo>
                  <a:pt x="2150477" y="2192833"/>
                </a:lnTo>
                <a:lnTo>
                  <a:pt x="2154682" y="2145918"/>
                </a:lnTo>
                <a:lnTo>
                  <a:pt x="2154682" y="260985"/>
                </a:lnTo>
                <a:lnTo>
                  <a:pt x="2150477" y="214070"/>
                </a:lnTo>
                <a:lnTo>
                  <a:pt x="2138354" y="169916"/>
                </a:lnTo>
                <a:lnTo>
                  <a:pt x="2119051" y="129257"/>
                </a:lnTo>
                <a:lnTo>
                  <a:pt x="2093303" y="92832"/>
                </a:lnTo>
                <a:lnTo>
                  <a:pt x="2061849" y="61378"/>
                </a:lnTo>
                <a:lnTo>
                  <a:pt x="2025424" y="35630"/>
                </a:lnTo>
                <a:lnTo>
                  <a:pt x="1984765" y="16327"/>
                </a:lnTo>
                <a:lnTo>
                  <a:pt x="1940611" y="4204"/>
                </a:lnTo>
                <a:lnTo>
                  <a:pt x="1893697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09923" y="1411097"/>
            <a:ext cx="2780665" cy="2407285"/>
          </a:xfrm>
          <a:custGeom>
            <a:avLst/>
            <a:gdLst/>
            <a:ahLst/>
            <a:cxnLst/>
            <a:rect l="l" t="t" r="r" b="b"/>
            <a:pathLst>
              <a:path w="2780665" h="2407285">
                <a:moveTo>
                  <a:pt x="2508999" y="0"/>
                </a:moveTo>
                <a:lnTo>
                  <a:pt x="271424" y="0"/>
                </a:lnTo>
                <a:lnTo>
                  <a:pt x="222636" y="4373"/>
                </a:lnTo>
                <a:lnTo>
                  <a:pt x="176717" y="16982"/>
                </a:lnTo>
                <a:lnTo>
                  <a:pt x="134433" y="37060"/>
                </a:lnTo>
                <a:lnTo>
                  <a:pt x="96551" y="63839"/>
                </a:lnTo>
                <a:lnTo>
                  <a:pt x="63837" y="96552"/>
                </a:lnTo>
                <a:lnTo>
                  <a:pt x="37058" y="134431"/>
                </a:lnTo>
                <a:lnTo>
                  <a:pt x="16981" y="176711"/>
                </a:lnTo>
                <a:lnTo>
                  <a:pt x="4373" y="222622"/>
                </a:lnTo>
                <a:lnTo>
                  <a:pt x="0" y="271399"/>
                </a:lnTo>
                <a:lnTo>
                  <a:pt x="0" y="2135378"/>
                </a:lnTo>
                <a:lnTo>
                  <a:pt x="4373" y="2184192"/>
                </a:lnTo>
                <a:lnTo>
                  <a:pt x="16981" y="2230133"/>
                </a:lnTo>
                <a:lnTo>
                  <a:pt x="37058" y="2272434"/>
                </a:lnTo>
                <a:lnTo>
                  <a:pt x="63837" y="2310329"/>
                </a:lnTo>
                <a:lnTo>
                  <a:pt x="96551" y="2343053"/>
                </a:lnTo>
                <a:lnTo>
                  <a:pt x="134433" y="2369838"/>
                </a:lnTo>
                <a:lnTo>
                  <a:pt x="176717" y="2389919"/>
                </a:lnTo>
                <a:lnTo>
                  <a:pt x="222636" y="2402530"/>
                </a:lnTo>
                <a:lnTo>
                  <a:pt x="271424" y="2406904"/>
                </a:lnTo>
                <a:lnTo>
                  <a:pt x="2508999" y="2406904"/>
                </a:lnTo>
                <a:lnTo>
                  <a:pt x="2557775" y="2402530"/>
                </a:lnTo>
                <a:lnTo>
                  <a:pt x="2603687" y="2389919"/>
                </a:lnTo>
                <a:lnTo>
                  <a:pt x="2645966" y="2369838"/>
                </a:lnTo>
                <a:lnTo>
                  <a:pt x="2683846" y="2343053"/>
                </a:lnTo>
                <a:lnTo>
                  <a:pt x="2716558" y="2310329"/>
                </a:lnTo>
                <a:lnTo>
                  <a:pt x="2743337" y="2272434"/>
                </a:lnTo>
                <a:lnTo>
                  <a:pt x="2763415" y="2230133"/>
                </a:lnTo>
                <a:lnTo>
                  <a:pt x="2776024" y="2184192"/>
                </a:lnTo>
                <a:lnTo>
                  <a:pt x="2780398" y="2135378"/>
                </a:lnTo>
                <a:lnTo>
                  <a:pt x="2780398" y="271399"/>
                </a:lnTo>
                <a:lnTo>
                  <a:pt x="2776024" y="222622"/>
                </a:lnTo>
                <a:lnTo>
                  <a:pt x="2763415" y="176711"/>
                </a:lnTo>
                <a:lnTo>
                  <a:pt x="2743337" y="134431"/>
                </a:lnTo>
                <a:lnTo>
                  <a:pt x="2716558" y="96552"/>
                </a:lnTo>
                <a:lnTo>
                  <a:pt x="2683846" y="63839"/>
                </a:lnTo>
                <a:lnTo>
                  <a:pt x="2645966" y="37060"/>
                </a:lnTo>
                <a:lnTo>
                  <a:pt x="2603687" y="16982"/>
                </a:lnTo>
                <a:lnTo>
                  <a:pt x="2557775" y="4373"/>
                </a:lnTo>
                <a:lnTo>
                  <a:pt x="250899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33468" y="3997764"/>
            <a:ext cx="2726690" cy="2388235"/>
          </a:xfrm>
          <a:custGeom>
            <a:avLst/>
            <a:gdLst/>
            <a:ahLst/>
            <a:cxnLst/>
            <a:rect l="l" t="t" r="r" b="b"/>
            <a:pathLst>
              <a:path w="2726690" h="2388235">
                <a:moveTo>
                  <a:pt x="2469641" y="0"/>
                </a:moveTo>
                <a:lnTo>
                  <a:pt x="256539" y="0"/>
                </a:lnTo>
                <a:lnTo>
                  <a:pt x="210447" y="4135"/>
                </a:lnTo>
                <a:lnTo>
                  <a:pt x="167056" y="16058"/>
                </a:lnTo>
                <a:lnTo>
                  <a:pt x="127094" y="35042"/>
                </a:lnTo>
                <a:lnTo>
                  <a:pt x="91286" y="60360"/>
                </a:lnTo>
                <a:lnTo>
                  <a:pt x="60360" y="91286"/>
                </a:lnTo>
                <a:lnTo>
                  <a:pt x="35042" y="127094"/>
                </a:lnTo>
                <a:lnTo>
                  <a:pt x="16058" y="167056"/>
                </a:lnTo>
                <a:lnTo>
                  <a:pt x="4135" y="210447"/>
                </a:lnTo>
                <a:lnTo>
                  <a:pt x="0" y="256540"/>
                </a:lnTo>
                <a:lnTo>
                  <a:pt x="0" y="2131568"/>
                </a:lnTo>
                <a:lnTo>
                  <a:pt x="4135" y="2177677"/>
                </a:lnTo>
                <a:lnTo>
                  <a:pt x="16058" y="2221075"/>
                </a:lnTo>
                <a:lnTo>
                  <a:pt x="35042" y="2261038"/>
                </a:lnTo>
                <a:lnTo>
                  <a:pt x="60360" y="2296842"/>
                </a:lnTo>
                <a:lnTo>
                  <a:pt x="91286" y="2327760"/>
                </a:lnTo>
                <a:lnTo>
                  <a:pt x="127094" y="2353070"/>
                </a:lnTo>
                <a:lnTo>
                  <a:pt x="167056" y="2372045"/>
                </a:lnTo>
                <a:lnTo>
                  <a:pt x="210447" y="2383962"/>
                </a:lnTo>
                <a:lnTo>
                  <a:pt x="256539" y="2388095"/>
                </a:lnTo>
                <a:lnTo>
                  <a:pt x="2469641" y="2388095"/>
                </a:lnTo>
                <a:lnTo>
                  <a:pt x="2515768" y="2383962"/>
                </a:lnTo>
                <a:lnTo>
                  <a:pt x="2559176" y="2372045"/>
                </a:lnTo>
                <a:lnTo>
                  <a:pt x="2599144" y="2353070"/>
                </a:lnTo>
                <a:lnTo>
                  <a:pt x="2634947" y="2327760"/>
                </a:lnTo>
                <a:lnTo>
                  <a:pt x="2665863" y="2296842"/>
                </a:lnTo>
                <a:lnTo>
                  <a:pt x="2691167" y="2261038"/>
                </a:lnTo>
                <a:lnTo>
                  <a:pt x="2710137" y="2221075"/>
                </a:lnTo>
                <a:lnTo>
                  <a:pt x="2722050" y="2177677"/>
                </a:lnTo>
                <a:lnTo>
                  <a:pt x="2726182" y="2131568"/>
                </a:lnTo>
                <a:lnTo>
                  <a:pt x="2726182" y="256540"/>
                </a:lnTo>
                <a:lnTo>
                  <a:pt x="2722050" y="210447"/>
                </a:lnTo>
                <a:lnTo>
                  <a:pt x="2710137" y="167056"/>
                </a:lnTo>
                <a:lnTo>
                  <a:pt x="2691167" y="127094"/>
                </a:lnTo>
                <a:lnTo>
                  <a:pt x="2665863" y="91286"/>
                </a:lnTo>
                <a:lnTo>
                  <a:pt x="2634947" y="60360"/>
                </a:lnTo>
                <a:lnTo>
                  <a:pt x="2599144" y="35042"/>
                </a:lnTo>
                <a:lnTo>
                  <a:pt x="2559176" y="16058"/>
                </a:lnTo>
                <a:lnTo>
                  <a:pt x="2515768" y="4135"/>
                </a:lnTo>
                <a:lnTo>
                  <a:pt x="246964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2305" y="4016371"/>
            <a:ext cx="2726690" cy="2388235"/>
          </a:xfrm>
          <a:custGeom>
            <a:avLst/>
            <a:gdLst/>
            <a:ahLst/>
            <a:cxnLst/>
            <a:rect l="l" t="t" r="r" b="b"/>
            <a:pathLst>
              <a:path w="2726690" h="2388235">
                <a:moveTo>
                  <a:pt x="2445512" y="0"/>
                </a:moveTo>
                <a:lnTo>
                  <a:pt x="280670" y="0"/>
                </a:lnTo>
                <a:lnTo>
                  <a:pt x="235129" y="3675"/>
                </a:lnTo>
                <a:lnTo>
                  <a:pt x="191934" y="14315"/>
                </a:lnTo>
                <a:lnTo>
                  <a:pt x="151660" y="31341"/>
                </a:lnTo>
                <a:lnTo>
                  <a:pt x="114885" y="54173"/>
                </a:lnTo>
                <a:lnTo>
                  <a:pt x="82184" y="82232"/>
                </a:lnTo>
                <a:lnTo>
                  <a:pt x="54136" y="114940"/>
                </a:lnTo>
                <a:lnTo>
                  <a:pt x="31317" y="151716"/>
                </a:lnTo>
                <a:lnTo>
                  <a:pt x="14303" y="191983"/>
                </a:lnTo>
                <a:lnTo>
                  <a:pt x="3671" y="235160"/>
                </a:lnTo>
                <a:lnTo>
                  <a:pt x="0" y="280670"/>
                </a:lnTo>
                <a:lnTo>
                  <a:pt x="0" y="2107450"/>
                </a:lnTo>
                <a:lnTo>
                  <a:pt x="3671" y="2152971"/>
                </a:lnTo>
                <a:lnTo>
                  <a:pt x="14303" y="2196154"/>
                </a:lnTo>
                <a:lnTo>
                  <a:pt x="31317" y="2236420"/>
                </a:lnTo>
                <a:lnTo>
                  <a:pt x="54136" y="2273193"/>
                </a:lnTo>
                <a:lnTo>
                  <a:pt x="82184" y="2305894"/>
                </a:lnTo>
                <a:lnTo>
                  <a:pt x="114885" y="2333945"/>
                </a:lnTo>
                <a:lnTo>
                  <a:pt x="151660" y="2356769"/>
                </a:lnTo>
                <a:lnTo>
                  <a:pt x="191934" y="2373787"/>
                </a:lnTo>
                <a:lnTo>
                  <a:pt x="235129" y="2384422"/>
                </a:lnTo>
                <a:lnTo>
                  <a:pt x="280670" y="2388095"/>
                </a:lnTo>
                <a:lnTo>
                  <a:pt x="2445512" y="2388095"/>
                </a:lnTo>
                <a:lnTo>
                  <a:pt x="2491021" y="2384422"/>
                </a:lnTo>
                <a:lnTo>
                  <a:pt x="2534198" y="2373787"/>
                </a:lnTo>
                <a:lnTo>
                  <a:pt x="2574465" y="2356769"/>
                </a:lnTo>
                <a:lnTo>
                  <a:pt x="2611241" y="2333945"/>
                </a:lnTo>
                <a:lnTo>
                  <a:pt x="2643949" y="2305894"/>
                </a:lnTo>
                <a:lnTo>
                  <a:pt x="2672008" y="2273193"/>
                </a:lnTo>
                <a:lnTo>
                  <a:pt x="2694840" y="2236420"/>
                </a:lnTo>
                <a:lnTo>
                  <a:pt x="2711866" y="2196154"/>
                </a:lnTo>
                <a:lnTo>
                  <a:pt x="2722506" y="2152971"/>
                </a:lnTo>
                <a:lnTo>
                  <a:pt x="2726181" y="2107450"/>
                </a:lnTo>
                <a:lnTo>
                  <a:pt x="2726181" y="280670"/>
                </a:lnTo>
                <a:lnTo>
                  <a:pt x="2722506" y="235160"/>
                </a:lnTo>
                <a:lnTo>
                  <a:pt x="2711866" y="191983"/>
                </a:lnTo>
                <a:lnTo>
                  <a:pt x="2694840" y="151716"/>
                </a:lnTo>
                <a:lnTo>
                  <a:pt x="2672008" y="114940"/>
                </a:lnTo>
                <a:lnTo>
                  <a:pt x="2643949" y="82232"/>
                </a:lnTo>
                <a:lnTo>
                  <a:pt x="2611241" y="54173"/>
                </a:lnTo>
                <a:lnTo>
                  <a:pt x="2574465" y="31341"/>
                </a:lnTo>
                <a:lnTo>
                  <a:pt x="2534198" y="14315"/>
                </a:lnTo>
                <a:lnTo>
                  <a:pt x="2491021" y="3675"/>
                </a:lnTo>
                <a:lnTo>
                  <a:pt x="244551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34537" y="1817026"/>
            <a:ext cx="1741805" cy="864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7305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АКТИВНАЯ ИНФОРМАЦИОННАЯ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КОНСУЛЬТАЦИОННАЯ ПОДДЕРЖКА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ПРЕДПРИНИМАТЕЛЕЙ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61646" y="1817026"/>
            <a:ext cx="142875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8354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УМЕНЬШЕНИЕ КОЛИЧЕСТВА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СРОКОВ</a:t>
            </a:r>
            <a:endParaRPr sz="1100" dirty="0">
              <a:latin typeface="Arial"/>
              <a:cs typeface="Arial"/>
            </a:endParaRPr>
          </a:p>
          <a:p>
            <a:pPr marL="12700" marR="180975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ПРОЦЕДУР, НЕОБХОДИМЫХ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ПОЛУЧЕНИЯ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ИНВЕСТИЦИОННОЙ ПЛОЩАДКИ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1035" y="4264495"/>
            <a:ext cx="1590675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483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УМЕНЬШЕНИЕ КОЛИЧЕСТВА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БЮРОКРАТИЧЕСКИХ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ПРОЦЕДУР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ПОЛУЧЕНИЯ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МЕР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ПОДДЕРЖКИ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18171" y="4225636"/>
            <a:ext cx="1609725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ПЕРЕНОС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ПРОЦЕДУР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ЭЛЕКТРОННЫЙ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ВИД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СОКРАЩЕНИЯ ВРЕМЕННЫХ ИЗДЕРЖЕК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50777" y="4225636"/>
            <a:ext cx="157035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СНИЖЕНИЕ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НАЛОГОВЫХ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СТАВОК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МСП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6500" y="1867515"/>
            <a:ext cx="252067" cy="229757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6258289" y="4260148"/>
            <a:ext cx="340995" cy="278130"/>
            <a:chOff x="6401820" y="4127446"/>
            <a:chExt cx="340995" cy="278130"/>
          </a:xfrm>
        </p:grpSpPr>
        <p:sp>
          <p:nvSpPr>
            <p:cNvPr id="20" name="object 20"/>
            <p:cNvSpPr/>
            <p:nvPr/>
          </p:nvSpPr>
          <p:spPr>
            <a:xfrm>
              <a:off x="6522250" y="4127448"/>
              <a:ext cx="220979" cy="196850"/>
            </a:xfrm>
            <a:custGeom>
              <a:avLst/>
              <a:gdLst/>
              <a:ahLst/>
              <a:cxnLst/>
              <a:rect l="l" t="t" r="r" b="b"/>
              <a:pathLst>
                <a:path w="220979" h="196850">
                  <a:moveTo>
                    <a:pt x="107454" y="131546"/>
                  </a:moveTo>
                  <a:lnTo>
                    <a:pt x="91706" y="93560"/>
                  </a:lnTo>
                  <a:lnTo>
                    <a:pt x="83743" y="88201"/>
                  </a:lnTo>
                  <a:lnTo>
                    <a:pt x="83743" y="145262"/>
                  </a:lnTo>
                  <a:lnTo>
                    <a:pt x="83743" y="158965"/>
                  </a:lnTo>
                  <a:lnTo>
                    <a:pt x="23342" y="158965"/>
                  </a:lnTo>
                  <a:lnTo>
                    <a:pt x="23342" y="145262"/>
                  </a:lnTo>
                  <a:lnTo>
                    <a:pt x="49276" y="132651"/>
                  </a:lnTo>
                  <a:lnTo>
                    <a:pt x="57810" y="132651"/>
                  </a:lnTo>
                  <a:lnTo>
                    <a:pt x="83743" y="145262"/>
                  </a:lnTo>
                  <a:lnTo>
                    <a:pt x="83743" y="88201"/>
                  </a:lnTo>
                  <a:lnTo>
                    <a:pt x="74625" y="82042"/>
                  </a:lnTo>
                  <a:lnTo>
                    <a:pt x="68922" y="80899"/>
                  </a:lnTo>
                  <a:lnTo>
                    <a:pt x="68922" y="105232"/>
                  </a:lnTo>
                  <a:lnTo>
                    <a:pt x="68922" y="121907"/>
                  </a:lnTo>
                  <a:lnTo>
                    <a:pt x="62255" y="128955"/>
                  </a:lnTo>
                  <a:lnTo>
                    <a:pt x="45580" y="128955"/>
                  </a:lnTo>
                  <a:lnTo>
                    <a:pt x="38531" y="122275"/>
                  </a:lnTo>
                  <a:lnTo>
                    <a:pt x="38531" y="105232"/>
                  </a:lnTo>
                  <a:lnTo>
                    <a:pt x="45199" y="98564"/>
                  </a:lnTo>
                  <a:lnTo>
                    <a:pt x="61874" y="98564"/>
                  </a:lnTo>
                  <a:lnTo>
                    <a:pt x="68922" y="105232"/>
                  </a:lnTo>
                  <a:lnTo>
                    <a:pt x="68922" y="80899"/>
                  </a:lnTo>
                  <a:lnTo>
                    <a:pt x="15748" y="93560"/>
                  </a:lnTo>
                  <a:lnTo>
                    <a:pt x="0" y="131546"/>
                  </a:lnTo>
                  <a:lnTo>
                    <a:pt x="4229" y="152450"/>
                  </a:lnTo>
                  <a:lnTo>
                    <a:pt x="15748" y="169532"/>
                  </a:lnTo>
                  <a:lnTo>
                    <a:pt x="32829" y="181051"/>
                  </a:lnTo>
                  <a:lnTo>
                    <a:pt x="53733" y="185280"/>
                  </a:lnTo>
                  <a:lnTo>
                    <a:pt x="74625" y="181051"/>
                  </a:lnTo>
                  <a:lnTo>
                    <a:pt x="91706" y="169532"/>
                  </a:lnTo>
                  <a:lnTo>
                    <a:pt x="98831" y="158965"/>
                  </a:lnTo>
                  <a:lnTo>
                    <a:pt x="103238" y="152450"/>
                  </a:lnTo>
                  <a:lnTo>
                    <a:pt x="107238" y="132651"/>
                  </a:lnTo>
                  <a:lnTo>
                    <a:pt x="107454" y="131546"/>
                  </a:lnTo>
                  <a:close/>
                </a:path>
                <a:path w="220979" h="196850">
                  <a:moveTo>
                    <a:pt x="135255" y="88925"/>
                  </a:moveTo>
                  <a:lnTo>
                    <a:pt x="124129" y="88925"/>
                  </a:lnTo>
                  <a:lnTo>
                    <a:pt x="124129" y="100050"/>
                  </a:lnTo>
                  <a:lnTo>
                    <a:pt x="135255" y="100050"/>
                  </a:lnTo>
                  <a:lnTo>
                    <a:pt x="135255" y="88925"/>
                  </a:lnTo>
                  <a:close/>
                </a:path>
                <a:path w="220979" h="196850">
                  <a:moveTo>
                    <a:pt x="135255" y="66700"/>
                  </a:moveTo>
                  <a:lnTo>
                    <a:pt x="124129" y="66700"/>
                  </a:lnTo>
                  <a:lnTo>
                    <a:pt x="124129" y="77812"/>
                  </a:lnTo>
                  <a:lnTo>
                    <a:pt x="135255" y="77812"/>
                  </a:lnTo>
                  <a:lnTo>
                    <a:pt x="135255" y="66700"/>
                  </a:lnTo>
                  <a:close/>
                </a:path>
                <a:path w="220979" h="196850">
                  <a:moveTo>
                    <a:pt x="135255" y="44462"/>
                  </a:moveTo>
                  <a:lnTo>
                    <a:pt x="124129" y="44462"/>
                  </a:lnTo>
                  <a:lnTo>
                    <a:pt x="124129" y="55575"/>
                  </a:lnTo>
                  <a:lnTo>
                    <a:pt x="135255" y="55575"/>
                  </a:lnTo>
                  <a:lnTo>
                    <a:pt x="135255" y="44462"/>
                  </a:lnTo>
                  <a:close/>
                </a:path>
                <a:path w="220979" h="196850">
                  <a:moveTo>
                    <a:pt x="135255" y="22225"/>
                  </a:moveTo>
                  <a:lnTo>
                    <a:pt x="124129" y="22225"/>
                  </a:lnTo>
                  <a:lnTo>
                    <a:pt x="124129" y="33337"/>
                  </a:lnTo>
                  <a:lnTo>
                    <a:pt x="135255" y="33337"/>
                  </a:lnTo>
                  <a:lnTo>
                    <a:pt x="135255" y="22225"/>
                  </a:lnTo>
                  <a:close/>
                </a:path>
                <a:path w="220979" h="196850">
                  <a:moveTo>
                    <a:pt x="135255" y="0"/>
                  </a:moveTo>
                  <a:lnTo>
                    <a:pt x="124129" y="0"/>
                  </a:lnTo>
                  <a:lnTo>
                    <a:pt x="124129" y="11125"/>
                  </a:lnTo>
                  <a:lnTo>
                    <a:pt x="135255" y="11125"/>
                  </a:lnTo>
                  <a:lnTo>
                    <a:pt x="135255" y="0"/>
                  </a:lnTo>
                  <a:close/>
                </a:path>
                <a:path w="220979" h="196850">
                  <a:moveTo>
                    <a:pt x="156743" y="88925"/>
                  </a:moveTo>
                  <a:lnTo>
                    <a:pt x="145999" y="88925"/>
                  </a:lnTo>
                  <a:lnTo>
                    <a:pt x="145999" y="100050"/>
                  </a:lnTo>
                  <a:lnTo>
                    <a:pt x="156743" y="100050"/>
                  </a:lnTo>
                  <a:lnTo>
                    <a:pt x="156743" y="88925"/>
                  </a:lnTo>
                  <a:close/>
                </a:path>
                <a:path w="220979" h="196850">
                  <a:moveTo>
                    <a:pt x="156743" y="0"/>
                  </a:moveTo>
                  <a:lnTo>
                    <a:pt x="145999" y="0"/>
                  </a:lnTo>
                  <a:lnTo>
                    <a:pt x="145999" y="11125"/>
                  </a:lnTo>
                  <a:lnTo>
                    <a:pt x="156743" y="11125"/>
                  </a:lnTo>
                  <a:lnTo>
                    <a:pt x="156743" y="0"/>
                  </a:lnTo>
                  <a:close/>
                </a:path>
                <a:path w="220979" h="196850">
                  <a:moveTo>
                    <a:pt x="165265" y="188988"/>
                  </a:moveTo>
                  <a:lnTo>
                    <a:pt x="155638" y="179349"/>
                  </a:lnTo>
                  <a:lnTo>
                    <a:pt x="147853" y="171564"/>
                  </a:lnTo>
                  <a:lnTo>
                    <a:pt x="163042" y="166014"/>
                  </a:lnTo>
                  <a:lnTo>
                    <a:pt x="163791" y="165633"/>
                  </a:lnTo>
                  <a:lnTo>
                    <a:pt x="164160" y="164896"/>
                  </a:lnTo>
                  <a:lnTo>
                    <a:pt x="164160" y="163791"/>
                  </a:lnTo>
                  <a:lnTo>
                    <a:pt x="163791" y="163410"/>
                  </a:lnTo>
                  <a:lnTo>
                    <a:pt x="163042" y="163042"/>
                  </a:lnTo>
                  <a:lnTo>
                    <a:pt x="118948" y="148221"/>
                  </a:lnTo>
                  <a:lnTo>
                    <a:pt x="117830" y="148221"/>
                  </a:lnTo>
                  <a:lnTo>
                    <a:pt x="117094" y="148958"/>
                  </a:lnTo>
                  <a:lnTo>
                    <a:pt x="117094" y="150075"/>
                  </a:lnTo>
                  <a:lnTo>
                    <a:pt x="131546" y="194538"/>
                  </a:lnTo>
                  <a:lnTo>
                    <a:pt x="131914" y="195287"/>
                  </a:lnTo>
                  <a:lnTo>
                    <a:pt x="132664" y="195656"/>
                  </a:lnTo>
                  <a:lnTo>
                    <a:pt x="133769" y="195656"/>
                  </a:lnTo>
                  <a:lnTo>
                    <a:pt x="134137" y="195287"/>
                  </a:lnTo>
                  <a:lnTo>
                    <a:pt x="134505" y="194538"/>
                  </a:lnTo>
                  <a:lnTo>
                    <a:pt x="140068" y="179349"/>
                  </a:lnTo>
                  <a:lnTo>
                    <a:pt x="157492" y="196773"/>
                  </a:lnTo>
                  <a:lnTo>
                    <a:pt x="165265" y="188988"/>
                  </a:lnTo>
                  <a:close/>
                </a:path>
                <a:path w="220979" h="196850">
                  <a:moveTo>
                    <a:pt x="178231" y="88925"/>
                  </a:moveTo>
                  <a:lnTo>
                    <a:pt x="167487" y="88925"/>
                  </a:lnTo>
                  <a:lnTo>
                    <a:pt x="167487" y="100050"/>
                  </a:lnTo>
                  <a:lnTo>
                    <a:pt x="178231" y="100050"/>
                  </a:lnTo>
                  <a:lnTo>
                    <a:pt x="178231" y="88925"/>
                  </a:lnTo>
                  <a:close/>
                </a:path>
                <a:path w="220979" h="196850">
                  <a:moveTo>
                    <a:pt x="178231" y="0"/>
                  </a:moveTo>
                  <a:lnTo>
                    <a:pt x="167487" y="0"/>
                  </a:lnTo>
                  <a:lnTo>
                    <a:pt x="167487" y="11125"/>
                  </a:lnTo>
                  <a:lnTo>
                    <a:pt x="178231" y="11125"/>
                  </a:lnTo>
                  <a:lnTo>
                    <a:pt x="178231" y="0"/>
                  </a:lnTo>
                  <a:close/>
                </a:path>
                <a:path w="220979" h="196850">
                  <a:moveTo>
                    <a:pt x="199364" y="88925"/>
                  </a:moveTo>
                  <a:lnTo>
                    <a:pt x="188607" y="88925"/>
                  </a:lnTo>
                  <a:lnTo>
                    <a:pt x="188607" y="100050"/>
                  </a:lnTo>
                  <a:lnTo>
                    <a:pt x="199364" y="100050"/>
                  </a:lnTo>
                  <a:lnTo>
                    <a:pt x="199364" y="88925"/>
                  </a:lnTo>
                  <a:close/>
                </a:path>
                <a:path w="220979" h="196850">
                  <a:moveTo>
                    <a:pt x="199364" y="0"/>
                  </a:moveTo>
                  <a:lnTo>
                    <a:pt x="188607" y="0"/>
                  </a:lnTo>
                  <a:lnTo>
                    <a:pt x="188607" y="11125"/>
                  </a:lnTo>
                  <a:lnTo>
                    <a:pt x="199364" y="11125"/>
                  </a:lnTo>
                  <a:lnTo>
                    <a:pt x="199364" y="0"/>
                  </a:lnTo>
                  <a:close/>
                </a:path>
                <a:path w="220979" h="196850">
                  <a:moveTo>
                    <a:pt x="220484" y="88925"/>
                  </a:moveTo>
                  <a:lnTo>
                    <a:pt x="209359" y="88925"/>
                  </a:lnTo>
                  <a:lnTo>
                    <a:pt x="209359" y="100050"/>
                  </a:lnTo>
                  <a:lnTo>
                    <a:pt x="220484" y="100050"/>
                  </a:lnTo>
                  <a:lnTo>
                    <a:pt x="220484" y="88925"/>
                  </a:lnTo>
                  <a:close/>
                </a:path>
                <a:path w="220979" h="196850">
                  <a:moveTo>
                    <a:pt x="220484" y="66700"/>
                  </a:moveTo>
                  <a:lnTo>
                    <a:pt x="209359" y="66700"/>
                  </a:lnTo>
                  <a:lnTo>
                    <a:pt x="209359" y="77812"/>
                  </a:lnTo>
                  <a:lnTo>
                    <a:pt x="220484" y="77812"/>
                  </a:lnTo>
                  <a:lnTo>
                    <a:pt x="220484" y="66700"/>
                  </a:lnTo>
                  <a:close/>
                </a:path>
                <a:path w="220979" h="196850">
                  <a:moveTo>
                    <a:pt x="220484" y="44462"/>
                  </a:moveTo>
                  <a:lnTo>
                    <a:pt x="209359" y="44462"/>
                  </a:lnTo>
                  <a:lnTo>
                    <a:pt x="209359" y="55575"/>
                  </a:lnTo>
                  <a:lnTo>
                    <a:pt x="220484" y="55575"/>
                  </a:lnTo>
                  <a:lnTo>
                    <a:pt x="220484" y="44462"/>
                  </a:lnTo>
                  <a:close/>
                </a:path>
                <a:path w="220979" h="196850">
                  <a:moveTo>
                    <a:pt x="220484" y="22225"/>
                  </a:moveTo>
                  <a:lnTo>
                    <a:pt x="209359" y="22225"/>
                  </a:lnTo>
                  <a:lnTo>
                    <a:pt x="209359" y="33337"/>
                  </a:lnTo>
                  <a:lnTo>
                    <a:pt x="220484" y="33337"/>
                  </a:lnTo>
                  <a:lnTo>
                    <a:pt x="220484" y="22225"/>
                  </a:lnTo>
                  <a:close/>
                </a:path>
                <a:path w="220979" h="196850">
                  <a:moveTo>
                    <a:pt x="220484" y="0"/>
                  </a:moveTo>
                  <a:lnTo>
                    <a:pt x="209359" y="0"/>
                  </a:lnTo>
                  <a:lnTo>
                    <a:pt x="209359" y="11125"/>
                  </a:lnTo>
                  <a:lnTo>
                    <a:pt x="220484" y="11125"/>
                  </a:lnTo>
                  <a:lnTo>
                    <a:pt x="220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1820" y="4186726"/>
              <a:ext cx="100051" cy="7782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27749" y="4153382"/>
              <a:ext cx="296545" cy="252095"/>
            </a:xfrm>
            <a:custGeom>
              <a:avLst/>
              <a:gdLst/>
              <a:ahLst/>
              <a:cxnLst/>
              <a:rect l="l" t="t" r="r" b="b"/>
              <a:pathLst>
                <a:path w="296545" h="252095">
                  <a:moveTo>
                    <a:pt x="211226" y="0"/>
                  </a:moveTo>
                  <a:lnTo>
                    <a:pt x="6667" y="0"/>
                  </a:lnTo>
                  <a:lnTo>
                    <a:pt x="0" y="6667"/>
                  </a:lnTo>
                  <a:lnTo>
                    <a:pt x="0" y="22237"/>
                  </a:lnTo>
                  <a:lnTo>
                    <a:pt x="211226" y="22237"/>
                  </a:lnTo>
                  <a:lnTo>
                    <a:pt x="211226" y="0"/>
                  </a:lnTo>
                  <a:close/>
                </a:path>
                <a:path w="296545" h="252095">
                  <a:moveTo>
                    <a:pt x="296456" y="81521"/>
                  </a:moveTo>
                  <a:lnTo>
                    <a:pt x="274218" y="81521"/>
                  </a:lnTo>
                  <a:lnTo>
                    <a:pt x="274218" y="185293"/>
                  </a:lnTo>
                  <a:lnTo>
                    <a:pt x="22237" y="185280"/>
                  </a:lnTo>
                  <a:lnTo>
                    <a:pt x="22237" y="125996"/>
                  </a:lnTo>
                  <a:lnTo>
                    <a:pt x="0" y="125996"/>
                  </a:lnTo>
                  <a:lnTo>
                    <a:pt x="0" y="200850"/>
                  </a:lnTo>
                  <a:lnTo>
                    <a:pt x="6667" y="207518"/>
                  </a:lnTo>
                  <a:lnTo>
                    <a:pt x="118579" y="207518"/>
                  </a:lnTo>
                  <a:lnTo>
                    <a:pt x="118579" y="229755"/>
                  </a:lnTo>
                  <a:lnTo>
                    <a:pt x="81521" y="229755"/>
                  </a:lnTo>
                  <a:lnTo>
                    <a:pt x="81521" y="251993"/>
                  </a:lnTo>
                  <a:lnTo>
                    <a:pt x="214934" y="251993"/>
                  </a:lnTo>
                  <a:lnTo>
                    <a:pt x="214934" y="229755"/>
                  </a:lnTo>
                  <a:lnTo>
                    <a:pt x="177876" y="229755"/>
                  </a:lnTo>
                  <a:lnTo>
                    <a:pt x="177876" y="207518"/>
                  </a:lnTo>
                  <a:lnTo>
                    <a:pt x="289788" y="207518"/>
                  </a:lnTo>
                  <a:lnTo>
                    <a:pt x="296456" y="200850"/>
                  </a:lnTo>
                  <a:lnTo>
                    <a:pt x="296456" y="81521"/>
                  </a:lnTo>
                  <a:close/>
                </a:path>
                <a:path w="296545" h="252095">
                  <a:moveTo>
                    <a:pt x="296456" y="6667"/>
                  </a:moveTo>
                  <a:lnTo>
                    <a:pt x="289788" y="0"/>
                  </a:lnTo>
                  <a:lnTo>
                    <a:pt x="281635" y="0"/>
                  </a:lnTo>
                  <a:lnTo>
                    <a:pt x="237159" y="0"/>
                  </a:lnTo>
                  <a:lnTo>
                    <a:pt x="237159" y="22237"/>
                  </a:lnTo>
                  <a:lnTo>
                    <a:pt x="274218" y="22237"/>
                  </a:lnTo>
                  <a:lnTo>
                    <a:pt x="274218" y="55587"/>
                  </a:lnTo>
                  <a:lnTo>
                    <a:pt x="296456" y="55587"/>
                  </a:lnTo>
                  <a:lnTo>
                    <a:pt x="296456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153345" y="4218815"/>
            <a:ext cx="252095" cy="289560"/>
            <a:chOff x="3634514" y="4131275"/>
            <a:chExt cx="252095" cy="289560"/>
          </a:xfrm>
        </p:grpSpPr>
        <p:sp>
          <p:nvSpPr>
            <p:cNvPr id="24" name="object 24"/>
            <p:cNvSpPr/>
            <p:nvPr/>
          </p:nvSpPr>
          <p:spPr>
            <a:xfrm>
              <a:off x="3634514" y="4131275"/>
              <a:ext cx="252095" cy="289560"/>
            </a:xfrm>
            <a:custGeom>
              <a:avLst/>
              <a:gdLst/>
              <a:ahLst/>
              <a:cxnLst/>
              <a:rect l="l" t="t" r="r" b="b"/>
              <a:pathLst>
                <a:path w="252095" h="289560">
                  <a:moveTo>
                    <a:pt x="137142" y="22240"/>
                  </a:moveTo>
                  <a:lnTo>
                    <a:pt x="114909" y="22240"/>
                  </a:lnTo>
                  <a:lnTo>
                    <a:pt x="114909" y="37434"/>
                  </a:lnTo>
                  <a:lnTo>
                    <a:pt x="66778" y="51587"/>
                  </a:lnTo>
                  <a:lnTo>
                    <a:pt x="29119" y="82042"/>
                  </a:lnTo>
                  <a:lnTo>
                    <a:pt x="5627" y="124397"/>
                  </a:lnTo>
                  <a:lnTo>
                    <a:pt x="0" y="174251"/>
                  </a:lnTo>
                  <a:lnTo>
                    <a:pt x="14152" y="222383"/>
                  </a:lnTo>
                  <a:lnTo>
                    <a:pt x="44606" y="260044"/>
                  </a:lnTo>
                  <a:lnTo>
                    <a:pt x="86960" y="283536"/>
                  </a:lnTo>
                  <a:lnTo>
                    <a:pt x="136812" y="289164"/>
                  </a:lnTo>
                  <a:lnTo>
                    <a:pt x="184940" y="275010"/>
                  </a:lnTo>
                  <a:lnTo>
                    <a:pt x="194996" y="266877"/>
                  </a:lnTo>
                  <a:lnTo>
                    <a:pt x="126026" y="266877"/>
                  </a:lnTo>
                  <a:lnTo>
                    <a:pt x="85625" y="258732"/>
                  </a:lnTo>
                  <a:lnTo>
                    <a:pt x="52628" y="236498"/>
                  </a:lnTo>
                  <a:lnTo>
                    <a:pt x="30376" y="203513"/>
                  </a:lnTo>
                  <a:lnTo>
                    <a:pt x="22209" y="163115"/>
                  </a:lnTo>
                  <a:lnTo>
                    <a:pt x="30354" y="122713"/>
                  </a:lnTo>
                  <a:lnTo>
                    <a:pt x="52555" y="89762"/>
                  </a:lnTo>
                  <a:lnTo>
                    <a:pt x="85570" y="67462"/>
                  </a:lnTo>
                  <a:lnTo>
                    <a:pt x="125967" y="59295"/>
                  </a:lnTo>
                  <a:lnTo>
                    <a:pt x="227061" y="59295"/>
                  </a:lnTo>
                  <a:lnTo>
                    <a:pt x="227755" y="58557"/>
                  </a:lnTo>
                  <a:lnTo>
                    <a:pt x="196433" y="58557"/>
                  </a:lnTo>
                  <a:lnTo>
                    <a:pt x="182717" y="50508"/>
                  </a:lnTo>
                  <a:lnTo>
                    <a:pt x="168138" y="44322"/>
                  </a:lnTo>
                  <a:lnTo>
                    <a:pt x="152884" y="40066"/>
                  </a:lnTo>
                  <a:lnTo>
                    <a:pt x="137142" y="37805"/>
                  </a:lnTo>
                  <a:lnTo>
                    <a:pt x="137142" y="22240"/>
                  </a:lnTo>
                  <a:close/>
                </a:path>
                <a:path w="252095" h="289560">
                  <a:moveTo>
                    <a:pt x="227061" y="59295"/>
                  </a:moveTo>
                  <a:lnTo>
                    <a:pt x="125967" y="59295"/>
                  </a:lnTo>
                  <a:lnTo>
                    <a:pt x="166368" y="67439"/>
                  </a:lnTo>
                  <a:lnTo>
                    <a:pt x="199365" y="89673"/>
                  </a:lnTo>
                  <a:lnTo>
                    <a:pt x="221617" y="122659"/>
                  </a:lnTo>
                  <a:lnTo>
                    <a:pt x="229784" y="163057"/>
                  </a:lnTo>
                  <a:lnTo>
                    <a:pt x="221714" y="203427"/>
                  </a:lnTo>
                  <a:lnTo>
                    <a:pt x="199570" y="236400"/>
                  </a:lnTo>
                  <a:lnTo>
                    <a:pt x="166679" y="258663"/>
                  </a:lnTo>
                  <a:lnTo>
                    <a:pt x="126369" y="266877"/>
                  </a:lnTo>
                  <a:lnTo>
                    <a:pt x="194996" y="266877"/>
                  </a:lnTo>
                  <a:lnTo>
                    <a:pt x="222598" y="244555"/>
                  </a:lnTo>
                  <a:lnTo>
                    <a:pt x="246090" y="202200"/>
                  </a:lnTo>
                  <a:lnTo>
                    <a:pt x="251721" y="152347"/>
                  </a:lnTo>
                  <a:lnTo>
                    <a:pt x="247758" y="130102"/>
                  </a:lnTo>
                  <a:lnTo>
                    <a:pt x="239971" y="109079"/>
                  </a:lnTo>
                  <a:lnTo>
                    <a:pt x="228592" y="89763"/>
                  </a:lnTo>
                  <a:lnTo>
                    <a:pt x="213850" y="72639"/>
                  </a:lnTo>
                  <a:lnTo>
                    <a:pt x="224966" y="61522"/>
                  </a:lnTo>
                  <a:lnTo>
                    <a:pt x="227061" y="59295"/>
                  </a:lnTo>
                  <a:close/>
                </a:path>
                <a:path w="252095" h="289560">
                  <a:moveTo>
                    <a:pt x="213516" y="41615"/>
                  </a:moveTo>
                  <a:lnTo>
                    <a:pt x="209032" y="45587"/>
                  </a:lnTo>
                  <a:lnTo>
                    <a:pt x="196433" y="58557"/>
                  </a:lnTo>
                  <a:lnTo>
                    <a:pt x="227755" y="58557"/>
                  </a:lnTo>
                  <a:lnTo>
                    <a:pt x="229120" y="57106"/>
                  </a:lnTo>
                  <a:lnTo>
                    <a:pt x="228956" y="50170"/>
                  </a:lnTo>
                  <a:lnTo>
                    <a:pt x="220307" y="41776"/>
                  </a:lnTo>
                  <a:lnTo>
                    <a:pt x="213516" y="41615"/>
                  </a:lnTo>
                  <a:close/>
                </a:path>
                <a:path w="252095" h="289560">
                  <a:moveTo>
                    <a:pt x="170493" y="0"/>
                  </a:moveTo>
                  <a:lnTo>
                    <a:pt x="81558" y="0"/>
                  </a:lnTo>
                  <a:lnTo>
                    <a:pt x="81558" y="22240"/>
                  </a:lnTo>
                  <a:lnTo>
                    <a:pt x="170493" y="22240"/>
                  </a:lnTo>
                  <a:lnTo>
                    <a:pt x="170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0534" y="4205366"/>
              <a:ext cx="88935" cy="8893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5234206" y="1590132"/>
            <a:ext cx="252095" cy="289560"/>
            <a:chOff x="5234206" y="1590132"/>
            <a:chExt cx="252095" cy="289560"/>
          </a:xfrm>
        </p:grpSpPr>
        <p:sp>
          <p:nvSpPr>
            <p:cNvPr id="27" name="object 27"/>
            <p:cNvSpPr/>
            <p:nvPr/>
          </p:nvSpPr>
          <p:spPr>
            <a:xfrm>
              <a:off x="5234206" y="1590132"/>
              <a:ext cx="252095" cy="289560"/>
            </a:xfrm>
            <a:custGeom>
              <a:avLst/>
              <a:gdLst/>
              <a:ahLst/>
              <a:cxnLst/>
              <a:rect l="l" t="t" r="r" b="b"/>
              <a:pathLst>
                <a:path w="252095" h="289560">
                  <a:moveTo>
                    <a:pt x="137142" y="22240"/>
                  </a:moveTo>
                  <a:lnTo>
                    <a:pt x="114909" y="22240"/>
                  </a:lnTo>
                  <a:lnTo>
                    <a:pt x="114909" y="37434"/>
                  </a:lnTo>
                  <a:lnTo>
                    <a:pt x="66778" y="51587"/>
                  </a:lnTo>
                  <a:lnTo>
                    <a:pt x="29119" y="82042"/>
                  </a:lnTo>
                  <a:lnTo>
                    <a:pt x="5627" y="124397"/>
                  </a:lnTo>
                  <a:lnTo>
                    <a:pt x="0" y="174251"/>
                  </a:lnTo>
                  <a:lnTo>
                    <a:pt x="14152" y="222383"/>
                  </a:lnTo>
                  <a:lnTo>
                    <a:pt x="44606" y="260044"/>
                  </a:lnTo>
                  <a:lnTo>
                    <a:pt x="86960" y="283536"/>
                  </a:lnTo>
                  <a:lnTo>
                    <a:pt x="136812" y="289164"/>
                  </a:lnTo>
                  <a:lnTo>
                    <a:pt x="184940" y="275010"/>
                  </a:lnTo>
                  <a:lnTo>
                    <a:pt x="194996" y="266877"/>
                  </a:lnTo>
                  <a:lnTo>
                    <a:pt x="126026" y="266877"/>
                  </a:lnTo>
                  <a:lnTo>
                    <a:pt x="85625" y="258732"/>
                  </a:lnTo>
                  <a:lnTo>
                    <a:pt x="52628" y="236498"/>
                  </a:lnTo>
                  <a:lnTo>
                    <a:pt x="30376" y="203513"/>
                  </a:lnTo>
                  <a:lnTo>
                    <a:pt x="22209" y="163115"/>
                  </a:lnTo>
                  <a:lnTo>
                    <a:pt x="30354" y="122713"/>
                  </a:lnTo>
                  <a:lnTo>
                    <a:pt x="52555" y="89762"/>
                  </a:lnTo>
                  <a:lnTo>
                    <a:pt x="85570" y="67462"/>
                  </a:lnTo>
                  <a:lnTo>
                    <a:pt x="125967" y="59295"/>
                  </a:lnTo>
                  <a:lnTo>
                    <a:pt x="227061" y="59295"/>
                  </a:lnTo>
                  <a:lnTo>
                    <a:pt x="227755" y="58557"/>
                  </a:lnTo>
                  <a:lnTo>
                    <a:pt x="196433" y="58557"/>
                  </a:lnTo>
                  <a:lnTo>
                    <a:pt x="182717" y="50508"/>
                  </a:lnTo>
                  <a:lnTo>
                    <a:pt x="168138" y="44322"/>
                  </a:lnTo>
                  <a:lnTo>
                    <a:pt x="152884" y="40066"/>
                  </a:lnTo>
                  <a:lnTo>
                    <a:pt x="137142" y="37805"/>
                  </a:lnTo>
                  <a:lnTo>
                    <a:pt x="137142" y="22240"/>
                  </a:lnTo>
                  <a:close/>
                </a:path>
                <a:path w="252095" h="289560">
                  <a:moveTo>
                    <a:pt x="227061" y="59295"/>
                  </a:moveTo>
                  <a:lnTo>
                    <a:pt x="125967" y="59295"/>
                  </a:lnTo>
                  <a:lnTo>
                    <a:pt x="166368" y="67439"/>
                  </a:lnTo>
                  <a:lnTo>
                    <a:pt x="199365" y="89673"/>
                  </a:lnTo>
                  <a:lnTo>
                    <a:pt x="221617" y="122658"/>
                  </a:lnTo>
                  <a:lnTo>
                    <a:pt x="229784" y="163057"/>
                  </a:lnTo>
                  <a:lnTo>
                    <a:pt x="221714" y="203427"/>
                  </a:lnTo>
                  <a:lnTo>
                    <a:pt x="199570" y="236400"/>
                  </a:lnTo>
                  <a:lnTo>
                    <a:pt x="166679" y="258663"/>
                  </a:lnTo>
                  <a:lnTo>
                    <a:pt x="126369" y="266877"/>
                  </a:lnTo>
                  <a:lnTo>
                    <a:pt x="194996" y="266877"/>
                  </a:lnTo>
                  <a:lnTo>
                    <a:pt x="222598" y="244555"/>
                  </a:lnTo>
                  <a:lnTo>
                    <a:pt x="246090" y="202200"/>
                  </a:lnTo>
                  <a:lnTo>
                    <a:pt x="251721" y="152347"/>
                  </a:lnTo>
                  <a:lnTo>
                    <a:pt x="247758" y="130102"/>
                  </a:lnTo>
                  <a:lnTo>
                    <a:pt x="239971" y="109079"/>
                  </a:lnTo>
                  <a:lnTo>
                    <a:pt x="228592" y="89762"/>
                  </a:lnTo>
                  <a:lnTo>
                    <a:pt x="213850" y="72639"/>
                  </a:lnTo>
                  <a:lnTo>
                    <a:pt x="224966" y="61522"/>
                  </a:lnTo>
                  <a:lnTo>
                    <a:pt x="227061" y="59295"/>
                  </a:lnTo>
                  <a:close/>
                </a:path>
                <a:path w="252095" h="289560">
                  <a:moveTo>
                    <a:pt x="213516" y="41615"/>
                  </a:moveTo>
                  <a:lnTo>
                    <a:pt x="209032" y="45587"/>
                  </a:lnTo>
                  <a:lnTo>
                    <a:pt x="196433" y="58557"/>
                  </a:lnTo>
                  <a:lnTo>
                    <a:pt x="227755" y="58557"/>
                  </a:lnTo>
                  <a:lnTo>
                    <a:pt x="229120" y="57105"/>
                  </a:lnTo>
                  <a:lnTo>
                    <a:pt x="228956" y="50169"/>
                  </a:lnTo>
                  <a:lnTo>
                    <a:pt x="220307" y="41776"/>
                  </a:lnTo>
                  <a:lnTo>
                    <a:pt x="213516" y="41615"/>
                  </a:lnTo>
                  <a:close/>
                </a:path>
                <a:path w="252095" h="289560">
                  <a:moveTo>
                    <a:pt x="170493" y="0"/>
                  </a:moveTo>
                  <a:lnTo>
                    <a:pt x="81558" y="0"/>
                  </a:lnTo>
                  <a:lnTo>
                    <a:pt x="81558" y="22240"/>
                  </a:lnTo>
                  <a:lnTo>
                    <a:pt x="170493" y="22240"/>
                  </a:lnTo>
                  <a:lnTo>
                    <a:pt x="170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0225" y="1664223"/>
              <a:ext cx="88935" cy="8893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9291169" y="4286085"/>
            <a:ext cx="255904" cy="261620"/>
          </a:xfrm>
          <a:custGeom>
            <a:avLst/>
            <a:gdLst/>
            <a:ahLst/>
            <a:cxnLst/>
            <a:rect l="l" t="t" r="r" b="b"/>
            <a:pathLst>
              <a:path w="255904" h="261620">
                <a:moveTo>
                  <a:pt x="100063" y="216458"/>
                </a:moveTo>
                <a:lnTo>
                  <a:pt x="100050" y="1524"/>
                </a:lnTo>
                <a:lnTo>
                  <a:pt x="44475" y="1524"/>
                </a:lnTo>
                <a:lnTo>
                  <a:pt x="44475" y="216458"/>
                </a:lnTo>
                <a:lnTo>
                  <a:pt x="100063" y="216458"/>
                </a:lnTo>
                <a:close/>
              </a:path>
              <a:path w="255904" h="261620">
                <a:moveTo>
                  <a:pt x="177876" y="75641"/>
                </a:moveTo>
                <a:lnTo>
                  <a:pt x="122288" y="75641"/>
                </a:lnTo>
                <a:lnTo>
                  <a:pt x="122288" y="216458"/>
                </a:lnTo>
                <a:lnTo>
                  <a:pt x="177876" y="216458"/>
                </a:lnTo>
                <a:lnTo>
                  <a:pt x="177876" y="75641"/>
                </a:lnTo>
                <a:close/>
              </a:path>
              <a:path w="255904" h="261620">
                <a:moveTo>
                  <a:pt x="251993" y="69189"/>
                </a:moveTo>
                <a:lnTo>
                  <a:pt x="231749" y="89433"/>
                </a:lnTo>
                <a:lnTo>
                  <a:pt x="142341" y="0"/>
                </a:lnTo>
                <a:lnTo>
                  <a:pt x="131889" y="10452"/>
                </a:lnTo>
                <a:lnTo>
                  <a:pt x="221310" y="99872"/>
                </a:lnTo>
                <a:lnTo>
                  <a:pt x="201079" y="120116"/>
                </a:lnTo>
                <a:lnTo>
                  <a:pt x="251993" y="120116"/>
                </a:lnTo>
                <a:lnTo>
                  <a:pt x="251993" y="69189"/>
                </a:lnTo>
                <a:close/>
              </a:path>
              <a:path w="255904" h="261620">
                <a:moveTo>
                  <a:pt x="255689" y="238328"/>
                </a:moveTo>
                <a:lnTo>
                  <a:pt x="22237" y="238328"/>
                </a:lnTo>
                <a:lnTo>
                  <a:pt x="22237" y="2108"/>
                </a:lnTo>
                <a:lnTo>
                  <a:pt x="0" y="2108"/>
                </a:lnTo>
                <a:lnTo>
                  <a:pt x="0" y="238328"/>
                </a:lnTo>
                <a:lnTo>
                  <a:pt x="0" y="261188"/>
                </a:lnTo>
                <a:lnTo>
                  <a:pt x="255689" y="261188"/>
                </a:lnTo>
                <a:lnTo>
                  <a:pt x="255689" y="238328"/>
                </a:lnTo>
                <a:close/>
              </a:path>
              <a:path w="255904" h="261620">
                <a:moveTo>
                  <a:pt x="255689" y="142341"/>
                </a:moveTo>
                <a:lnTo>
                  <a:pt x="200113" y="142341"/>
                </a:lnTo>
                <a:lnTo>
                  <a:pt x="200113" y="216458"/>
                </a:lnTo>
                <a:lnTo>
                  <a:pt x="255689" y="216458"/>
                </a:lnTo>
                <a:lnTo>
                  <a:pt x="255689" y="1423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6260" y="2545221"/>
            <a:ext cx="281940" cy="278130"/>
            <a:chOff x="816260" y="2545221"/>
            <a:chExt cx="281940" cy="278130"/>
          </a:xfrm>
        </p:grpSpPr>
        <p:sp>
          <p:nvSpPr>
            <p:cNvPr id="3" name="object 3"/>
            <p:cNvSpPr/>
            <p:nvPr/>
          </p:nvSpPr>
          <p:spPr>
            <a:xfrm>
              <a:off x="816260" y="2545221"/>
              <a:ext cx="281940" cy="278130"/>
            </a:xfrm>
            <a:custGeom>
              <a:avLst/>
              <a:gdLst/>
              <a:ahLst/>
              <a:cxnLst/>
              <a:rect l="l" t="t" r="r" b="b"/>
              <a:pathLst>
                <a:path w="281940" h="278130">
                  <a:moveTo>
                    <a:pt x="148226" y="204657"/>
                  </a:moveTo>
                  <a:lnTo>
                    <a:pt x="133403" y="204657"/>
                  </a:lnTo>
                  <a:lnTo>
                    <a:pt x="133403" y="274603"/>
                  </a:lnTo>
                  <a:lnTo>
                    <a:pt x="136723" y="277920"/>
                  </a:lnTo>
                  <a:lnTo>
                    <a:pt x="144909" y="277920"/>
                  </a:lnTo>
                  <a:lnTo>
                    <a:pt x="148226" y="274603"/>
                  </a:lnTo>
                  <a:lnTo>
                    <a:pt x="148226" y="204657"/>
                  </a:lnTo>
                  <a:close/>
                </a:path>
                <a:path w="281940" h="278130">
                  <a:moveTo>
                    <a:pt x="161047" y="196393"/>
                  </a:moveTo>
                  <a:lnTo>
                    <a:pt x="120581" y="196393"/>
                  </a:lnTo>
                  <a:lnTo>
                    <a:pt x="63514" y="253462"/>
                  </a:lnTo>
                  <a:lnTo>
                    <a:pt x="60761" y="256247"/>
                  </a:lnTo>
                  <a:lnTo>
                    <a:pt x="60646" y="261108"/>
                  </a:lnTo>
                  <a:lnTo>
                    <a:pt x="66497" y="266902"/>
                  </a:lnTo>
                  <a:lnTo>
                    <a:pt x="71219" y="266877"/>
                  </a:lnTo>
                  <a:lnTo>
                    <a:pt x="74113" y="263949"/>
                  </a:lnTo>
                  <a:lnTo>
                    <a:pt x="133403" y="204657"/>
                  </a:lnTo>
                  <a:lnTo>
                    <a:pt x="148226" y="204657"/>
                  </a:lnTo>
                  <a:lnTo>
                    <a:pt x="169200" y="204546"/>
                  </a:lnTo>
                  <a:lnTo>
                    <a:pt x="161047" y="196393"/>
                  </a:lnTo>
                  <a:close/>
                </a:path>
                <a:path w="281940" h="278130">
                  <a:moveTo>
                    <a:pt x="169200" y="204546"/>
                  </a:moveTo>
                  <a:lnTo>
                    <a:pt x="148226" y="204546"/>
                  </a:lnTo>
                  <a:lnTo>
                    <a:pt x="210413" y="266735"/>
                  </a:lnTo>
                  <a:lnTo>
                    <a:pt x="215110" y="266735"/>
                  </a:lnTo>
                  <a:lnTo>
                    <a:pt x="220900" y="260942"/>
                  </a:lnTo>
                  <a:lnTo>
                    <a:pt x="220900" y="256248"/>
                  </a:lnTo>
                  <a:lnTo>
                    <a:pt x="169200" y="204546"/>
                  </a:lnTo>
                  <a:close/>
                </a:path>
                <a:path w="281940" h="278130">
                  <a:moveTo>
                    <a:pt x="278325" y="181570"/>
                  </a:moveTo>
                  <a:lnTo>
                    <a:pt x="3319" y="181570"/>
                  </a:lnTo>
                  <a:lnTo>
                    <a:pt x="0" y="184890"/>
                  </a:lnTo>
                  <a:lnTo>
                    <a:pt x="0" y="193076"/>
                  </a:lnTo>
                  <a:lnTo>
                    <a:pt x="3319" y="196393"/>
                  </a:lnTo>
                  <a:lnTo>
                    <a:pt x="278325" y="196393"/>
                  </a:lnTo>
                  <a:lnTo>
                    <a:pt x="281629" y="193077"/>
                  </a:lnTo>
                  <a:lnTo>
                    <a:pt x="281629" y="184890"/>
                  </a:lnTo>
                  <a:lnTo>
                    <a:pt x="278325" y="181570"/>
                  </a:lnTo>
                  <a:close/>
                </a:path>
                <a:path w="281940" h="278130">
                  <a:moveTo>
                    <a:pt x="266806" y="29633"/>
                  </a:moveTo>
                  <a:lnTo>
                    <a:pt x="14822" y="29633"/>
                  </a:lnTo>
                  <a:lnTo>
                    <a:pt x="14822" y="181570"/>
                  </a:lnTo>
                  <a:lnTo>
                    <a:pt x="266807" y="181570"/>
                  </a:lnTo>
                  <a:lnTo>
                    <a:pt x="266807" y="174159"/>
                  </a:lnTo>
                  <a:lnTo>
                    <a:pt x="37056" y="174158"/>
                  </a:lnTo>
                  <a:lnTo>
                    <a:pt x="37056" y="40751"/>
                  </a:lnTo>
                  <a:lnTo>
                    <a:pt x="266806" y="40751"/>
                  </a:lnTo>
                  <a:lnTo>
                    <a:pt x="266806" y="29633"/>
                  </a:lnTo>
                  <a:close/>
                </a:path>
                <a:path w="281940" h="278130">
                  <a:moveTo>
                    <a:pt x="266806" y="40751"/>
                  </a:moveTo>
                  <a:lnTo>
                    <a:pt x="244573" y="40751"/>
                  </a:lnTo>
                  <a:lnTo>
                    <a:pt x="244573" y="174159"/>
                  </a:lnTo>
                  <a:lnTo>
                    <a:pt x="266807" y="174159"/>
                  </a:lnTo>
                  <a:lnTo>
                    <a:pt x="266806" y="40751"/>
                  </a:lnTo>
                  <a:close/>
                </a:path>
                <a:path w="281940" h="278130">
                  <a:moveTo>
                    <a:pt x="278325" y="14810"/>
                  </a:moveTo>
                  <a:lnTo>
                    <a:pt x="3319" y="14810"/>
                  </a:lnTo>
                  <a:lnTo>
                    <a:pt x="0" y="18130"/>
                  </a:lnTo>
                  <a:lnTo>
                    <a:pt x="0" y="26317"/>
                  </a:lnTo>
                  <a:lnTo>
                    <a:pt x="3319" y="29633"/>
                  </a:lnTo>
                  <a:lnTo>
                    <a:pt x="278325" y="29633"/>
                  </a:lnTo>
                  <a:lnTo>
                    <a:pt x="281629" y="26317"/>
                  </a:lnTo>
                  <a:lnTo>
                    <a:pt x="281629" y="18130"/>
                  </a:lnTo>
                  <a:lnTo>
                    <a:pt x="278325" y="14810"/>
                  </a:lnTo>
                  <a:close/>
                </a:path>
                <a:path w="281940" h="278130">
                  <a:moveTo>
                    <a:pt x="144909" y="0"/>
                  </a:moveTo>
                  <a:lnTo>
                    <a:pt x="136723" y="0"/>
                  </a:lnTo>
                  <a:lnTo>
                    <a:pt x="133403" y="3304"/>
                  </a:lnTo>
                  <a:lnTo>
                    <a:pt x="133403" y="14810"/>
                  </a:lnTo>
                  <a:lnTo>
                    <a:pt x="148226" y="14810"/>
                  </a:lnTo>
                  <a:lnTo>
                    <a:pt x="148226" y="3304"/>
                  </a:lnTo>
                  <a:lnTo>
                    <a:pt x="144909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962" y="2604501"/>
              <a:ext cx="148226" cy="9635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40994" y="2267141"/>
            <a:ext cx="4498340" cy="875402"/>
            <a:chOff x="640994" y="2269744"/>
            <a:chExt cx="4498340" cy="14833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3081" y="2705072"/>
              <a:ext cx="295525" cy="4718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0994" y="2269744"/>
              <a:ext cx="4498340" cy="1483360"/>
            </a:xfrm>
            <a:custGeom>
              <a:avLst/>
              <a:gdLst/>
              <a:ahLst/>
              <a:cxnLst/>
              <a:rect l="l" t="t" r="r" b="b"/>
              <a:pathLst>
                <a:path w="4498340" h="1483360">
                  <a:moveTo>
                    <a:pt x="0" y="247395"/>
                  </a:moveTo>
                  <a:lnTo>
                    <a:pt x="5025" y="197531"/>
                  </a:lnTo>
                  <a:lnTo>
                    <a:pt x="19440" y="151090"/>
                  </a:lnTo>
                  <a:lnTo>
                    <a:pt x="42249" y="109066"/>
                  </a:lnTo>
                  <a:lnTo>
                    <a:pt x="72458" y="72453"/>
                  </a:lnTo>
                  <a:lnTo>
                    <a:pt x="109071" y="42246"/>
                  </a:lnTo>
                  <a:lnTo>
                    <a:pt x="151095" y="19438"/>
                  </a:lnTo>
                  <a:lnTo>
                    <a:pt x="197535" y="5025"/>
                  </a:lnTo>
                  <a:lnTo>
                    <a:pt x="247395" y="0"/>
                  </a:lnTo>
                  <a:lnTo>
                    <a:pt x="4250410" y="0"/>
                  </a:lnTo>
                  <a:lnTo>
                    <a:pt x="4300274" y="5025"/>
                  </a:lnTo>
                  <a:lnTo>
                    <a:pt x="4346716" y="19438"/>
                  </a:lnTo>
                  <a:lnTo>
                    <a:pt x="4388740" y="42246"/>
                  </a:lnTo>
                  <a:lnTo>
                    <a:pt x="4425353" y="72453"/>
                  </a:lnTo>
                  <a:lnTo>
                    <a:pt x="4455560" y="109066"/>
                  </a:lnTo>
                  <a:lnTo>
                    <a:pt x="4478367" y="151090"/>
                  </a:lnTo>
                  <a:lnTo>
                    <a:pt x="4492781" y="197531"/>
                  </a:lnTo>
                  <a:lnTo>
                    <a:pt x="4497806" y="247395"/>
                  </a:lnTo>
                  <a:lnTo>
                    <a:pt x="4497806" y="1235582"/>
                  </a:lnTo>
                  <a:lnTo>
                    <a:pt x="4492781" y="1285447"/>
                  </a:lnTo>
                  <a:lnTo>
                    <a:pt x="4478367" y="1331888"/>
                  </a:lnTo>
                  <a:lnTo>
                    <a:pt x="4455560" y="1373912"/>
                  </a:lnTo>
                  <a:lnTo>
                    <a:pt x="4425353" y="1410525"/>
                  </a:lnTo>
                  <a:lnTo>
                    <a:pt x="4388740" y="1440732"/>
                  </a:lnTo>
                  <a:lnTo>
                    <a:pt x="4346716" y="1463540"/>
                  </a:lnTo>
                  <a:lnTo>
                    <a:pt x="4300274" y="1477953"/>
                  </a:lnTo>
                  <a:lnTo>
                    <a:pt x="4250410" y="1482978"/>
                  </a:lnTo>
                  <a:lnTo>
                    <a:pt x="247395" y="1482978"/>
                  </a:lnTo>
                  <a:lnTo>
                    <a:pt x="197535" y="1477953"/>
                  </a:lnTo>
                  <a:lnTo>
                    <a:pt x="151095" y="1463540"/>
                  </a:lnTo>
                  <a:lnTo>
                    <a:pt x="109071" y="1440732"/>
                  </a:lnTo>
                  <a:lnTo>
                    <a:pt x="72458" y="1410525"/>
                  </a:lnTo>
                  <a:lnTo>
                    <a:pt x="42249" y="1373912"/>
                  </a:lnTo>
                  <a:lnTo>
                    <a:pt x="19440" y="1331888"/>
                  </a:lnTo>
                  <a:lnTo>
                    <a:pt x="5025" y="1285447"/>
                  </a:lnTo>
                  <a:lnTo>
                    <a:pt x="0" y="1235582"/>
                  </a:lnTo>
                  <a:lnTo>
                    <a:pt x="0" y="247395"/>
                  </a:lnTo>
                  <a:close/>
                </a:path>
              </a:pathLst>
            </a:custGeom>
            <a:ln w="12699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640994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31995" y="0"/>
                </a:moveTo>
                <a:lnTo>
                  <a:pt x="265849" y="0"/>
                </a:lnTo>
                <a:lnTo>
                  <a:pt x="218062" y="4282"/>
                </a:lnTo>
                <a:lnTo>
                  <a:pt x="173085" y="16628"/>
                </a:lnTo>
                <a:lnTo>
                  <a:pt x="131669" y="36289"/>
                </a:lnTo>
                <a:lnTo>
                  <a:pt x="94565" y="62512"/>
                </a:lnTo>
                <a:lnTo>
                  <a:pt x="62524" y="94548"/>
                </a:lnTo>
                <a:lnTo>
                  <a:pt x="36296" y="131647"/>
                </a:lnTo>
                <a:lnTo>
                  <a:pt x="16632" y="173057"/>
                </a:lnTo>
                <a:lnTo>
                  <a:pt x="4283" y="218028"/>
                </a:lnTo>
                <a:lnTo>
                  <a:pt x="0" y="265810"/>
                </a:lnTo>
                <a:lnTo>
                  <a:pt x="0" y="509650"/>
                </a:lnTo>
                <a:lnTo>
                  <a:pt x="4283" y="557437"/>
                </a:lnTo>
                <a:lnTo>
                  <a:pt x="16632" y="602420"/>
                </a:lnTo>
                <a:lnTo>
                  <a:pt x="36296" y="643847"/>
                </a:lnTo>
                <a:lnTo>
                  <a:pt x="62524" y="680966"/>
                </a:lnTo>
                <a:lnTo>
                  <a:pt x="94565" y="713023"/>
                </a:lnTo>
                <a:lnTo>
                  <a:pt x="131669" y="739267"/>
                </a:lnTo>
                <a:lnTo>
                  <a:pt x="173085" y="758944"/>
                </a:lnTo>
                <a:lnTo>
                  <a:pt x="218062" y="771302"/>
                </a:lnTo>
                <a:lnTo>
                  <a:pt x="265849" y="775588"/>
                </a:lnTo>
                <a:lnTo>
                  <a:pt x="4231995" y="775588"/>
                </a:lnTo>
                <a:lnTo>
                  <a:pt x="4279777" y="771302"/>
                </a:lnTo>
                <a:lnTo>
                  <a:pt x="4324749" y="758944"/>
                </a:lnTo>
                <a:lnTo>
                  <a:pt x="4366159" y="739266"/>
                </a:lnTo>
                <a:lnTo>
                  <a:pt x="4403257" y="713023"/>
                </a:lnTo>
                <a:lnTo>
                  <a:pt x="4435294" y="680966"/>
                </a:lnTo>
                <a:lnTo>
                  <a:pt x="4461517" y="643847"/>
                </a:lnTo>
                <a:lnTo>
                  <a:pt x="4481177" y="602420"/>
                </a:lnTo>
                <a:lnTo>
                  <a:pt x="4493524" y="557437"/>
                </a:lnTo>
                <a:lnTo>
                  <a:pt x="4497806" y="509650"/>
                </a:lnTo>
                <a:lnTo>
                  <a:pt x="4497806" y="265810"/>
                </a:lnTo>
                <a:lnTo>
                  <a:pt x="4493524" y="218028"/>
                </a:lnTo>
                <a:lnTo>
                  <a:pt x="4481177" y="173057"/>
                </a:lnTo>
                <a:lnTo>
                  <a:pt x="4461517" y="131647"/>
                </a:lnTo>
                <a:lnTo>
                  <a:pt x="4435294" y="94548"/>
                </a:lnTo>
                <a:lnTo>
                  <a:pt x="4403257" y="62512"/>
                </a:lnTo>
                <a:lnTo>
                  <a:pt x="4366159" y="36289"/>
                </a:lnTo>
                <a:lnTo>
                  <a:pt x="4324749" y="16628"/>
                </a:lnTo>
                <a:lnTo>
                  <a:pt x="4279777" y="4282"/>
                </a:lnTo>
                <a:lnTo>
                  <a:pt x="423199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70202" y="1663954"/>
            <a:ext cx="30378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ЭФФЕКТИВНАЯ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РАБОТА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ИНВЕСТОРАМИ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89885" y="4304094"/>
            <a:ext cx="4498340" cy="711779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47395"/>
                </a:moveTo>
                <a:lnTo>
                  <a:pt x="5025" y="197531"/>
                </a:lnTo>
                <a:lnTo>
                  <a:pt x="19438" y="151090"/>
                </a:lnTo>
                <a:lnTo>
                  <a:pt x="42246" y="109066"/>
                </a:lnTo>
                <a:lnTo>
                  <a:pt x="72453" y="72453"/>
                </a:lnTo>
                <a:lnTo>
                  <a:pt x="109066" y="42246"/>
                </a:lnTo>
                <a:lnTo>
                  <a:pt x="151090" y="19438"/>
                </a:lnTo>
                <a:lnTo>
                  <a:pt x="197531" y="5025"/>
                </a:lnTo>
                <a:lnTo>
                  <a:pt x="247395" y="0"/>
                </a:lnTo>
                <a:lnTo>
                  <a:pt x="4250436" y="0"/>
                </a:lnTo>
                <a:lnTo>
                  <a:pt x="4300300" y="5025"/>
                </a:lnTo>
                <a:lnTo>
                  <a:pt x="4346741" y="19438"/>
                </a:lnTo>
                <a:lnTo>
                  <a:pt x="4388765" y="42246"/>
                </a:lnTo>
                <a:lnTo>
                  <a:pt x="4425378" y="72453"/>
                </a:lnTo>
                <a:lnTo>
                  <a:pt x="4455585" y="109066"/>
                </a:lnTo>
                <a:lnTo>
                  <a:pt x="4478393" y="151090"/>
                </a:lnTo>
                <a:lnTo>
                  <a:pt x="4492806" y="197531"/>
                </a:lnTo>
                <a:lnTo>
                  <a:pt x="4497832" y="247395"/>
                </a:lnTo>
                <a:lnTo>
                  <a:pt x="4497832" y="1235633"/>
                </a:lnTo>
                <a:lnTo>
                  <a:pt x="4492806" y="1285490"/>
                </a:lnTo>
                <a:lnTo>
                  <a:pt x="4478393" y="1331928"/>
                </a:lnTo>
                <a:lnTo>
                  <a:pt x="4455585" y="1373952"/>
                </a:lnTo>
                <a:lnTo>
                  <a:pt x="4425378" y="1410566"/>
                </a:lnTo>
                <a:lnTo>
                  <a:pt x="4388765" y="1440776"/>
                </a:lnTo>
                <a:lnTo>
                  <a:pt x="4346741" y="1463587"/>
                </a:lnTo>
                <a:lnTo>
                  <a:pt x="4300300" y="1478003"/>
                </a:lnTo>
                <a:lnTo>
                  <a:pt x="4250436" y="1483029"/>
                </a:lnTo>
                <a:lnTo>
                  <a:pt x="247395" y="1483029"/>
                </a:lnTo>
                <a:lnTo>
                  <a:pt x="197531" y="1478003"/>
                </a:lnTo>
                <a:lnTo>
                  <a:pt x="151090" y="1463587"/>
                </a:lnTo>
                <a:lnTo>
                  <a:pt x="109066" y="1440776"/>
                </a:lnTo>
                <a:lnTo>
                  <a:pt x="72453" y="1410566"/>
                </a:lnTo>
                <a:lnTo>
                  <a:pt x="42246" y="1373952"/>
                </a:lnTo>
                <a:lnTo>
                  <a:pt x="19438" y="1331928"/>
                </a:lnTo>
                <a:lnTo>
                  <a:pt x="5025" y="1285490"/>
                </a:lnTo>
                <a:lnTo>
                  <a:pt x="0" y="1235633"/>
                </a:lnTo>
                <a:lnTo>
                  <a:pt x="0" y="247395"/>
                </a:lnTo>
                <a:close/>
              </a:path>
            </a:pathLst>
          </a:custGeom>
          <a:ln w="12699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89885" y="3383923"/>
            <a:ext cx="4498340" cy="798617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232020" y="0"/>
                </a:moveTo>
                <a:lnTo>
                  <a:pt x="265938" y="0"/>
                </a:lnTo>
                <a:lnTo>
                  <a:pt x="218118" y="4282"/>
                </a:lnTo>
                <a:lnTo>
                  <a:pt x="173117" y="16630"/>
                </a:lnTo>
                <a:lnTo>
                  <a:pt x="131684" y="36293"/>
                </a:lnTo>
                <a:lnTo>
                  <a:pt x="94570" y="62523"/>
                </a:lnTo>
                <a:lnTo>
                  <a:pt x="62523" y="94570"/>
                </a:lnTo>
                <a:lnTo>
                  <a:pt x="36293" y="131684"/>
                </a:lnTo>
                <a:lnTo>
                  <a:pt x="16630" y="173117"/>
                </a:lnTo>
                <a:lnTo>
                  <a:pt x="4282" y="218118"/>
                </a:lnTo>
                <a:lnTo>
                  <a:pt x="0" y="265938"/>
                </a:lnTo>
                <a:lnTo>
                  <a:pt x="0" y="509778"/>
                </a:lnTo>
                <a:lnTo>
                  <a:pt x="4282" y="557560"/>
                </a:lnTo>
                <a:lnTo>
                  <a:pt x="16630" y="602531"/>
                </a:lnTo>
                <a:lnTo>
                  <a:pt x="36293" y="643941"/>
                </a:lnTo>
                <a:lnTo>
                  <a:pt x="62523" y="681040"/>
                </a:lnTo>
                <a:lnTo>
                  <a:pt x="94570" y="713076"/>
                </a:lnTo>
                <a:lnTo>
                  <a:pt x="131684" y="739299"/>
                </a:lnTo>
                <a:lnTo>
                  <a:pt x="173117" y="758960"/>
                </a:lnTo>
                <a:lnTo>
                  <a:pt x="218118" y="771306"/>
                </a:lnTo>
                <a:lnTo>
                  <a:pt x="265938" y="775588"/>
                </a:lnTo>
                <a:lnTo>
                  <a:pt x="4232020" y="775588"/>
                </a:lnTo>
                <a:lnTo>
                  <a:pt x="4279803" y="771306"/>
                </a:lnTo>
                <a:lnTo>
                  <a:pt x="4324774" y="758960"/>
                </a:lnTo>
                <a:lnTo>
                  <a:pt x="4366184" y="739299"/>
                </a:lnTo>
                <a:lnTo>
                  <a:pt x="4403283" y="713076"/>
                </a:lnTo>
                <a:lnTo>
                  <a:pt x="4435319" y="681040"/>
                </a:lnTo>
                <a:lnTo>
                  <a:pt x="4461542" y="643941"/>
                </a:lnTo>
                <a:lnTo>
                  <a:pt x="4481203" y="602531"/>
                </a:lnTo>
                <a:lnTo>
                  <a:pt x="4493549" y="557560"/>
                </a:lnTo>
                <a:lnTo>
                  <a:pt x="4497832" y="509778"/>
                </a:lnTo>
                <a:lnTo>
                  <a:pt x="4497832" y="265938"/>
                </a:lnTo>
                <a:lnTo>
                  <a:pt x="4493549" y="218118"/>
                </a:lnTo>
                <a:lnTo>
                  <a:pt x="4481203" y="173117"/>
                </a:lnTo>
                <a:lnTo>
                  <a:pt x="4461542" y="131684"/>
                </a:lnTo>
                <a:lnTo>
                  <a:pt x="4435319" y="94570"/>
                </a:lnTo>
                <a:lnTo>
                  <a:pt x="4403283" y="62523"/>
                </a:lnTo>
                <a:lnTo>
                  <a:pt x="4366184" y="36293"/>
                </a:lnTo>
                <a:lnTo>
                  <a:pt x="4324774" y="16630"/>
                </a:lnTo>
                <a:lnTo>
                  <a:pt x="4279803" y="4282"/>
                </a:lnTo>
                <a:lnTo>
                  <a:pt x="423202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20135" y="3650333"/>
            <a:ext cx="30378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ЭФФЕКТИВНАЯ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РАБОТА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ИНВЕСТОРАМИ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ОБРАЗ</a:t>
            </a:r>
            <a:r>
              <a:rPr spc="-120" dirty="0"/>
              <a:t> </a:t>
            </a:r>
            <a:r>
              <a:rPr spc="-20" dirty="0"/>
              <a:t>БУДУЩЕГО</a:t>
            </a:r>
          </a:p>
        </p:txBody>
      </p:sp>
      <p:sp>
        <p:nvSpPr>
          <p:cNvPr id="17" name="object 17"/>
          <p:cNvSpPr/>
          <p:nvPr/>
        </p:nvSpPr>
        <p:spPr>
          <a:xfrm>
            <a:off x="627011" y="163576"/>
            <a:ext cx="1077595" cy="274320"/>
          </a:xfrm>
          <a:custGeom>
            <a:avLst/>
            <a:gdLst/>
            <a:ahLst/>
            <a:cxnLst/>
            <a:rect l="l" t="t" r="r" b="b"/>
            <a:pathLst>
              <a:path w="1077595" h="274320">
                <a:moveTo>
                  <a:pt x="94042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940422" y="273938"/>
                </a:lnTo>
                <a:lnTo>
                  <a:pt x="983726" y="266955"/>
                </a:lnTo>
                <a:lnTo>
                  <a:pt x="1021312" y="247510"/>
                </a:lnTo>
                <a:lnTo>
                  <a:pt x="1050936" y="217867"/>
                </a:lnTo>
                <a:lnTo>
                  <a:pt x="1070356" y="180288"/>
                </a:lnTo>
                <a:lnTo>
                  <a:pt x="1077328" y="137032"/>
                </a:lnTo>
                <a:lnTo>
                  <a:pt x="1070356" y="93715"/>
                </a:lnTo>
                <a:lnTo>
                  <a:pt x="1050936" y="56098"/>
                </a:lnTo>
                <a:lnTo>
                  <a:pt x="1021312" y="26436"/>
                </a:lnTo>
                <a:lnTo>
                  <a:pt x="983726" y="6984"/>
                </a:lnTo>
                <a:lnTo>
                  <a:pt x="94042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62711" y="223773"/>
            <a:ext cx="83311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образ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будущего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00090" y="1376807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32020" y="0"/>
                </a:moveTo>
                <a:lnTo>
                  <a:pt x="265811" y="0"/>
                </a:lnTo>
                <a:lnTo>
                  <a:pt x="218028" y="4282"/>
                </a:lnTo>
                <a:lnTo>
                  <a:pt x="173057" y="16628"/>
                </a:lnTo>
                <a:lnTo>
                  <a:pt x="131647" y="36289"/>
                </a:lnTo>
                <a:lnTo>
                  <a:pt x="94548" y="62512"/>
                </a:lnTo>
                <a:lnTo>
                  <a:pt x="62512" y="94548"/>
                </a:lnTo>
                <a:lnTo>
                  <a:pt x="36289" y="131647"/>
                </a:lnTo>
                <a:lnTo>
                  <a:pt x="16628" y="173057"/>
                </a:lnTo>
                <a:lnTo>
                  <a:pt x="4282" y="218028"/>
                </a:lnTo>
                <a:lnTo>
                  <a:pt x="0" y="265810"/>
                </a:lnTo>
                <a:lnTo>
                  <a:pt x="0" y="509650"/>
                </a:lnTo>
                <a:lnTo>
                  <a:pt x="4282" y="557437"/>
                </a:lnTo>
                <a:lnTo>
                  <a:pt x="16628" y="602420"/>
                </a:lnTo>
                <a:lnTo>
                  <a:pt x="36289" y="643847"/>
                </a:lnTo>
                <a:lnTo>
                  <a:pt x="62512" y="680966"/>
                </a:lnTo>
                <a:lnTo>
                  <a:pt x="94548" y="713023"/>
                </a:lnTo>
                <a:lnTo>
                  <a:pt x="131647" y="739267"/>
                </a:lnTo>
                <a:lnTo>
                  <a:pt x="173057" y="758944"/>
                </a:lnTo>
                <a:lnTo>
                  <a:pt x="218028" y="771302"/>
                </a:lnTo>
                <a:lnTo>
                  <a:pt x="265811" y="775588"/>
                </a:lnTo>
                <a:lnTo>
                  <a:pt x="4232020" y="775588"/>
                </a:lnTo>
                <a:lnTo>
                  <a:pt x="4279803" y="771302"/>
                </a:lnTo>
                <a:lnTo>
                  <a:pt x="4324774" y="758944"/>
                </a:lnTo>
                <a:lnTo>
                  <a:pt x="4366184" y="739266"/>
                </a:lnTo>
                <a:lnTo>
                  <a:pt x="4403283" y="713023"/>
                </a:lnTo>
                <a:lnTo>
                  <a:pt x="4435319" y="680966"/>
                </a:lnTo>
                <a:lnTo>
                  <a:pt x="4461542" y="643847"/>
                </a:lnTo>
                <a:lnTo>
                  <a:pt x="4481203" y="602420"/>
                </a:lnTo>
                <a:lnTo>
                  <a:pt x="4493549" y="557437"/>
                </a:lnTo>
                <a:lnTo>
                  <a:pt x="4497832" y="509650"/>
                </a:lnTo>
                <a:lnTo>
                  <a:pt x="4497832" y="265810"/>
                </a:lnTo>
                <a:lnTo>
                  <a:pt x="4493549" y="218028"/>
                </a:lnTo>
                <a:lnTo>
                  <a:pt x="4481203" y="173057"/>
                </a:lnTo>
                <a:lnTo>
                  <a:pt x="4461542" y="131647"/>
                </a:lnTo>
                <a:lnTo>
                  <a:pt x="4435319" y="94548"/>
                </a:lnTo>
                <a:lnTo>
                  <a:pt x="4403283" y="62512"/>
                </a:lnTo>
                <a:lnTo>
                  <a:pt x="4366184" y="36289"/>
                </a:lnTo>
                <a:lnTo>
                  <a:pt x="4324774" y="16628"/>
                </a:lnTo>
                <a:lnTo>
                  <a:pt x="4279803" y="4282"/>
                </a:lnTo>
                <a:lnTo>
                  <a:pt x="423202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45428" y="1663954"/>
            <a:ext cx="24091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СОЦИАЛЬНАЯ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ИНФРАСТРУКТУРА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8821" y="2502789"/>
            <a:ext cx="146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создана</a:t>
            </a:r>
            <a:r>
              <a:rPr sz="9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дорожная</a:t>
            </a:r>
            <a:r>
              <a:rPr sz="900" b="1" spc="-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карта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9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работе</a:t>
            </a:r>
            <a:r>
              <a:rPr sz="9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инвесторами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08984" y="2504947"/>
            <a:ext cx="16986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создан</a:t>
            </a:r>
            <a:r>
              <a:rPr sz="900" b="1" spc="-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проектный</a:t>
            </a:r>
            <a:r>
              <a:rPr sz="9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офис,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осуществляющий</a:t>
            </a:r>
            <a:r>
              <a:rPr sz="900" b="1" spc="8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поддержку инвесторов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00090" y="2279395"/>
            <a:ext cx="4498340" cy="863148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47395"/>
                </a:moveTo>
                <a:lnTo>
                  <a:pt x="5025" y="197531"/>
                </a:lnTo>
                <a:lnTo>
                  <a:pt x="19438" y="151090"/>
                </a:lnTo>
                <a:lnTo>
                  <a:pt x="42246" y="109066"/>
                </a:lnTo>
                <a:lnTo>
                  <a:pt x="72453" y="72453"/>
                </a:lnTo>
                <a:lnTo>
                  <a:pt x="109066" y="42246"/>
                </a:lnTo>
                <a:lnTo>
                  <a:pt x="151090" y="19438"/>
                </a:lnTo>
                <a:lnTo>
                  <a:pt x="197531" y="5025"/>
                </a:lnTo>
                <a:lnTo>
                  <a:pt x="247396" y="0"/>
                </a:lnTo>
                <a:lnTo>
                  <a:pt x="4250436" y="0"/>
                </a:lnTo>
                <a:lnTo>
                  <a:pt x="4300300" y="5025"/>
                </a:lnTo>
                <a:lnTo>
                  <a:pt x="4346741" y="19438"/>
                </a:lnTo>
                <a:lnTo>
                  <a:pt x="4388765" y="42246"/>
                </a:lnTo>
                <a:lnTo>
                  <a:pt x="4425378" y="72453"/>
                </a:lnTo>
                <a:lnTo>
                  <a:pt x="4455585" y="109066"/>
                </a:lnTo>
                <a:lnTo>
                  <a:pt x="4478393" y="151090"/>
                </a:lnTo>
                <a:lnTo>
                  <a:pt x="4492806" y="197531"/>
                </a:lnTo>
                <a:lnTo>
                  <a:pt x="4497832" y="247395"/>
                </a:lnTo>
                <a:lnTo>
                  <a:pt x="4497832" y="1235582"/>
                </a:lnTo>
                <a:lnTo>
                  <a:pt x="4492806" y="1285452"/>
                </a:lnTo>
                <a:lnTo>
                  <a:pt x="4478393" y="1331908"/>
                </a:lnTo>
                <a:lnTo>
                  <a:pt x="4455585" y="1373952"/>
                </a:lnTo>
                <a:lnTo>
                  <a:pt x="4425378" y="1410588"/>
                </a:lnTo>
                <a:lnTo>
                  <a:pt x="4388765" y="1440819"/>
                </a:lnTo>
                <a:lnTo>
                  <a:pt x="4346741" y="1463647"/>
                </a:lnTo>
                <a:lnTo>
                  <a:pt x="4300300" y="1478075"/>
                </a:lnTo>
                <a:lnTo>
                  <a:pt x="4250436" y="1483105"/>
                </a:lnTo>
                <a:lnTo>
                  <a:pt x="247396" y="1483105"/>
                </a:lnTo>
                <a:lnTo>
                  <a:pt x="197531" y="1478075"/>
                </a:lnTo>
                <a:lnTo>
                  <a:pt x="151090" y="1463647"/>
                </a:lnTo>
                <a:lnTo>
                  <a:pt x="109066" y="1440819"/>
                </a:lnTo>
                <a:lnTo>
                  <a:pt x="72453" y="1410588"/>
                </a:lnTo>
                <a:lnTo>
                  <a:pt x="42246" y="1373952"/>
                </a:lnTo>
                <a:lnTo>
                  <a:pt x="19438" y="1331908"/>
                </a:lnTo>
                <a:lnTo>
                  <a:pt x="5025" y="1285452"/>
                </a:lnTo>
                <a:lnTo>
                  <a:pt x="0" y="1235582"/>
                </a:lnTo>
                <a:lnTo>
                  <a:pt x="0" y="247395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834150" y="2476321"/>
            <a:ext cx="1231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 err="1" smtClean="0">
                <a:solidFill>
                  <a:srgbClr val="46559F"/>
                </a:solidFill>
                <a:latin typeface="Arial"/>
                <a:cs typeface="Arial"/>
              </a:rPr>
              <a:t>проведён</a:t>
            </a:r>
            <a:r>
              <a:rPr sz="900" b="1" spc="-3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ремонт</a:t>
            </a:r>
            <a:endParaRPr sz="9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коммунальных</a:t>
            </a:r>
            <a:r>
              <a:rPr sz="900" b="1" spc="5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20" dirty="0" err="1" smtClean="0">
                <a:solidFill>
                  <a:srgbClr val="46559F"/>
                </a:solidFill>
                <a:latin typeface="Arial"/>
                <a:cs typeface="Arial"/>
              </a:rPr>
              <a:t>сетей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96200" y="2345251"/>
            <a:ext cx="23862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5140" algn="just">
              <a:lnSpc>
                <a:spcPct val="100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900" b="1" dirty="0" err="1" smtClean="0">
                <a:solidFill>
                  <a:srgbClr val="46559F"/>
                </a:solidFill>
                <a:latin typeface="Arial"/>
                <a:cs typeface="Arial"/>
              </a:rPr>
              <a:t>лучшена</a:t>
            </a:r>
            <a:r>
              <a:rPr lang="ru-RU" sz="900" b="1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работа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 учреждений </a:t>
            </a: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здравоохранения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, образования </a:t>
            </a:r>
            <a:r>
              <a:rPr sz="900" b="1" dirty="0" smtClean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900" b="1" spc="-1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 err="1" smtClean="0">
                <a:solidFill>
                  <a:srgbClr val="46559F"/>
                </a:solidFill>
                <a:latin typeface="Arial"/>
                <a:cs typeface="Arial"/>
              </a:rPr>
              <a:t>сокращено</a:t>
            </a:r>
            <a:r>
              <a:rPr sz="900" b="1" spc="-3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 err="1" smtClean="0">
                <a:solidFill>
                  <a:srgbClr val="46559F"/>
                </a:solidFill>
                <a:latin typeface="Arial"/>
                <a:cs typeface="Arial"/>
              </a:rPr>
              <a:t>число</a:t>
            </a:r>
            <a:r>
              <a:rPr sz="900" b="1" spc="-2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20" dirty="0" err="1" smtClean="0">
                <a:solidFill>
                  <a:srgbClr val="46559F"/>
                </a:solidFill>
                <a:latin typeface="Arial"/>
                <a:cs typeface="Arial"/>
              </a:rPr>
              <a:t>жалоб</a:t>
            </a:r>
            <a:r>
              <a:rPr sz="900" b="1" spc="-2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 err="1" smtClean="0">
                <a:solidFill>
                  <a:srgbClr val="46559F"/>
                </a:solidFill>
                <a:latin typeface="Arial"/>
                <a:cs typeface="Arial"/>
              </a:rPr>
              <a:t>от</a:t>
            </a:r>
            <a:r>
              <a:rPr sz="900" b="1" spc="-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населения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49892" y="4506365"/>
            <a:ext cx="2702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организованы</a:t>
            </a:r>
            <a:r>
              <a:rPr sz="900" b="1" spc="-2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ежегодные</a:t>
            </a:r>
            <a:r>
              <a:rPr sz="9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фестивали,</a:t>
            </a:r>
            <a:r>
              <a:rPr sz="900" b="1" spc="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которые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пользуются</a:t>
            </a:r>
            <a:r>
              <a:rPr sz="9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спросом</a:t>
            </a:r>
            <a:r>
              <a:rPr sz="900" b="1" spc="-6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9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туристов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485636" y="2524049"/>
            <a:ext cx="2169827" cy="265964"/>
            <a:chOff x="5485636" y="2524049"/>
            <a:chExt cx="2169827" cy="265964"/>
          </a:xfrm>
        </p:grpSpPr>
        <p:sp>
          <p:nvSpPr>
            <p:cNvPr id="32" name="object 32"/>
            <p:cNvSpPr/>
            <p:nvPr/>
          </p:nvSpPr>
          <p:spPr>
            <a:xfrm>
              <a:off x="7350118" y="2578559"/>
              <a:ext cx="304165" cy="211454"/>
            </a:xfrm>
            <a:custGeom>
              <a:avLst/>
              <a:gdLst/>
              <a:ahLst/>
              <a:cxnLst/>
              <a:rect l="l" t="t" r="r" b="b"/>
              <a:pathLst>
                <a:path w="304165" h="211455">
                  <a:moveTo>
                    <a:pt x="151930" y="0"/>
                  </a:moveTo>
                  <a:lnTo>
                    <a:pt x="107462" y="44469"/>
                  </a:lnTo>
                  <a:lnTo>
                    <a:pt x="107462" y="55586"/>
                  </a:lnTo>
                  <a:lnTo>
                    <a:pt x="0" y="55586"/>
                  </a:lnTo>
                  <a:lnTo>
                    <a:pt x="0" y="70409"/>
                  </a:lnTo>
                  <a:lnTo>
                    <a:pt x="7409" y="70409"/>
                  </a:lnTo>
                  <a:lnTo>
                    <a:pt x="7410" y="211228"/>
                  </a:lnTo>
                  <a:lnTo>
                    <a:pt x="296450" y="211229"/>
                  </a:lnTo>
                  <a:lnTo>
                    <a:pt x="296450" y="196406"/>
                  </a:lnTo>
                  <a:lnTo>
                    <a:pt x="137107" y="196405"/>
                  </a:lnTo>
                  <a:lnTo>
                    <a:pt x="137107" y="181582"/>
                  </a:lnTo>
                  <a:lnTo>
                    <a:pt x="22232" y="181582"/>
                  </a:lnTo>
                  <a:lnTo>
                    <a:pt x="22232" y="159348"/>
                  </a:lnTo>
                  <a:lnTo>
                    <a:pt x="137107" y="159348"/>
                  </a:lnTo>
                  <a:lnTo>
                    <a:pt x="137107" y="144525"/>
                  </a:lnTo>
                  <a:lnTo>
                    <a:pt x="22232" y="144525"/>
                  </a:lnTo>
                  <a:lnTo>
                    <a:pt x="22232" y="122290"/>
                  </a:lnTo>
                  <a:lnTo>
                    <a:pt x="296450" y="122290"/>
                  </a:lnTo>
                  <a:lnTo>
                    <a:pt x="296450" y="107467"/>
                  </a:lnTo>
                  <a:lnTo>
                    <a:pt x="22232" y="107467"/>
                  </a:lnTo>
                  <a:lnTo>
                    <a:pt x="22232" y="85232"/>
                  </a:lnTo>
                  <a:lnTo>
                    <a:pt x="145000" y="85232"/>
                  </a:lnTo>
                  <a:lnTo>
                    <a:pt x="145000" y="81971"/>
                  </a:lnTo>
                  <a:lnTo>
                    <a:pt x="132920" y="81971"/>
                  </a:lnTo>
                  <a:lnTo>
                    <a:pt x="125990" y="69964"/>
                  </a:lnTo>
                  <a:lnTo>
                    <a:pt x="138108" y="62998"/>
                  </a:lnTo>
                  <a:lnTo>
                    <a:pt x="125990" y="56031"/>
                  </a:lnTo>
                  <a:lnTo>
                    <a:pt x="132920" y="44024"/>
                  </a:lnTo>
                  <a:lnTo>
                    <a:pt x="145000" y="44024"/>
                  </a:lnTo>
                  <a:lnTo>
                    <a:pt x="145000" y="37057"/>
                  </a:lnTo>
                  <a:lnTo>
                    <a:pt x="188986" y="37057"/>
                  </a:lnTo>
                  <a:lnTo>
                    <a:pt x="151930" y="0"/>
                  </a:lnTo>
                  <a:close/>
                </a:path>
                <a:path w="304165" h="211455">
                  <a:moveTo>
                    <a:pt x="296450" y="122290"/>
                  </a:moveTo>
                  <a:lnTo>
                    <a:pt x="281628" y="122290"/>
                  </a:lnTo>
                  <a:lnTo>
                    <a:pt x="281628" y="144525"/>
                  </a:lnTo>
                  <a:lnTo>
                    <a:pt x="166752" y="144525"/>
                  </a:lnTo>
                  <a:lnTo>
                    <a:pt x="166753" y="196405"/>
                  </a:lnTo>
                  <a:lnTo>
                    <a:pt x="296450" y="196406"/>
                  </a:lnTo>
                  <a:lnTo>
                    <a:pt x="296450" y="181583"/>
                  </a:lnTo>
                  <a:lnTo>
                    <a:pt x="185281" y="181582"/>
                  </a:lnTo>
                  <a:lnTo>
                    <a:pt x="185281" y="159348"/>
                  </a:lnTo>
                  <a:lnTo>
                    <a:pt x="296450" y="159348"/>
                  </a:lnTo>
                  <a:lnTo>
                    <a:pt x="296450" y="122290"/>
                  </a:lnTo>
                  <a:close/>
                </a:path>
                <a:path w="304165" h="211455">
                  <a:moveTo>
                    <a:pt x="59289" y="159348"/>
                  </a:moveTo>
                  <a:lnTo>
                    <a:pt x="44466" y="159348"/>
                  </a:lnTo>
                  <a:lnTo>
                    <a:pt x="44466" y="181582"/>
                  </a:lnTo>
                  <a:lnTo>
                    <a:pt x="59289" y="181582"/>
                  </a:lnTo>
                  <a:lnTo>
                    <a:pt x="59289" y="159348"/>
                  </a:lnTo>
                  <a:close/>
                </a:path>
                <a:path w="304165" h="211455">
                  <a:moveTo>
                    <a:pt x="96345" y="159348"/>
                  </a:moveTo>
                  <a:lnTo>
                    <a:pt x="81523" y="159348"/>
                  </a:lnTo>
                  <a:lnTo>
                    <a:pt x="81523" y="181582"/>
                  </a:lnTo>
                  <a:lnTo>
                    <a:pt x="96345" y="181582"/>
                  </a:lnTo>
                  <a:lnTo>
                    <a:pt x="96345" y="159348"/>
                  </a:lnTo>
                  <a:close/>
                </a:path>
                <a:path w="304165" h="211455">
                  <a:moveTo>
                    <a:pt x="137107" y="159348"/>
                  </a:moveTo>
                  <a:lnTo>
                    <a:pt x="118579" y="159348"/>
                  </a:lnTo>
                  <a:lnTo>
                    <a:pt x="118579" y="181582"/>
                  </a:lnTo>
                  <a:lnTo>
                    <a:pt x="137107" y="181582"/>
                  </a:lnTo>
                  <a:lnTo>
                    <a:pt x="137107" y="159348"/>
                  </a:lnTo>
                  <a:close/>
                </a:path>
                <a:path w="304165" h="211455">
                  <a:moveTo>
                    <a:pt x="222337" y="159348"/>
                  </a:moveTo>
                  <a:lnTo>
                    <a:pt x="207515" y="159348"/>
                  </a:lnTo>
                  <a:lnTo>
                    <a:pt x="207515" y="181582"/>
                  </a:lnTo>
                  <a:lnTo>
                    <a:pt x="222337" y="181582"/>
                  </a:lnTo>
                  <a:lnTo>
                    <a:pt x="222337" y="159348"/>
                  </a:lnTo>
                  <a:close/>
                </a:path>
                <a:path w="304165" h="211455">
                  <a:moveTo>
                    <a:pt x="259394" y="159348"/>
                  </a:moveTo>
                  <a:lnTo>
                    <a:pt x="244571" y="159348"/>
                  </a:lnTo>
                  <a:lnTo>
                    <a:pt x="244571" y="181582"/>
                  </a:lnTo>
                  <a:lnTo>
                    <a:pt x="259394" y="181582"/>
                  </a:lnTo>
                  <a:lnTo>
                    <a:pt x="259394" y="159348"/>
                  </a:lnTo>
                  <a:close/>
                </a:path>
                <a:path w="304165" h="211455">
                  <a:moveTo>
                    <a:pt x="296450" y="159348"/>
                  </a:moveTo>
                  <a:lnTo>
                    <a:pt x="281628" y="159348"/>
                  </a:lnTo>
                  <a:lnTo>
                    <a:pt x="281628" y="181582"/>
                  </a:lnTo>
                  <a:lnTo>
                    <a:pt x="296450" y="181583"/>
                  </a:lnTo>
                  <a:lnTo>
                    <a:pt x="296450" y="159348"/>
                  </a:lnTo>
                  <a:close/>
                </a:path>
                <a:path w="304165" h="211455">
                  <a:moveTo>
                    <a:pt x="59289" y="122290"/>
                  </a:moveTo>
                  <a:lnTo>
                    <a:pt x="44466" y="122290"/>
                  </a:lnTo>
                  <a:lnTo>
                    <a:pt x="44466" y="144525"/>
                  </a:lnTo>
                  <a:lnTo>
                    <a:pt x="59289" y="144525"/>
                  </a:lnTo>
                  <a:lnTo>
                    <a:pt x="59289" y="122290"/>
                  </a:lnTo>
                  <a:close/>
                </a:path>
                <a:path w="304165" h="211455">
                  <a:moveTo>
                    <a:pt x="96345" y="122290"/>
                  </a:moveTo>
                  <a:lnTo>
                    <a:pt x="81522" y="122290"/>
                  </a:lnTo>
                  <a:lnTo>
                    <a:pt x="81522" y="144525"/>
                  </a:lnTo>
                  <a:lnTo>
                    <a:pt x="96345" y="144525"/>
                  </a:lnTo>
                  <a:lnTo>
                    <a:pt x="96345" y="122290"/>
                  </a:lnTo>
                  <a:close/>
                </a:path>
                <a:path w="304165" h="211455">
                  <a:moveTo>
                    <a:pt x="185281" y="122290"/>
                  </a:moveTo>
                  <a:lnTo>
                    <a:pt x="118579" y="122290"/>
                  </a:lnTo>
                  <a:lnTo>
                    <a:pt x="118579" y="144525"/>
                  </a:lnTo>
                  <a:lnTo>
                    <a:pt x="185281" y="144525"/>
                  </a:lnTo>
                  <a:lnTo>
                    <a:pt x="185281" y="122290"/>
                  </a:lnTo>
                  <a:close/>
                </a:path>
                <a:path w="304165" h="211455">
                  <a:moveTo>
                    <a:pt x="222337" y="122290"/>
                  </a:moveTo>
                  <a:lnTo>
                    <a:pt x="207515" y="122290"/>
                  </a:lnTo>
                  <a:lnTo>
                    <a:pt x="207515" y="144525"/>
                  </a:lnTo>
                  <a:lnTo>
                    <a:pt x="222337" y="144525"/>
                  </a:lnTo>
                  <a:lnTo>
                    <a:pt x="222337" y="122290"/>
                  </a:lnTo>
                  <a:close/>
                </a:path>
                <a:path w="304165" h="211455">
                  <a:moveTo>
                    <a:pt x="259394" y="122290"/>
                  </a:moveTo>
                  <a:lnTo>
                    <a:pt x="244571" y="122290"/>
                  </a:lnTo>
                  <a:lnTo>
                    <a:pt x="244571" y="144525"/>
                  </a:lnTo>
                  <a:lnTo>
                    <a:pt x="259394" y="144525"/>
                  </a:lnTo>
                  <a:lnTo>
                    <a:pt x="259394" y="122290"/>
                  </a:lnTo>
                  <a:close/>
                </a:path>
                <a:path w="304165" h="211455">
                  <a:moveTo>
                    <a:pt x="59288" y="85232"/>
                  </a:moveTo>
                  <a:lnTo>
                    <a:pt x="44466" y="85232"/>
                  </a:lnTo>
                  <a:lnTo>
                    <a:pt x="44466" y="107467"/>
                  </a:lnTo>
                  <a:lnTo>
                    <a:pt x="59288" y="107467"/>
                  </a:lnTo>
                  <a:lnTo>
                    <a:pt x="59288" y="85232"/>
                  </a:lnTo>
                  <a:close/>
                </a:path>
                <a:path w="304165" h="211455">
                  <a:moveTo>
                    <a:pt x="96345" y="85232"/>
                  </a:moveTo>
                  <a:lnTo>
                    <a:pt x="81522" y="85232"/>
                  </a:lnTo>
                  <a:lnTo>
                    <a:pt x="81522" y="107467"/>
                  </a:lnTo>
                  <a:lnTo>
                    <a:pt x="96345" y="107467"/>
                  </a:lnTo>
                  <a:lnTo>
                    <a:pt x="96345" y="85232"/>
                  </a:lnTo>
                  <a:close/>
                </a:path>
                <a:path w="304165" h="211455">
                  <a:moveTo>
                    <a:pt x="145000" y="85232"/>
                  </a:moveTo>
                  <a:lnTo>
                    <a:pt x="118579" y="85232"/>
                  </a:lnTo>
                  <a:lnTo>
                    <a:pt x="118579" y="107467"/>
                  </a:lnTo>
                  <a:lnTo>
                    <a:pt x="185281" y="107467"/>
                  </a:lnTo>
                  <a:lnTo>
                    <a:pt x="185281" y="88938"/>
                  </a:lnTo>
                  <a:lnTo>
                    <a:pt x="145000" y="88938"/>
                  </a:lnTo>
                  <a:lnTo>
                    <a:pt x="145000" y="85232"/>
                  </a:lnTo>
                  <a:close/>
                </a:path>
                <a:path w="304165" h="211455">
                  <a:moveTo>
                    <a:pt x="222337" y="85232"/>
                  </a:moveTo>
                  <a:lnTo>
                    <a:pt x="207515" y="85232"/>
                  </a:lnTo>
                  <a:lnTo>
                    <a:pt x="207515" y="107467"/>
                  </a:lnTo>
                  <a:lnTo>
                    <a:pt x="222337" y="107467"/>
                  </a:lnTo>
                  <a:lnTo>
                    <a:pt x="222337" y="85232"/>
                  </a:lnTo>
                  <a:close/>
                </a:path>
                <a:path w="304165" h="211455">
                  <a:moveTo>
                    <a:pt x="259394" y="85232"/>
                  </a:moveTo>
                  <a:lnTo>
                    <a:pt x="244571" y="85232"/>
                  </a:lnTo>
                  <a:lnTo>
                    <a:pt x="244571" y="107467"/>
                  </a:lnTo>
                  <a:lnTo>
                    <a:pt x="259394" y="107467"/>
                  </a:lnTo>
                  <a:lnTo>
                    <a:pt x="259394" y="85232"/>
                  </a:lnTo>
                  <a:close/>
                </a:path>
                <a:path w="304165" h="211455">
                  <a:moveTo>
                    <a:pt x="296450" y="85232"/>
                  </a:moveTo>
                  <a:lnTo>
                    <a:pt x="281628" y="85232"/>
                  </a:lnTo>
                  <a:lnTo>
                    <a:pt x="281628" y="107467"/>
                  </a:lnTo>
                  <a:lnTo>
                    <a:pt x="296450" y="107467"/>
                  </a:lnTo>
                  <a:lnTo>
                    <a:pt x="296450" y="85232"/>
                  </a:lnTo>
                  <a:close/>
                </a:path>
                <a:path w="304165" h="211455">
                  <a:moveTo>
                    <a:pt x="158859" y="74967"/>
                  </a:moveTo>
                  <a:lnTo>
                    <a:pt x="158859" y="88938"/>
                  </a:lnTo>
                  <a:lnTo>
                    <a:pt x="185281" y="88938"/>
                  </a:lnTo>
                  <a:lnTo>
                    <a:pt x="185281" y="85232"/>
                  </a:lnTo>
                  <a:lnTo>
                    <a:pt x="296450" y="85232"/>
                  </a:lnTo>
                  <a:lnTo>
                    <a:pt x="296450" y="81971"/>
                  </a:lnTo>
                  <a:lnTo>
                    <a:pt x="170940" y="81971"/>
                  </a:lnTo>
                  <a:lnTo>
                    <a:pt x="158859" y="74967"/>
                  </a:lnTo>
                  <a:close/>
                </a:path>
                <a:path w="304165" h="211455">
                  <a:moveTo>
                    <a:pt x="145000" y="74967"/>
                  </a:moveTo>
                  <a:lnTo>
                    <a:pt x="132920" y="81971"/>
                  </a:lnTo>
                  <a:lnTo>
                    <a:pt x="145000" y="81971"/>
                  </a:lnTo>
                  <a:lnTo>
                    <a:pt x="145000" y="74967"/>
                  </a:lnTo>
                  <a:close/>
                </a:path>
                <a:path w="304165" h="211455">
                  <a:moveTo>
                    <a:pt x="195953" y="44024"/>
                  </a:moveTo>
                  <a:lnTo>
                    <a:pt x="170940" y="44024"/>
                  </a:lnTo>
                  <a:lnTo>
                    <a:pt x="177869" y="56031"/>
                  </a:lnTo>
                  <a:lnTo>
                    <a:pt x="165752" y="62998"/>
                  </a:lnTo>
                  <a:lnTo>
                    <a:pt x="177869" y="69965"/>
                  </a:lnTo>
                  <a:lnTo>
                    <a:pt x="170940" y="81971"/>
                  </a:lnTo>
                  <a:lnTo>
                    <a:pt x="296450" y="81971"/>
                  </a:lnTo>
                  <a:lnTo>
                    <a:pt x="296450" y="70409"/>
                  </a:lnTo>
                  <a:lnTo>
                    <a:pt x="303861" y="70409"/>
                  </a:lnTo>
                  <a:lnTo>
                    <a:pt x="303861" y="55586"/>
                  </a:lnTo>
                  <a:lnTo>
                    <a:pt x="196398" y="55586"/>
                  </a:lnTo>
                  <a:lnTo>
                    <a:pt x="196398" y="44469"/>
                  </a:lnTo>
                  <a:lnTo>
                    <a:pt x="195953" y="44024"/>
                  </a:lnTo>
                  <a:close/>
                </a:path>
                <a:path w="304165" h="211455">
                  <a:moveTo>
                    <a:pt x="145000" y="44024"/>
                  </a:moveTo>
                  <a:lnTo>
                    <a:pt x="132920" y="44024"/>
                  </a:lnTo>
                  <a:lnTo>
                    <a:pt x="145000" y="51028"/>
                  </a:lnTo>
                  <a:lnTo>
                    <a:pt x="145000" y="44024"/>
                  </a:lnTo>
                  <a:close/>
                </a:path>
                <a:path w="304165" h="211455">
                  <a:moveTo>
                    <a:pt x="188986" y="37057"/>
                  </a:moveTo>
                  <a:lnTo>
                    <a:pt x="158859" y="37057"/>
                  </a:lnTo>
                  <a:lnTo>
                    <a:pt x="158859" y="51028"/>
                  </a:lnTo>
                  <a:lnTo>
                    <a:pt x="170940" y="44024"/>
                  </a:lnTo>
                  <a:lnTo>
                    <a:pt x="195953" y="44024"/>
                  </a:lnTo>
                  <a:lnTo>
                    <a:pt x="188986" y="37057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7350119" y="2564656"/>
              <a:ext cx="305344" cy="457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5636" y="2524049"/>
              <a:ext cx="251984" cy="25199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3315" y="4525280"/>
            <a:ext cx="269639" cy="251992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 </a:t>
            </a:r>
            <a:r>
              <a:rPr dirty="0" smtClean="0"/>
              <a:t>РАЙОНА</a:t>
            </a:r>
            <a:r>
              <a:rPr spc="10" dirty="0" smtClean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578" y="530097"/>
            <a:ext cx="1732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КОНТАКТЫ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627011" y="163576"/>
            <a:ext cx="757555" cy="274320"/>
          </a:xfrm>
          <a:custGeom>
            <a:avLst/>
            <a:gdLst/>
            <a:ahLst/>
            <a:cxnLst/>
            <a:rect l="l" t="t" r="r" b="b"/>
            <a:pathLst>
              <a:path w="757555" h="274320">
                <a:moveTo>
                  <a:pt x="620255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620255" y="273938"/>
                </a:lnTo>
                <a:lnTo>
                  <a:pt x="663510" y="266955"/>
                </a:lnTo>
                <a:lnTo>
                  <a:pt x="701090" y="247510"/>
                </a:lnTo>
                <a:lnTo>
                  <a:pt x="730733" y="217867"/>
                </a:lnTo>
                <a:lnTo>
                  <a:pt x="750177" y="180288"/>
                </a:lnTo>
                <a:lnTo>
                  <a:pt x="757161" y="137032"/>
                </a:lnTo>
                <a:lnTo>
                  <a:pt x="750177" y="93715"/>
                </a:lnTo>
                <a:lnTo>
                  <a:pt x="730733" y="56098"/>
                </a:lnTo>
                <a:lnTo>
                  <a:pt x="701090" y="26436"/>
                </a:lnTo>
                <a:lnTo>
                  <a:pt x="663510" y="6984"/>
                </a:lnTo>
                <a:lnTo>
                  <a:pt x="6202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711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69310" y="1385784"/>
            <a:ext cx="4498340" cy="1530350"/>
          </a:xfrm>
          <a:custGeom>
            <a:avLst/>
            <a:gdLst/>
            <a:ahLst/>
            <a:cxnLst/>
            <a:rect l="l" t="t" r="r" b="b"/>
            <a:pathLst>
              <a:path w="4498340" h="1530350">
                <a:moveTo>
                  <a:pt x="0" y="235584"/>
                </a:moveTo>
                <a:lnTo>
                  <a:pt x="4783" y="188124"/>
                </a:lnTo>
                <a:lnTo>
                  <a:pt x="18502" y="143910"/>
                </a:lnTo>
                <a:lnTo>
                  <a:pt x="40210" y="103894"/>
                </a:lnTo>
                <a:lnTo>
                  <a:pt x="68960" y="69024"/>
                </a:lnTo>
                <a:lnTo>
                  <a:pt x="103807" y="40250"/>
                </a:lnTo>
                <a:lnTo>
                  <a:pt x="143803" y="18522"/>
                </a:lnTo>
                <a:lnTo>
                  <a:pt x="188002" y="4788"/>
                </a:lnTo>
                <a:lnTo>
                  <a:pt x="235458" y="0"/>
                </a:lnTo>
                <a:lnTo>
                  <a:pt x="4262247" y="0"/>
                </a:lnTo>
                <a:lnTo>
                  <a:pt x="4309707" y="4788"/>
                </a:lnTo>
                <a:lnTo>
                  <a:pt x="4353921" y="18522"/>
                </a:lnTo>
                <a:lnTo>
                  <a:pt x="4393937" y="40250"/>
                </a:lnTo>
                <a:lnTo>
                  <a:pt x="4428807" y="69024"/>
                </a:lnTo>
                <a:lnTo>
                  <a:pt x="4457581" y="103894"/>
                </a:lnTo>
                <a:lnTo>
                  <a:pt x="4479309" y="143910"/>
                </a:lnTo>
                <a:lnTo>
                  <a:pt x="4493043" y="188124"/>
                </a:lnTo>
                <a:lnTo>
                  <a:pt x="4497832" y="235584"/>
                </a:lnTo>
                <a:lnTo>
                  <a:pt x="4497832" y="1294511"/>
                </a:lnTo>
                <a:lnTo>
                  <a:pt x="4493043" y="1341971"/>
                </a:lnTo>
                <a:lnTo>
                  <a:pt x="4479309" y="1386185"/>
                </a:lnTo>
                <a:lnTo>
                  <a:pt x="4457581" y="1426201"/>
                </a:lnTo>
                <a:lnTo>
                  <a:pt x="4428807" y="1461071"/>
                </a:lnTo>
                <a:lnTo>
                  <a:pt x="4393937" y="1489845"/>
                </a:lnTo>
                <a:lnTo>
                  <a:pt x="4353921" y="1511573"/>
                </a:lnTo>
                <a:lnTo>
                  <a:pt x="4309707" y="1525307"/>
                </a:lnTo>
                <a:lnTo>
                  <a:pt x="4262247" y="1530095"/>
                </a:lnTo>
                <a:lnTo>
                  <a:pt x="235458" y="1530095"/>
                </a:lnTo>
                <a:lnTo>
                  <a:pt x="188002" y="1525307"/>
                </a:lnTo>
                <a:lnTo>
                  <a:pt x="143803" y="1511573"/>
                </a:lnTo>
                <a:lnTo>
                  <a:pt x="103807" y="1489845"/>
                </a:lnTo>
                <a:lnTo>
                  <a:pt x="68961" y="1461071"/>
                </a:lnTo>
                <a:lnTo>
                  <a:pt x="40210" y="1426201"/>
                </a:lnTo>
                <a:lnTo>
                  <a:pt x="18502" y="1386185"/>
                </a:lnTo>
                <a:lnTo>
                  <a:pt x="4783" y="1341971"/>
                </a:lnTo>
                <a:lnTo>
                  <a:pt x="0" y="1294511"/>
                </a:lnTo>
                <a:lnTo>
                  <a:pt x="0" y="235584"/>
                </a:lnTo>
                <a:close/>
              </a:path>
            </a:pathLst>
          </a:custGeom>
          <a:ln w="12699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23738" y="1651762"/>
            <a:ext cx="29591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ИНВЕСТИЦИОННЫЙ</a:t>
            </a:r>
            <a:r>
              <a:rPr sz="1100" b="1" spc="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УПОЛНОМОЧЕННЫЙ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02455" y="1996851"/>
            <a:ext cx="222238" cy="700662"/>
            <a:chOff x="7781493" y="1989811"/>
            <a:chExt cx="193875" cy="700662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1493" y="1989811"/>
              <a:ext cx="148411" cy="1487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142" y="2586712"/>
              <a:ext cx="148226" cy="10376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522721" y="2004187"/>
            <a:ext cx="184381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dirty="0" smtClean="0">
                <a:solidFill>
                  <a:srgbClr val="46559F"/>
                </a:solidFill>
                <a:latin typeface="Arial"/>
                <a:cs typeface="Arial"/>
              </a:rPr>
              <a:t>Светлаков Андрей Иванович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9575" y="1980262"/>
            <a:ext cx="9798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+7</a:t>
            </a:r>
            <a:r>
              <a:rPr sz="900" b="1" spc="1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(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385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95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)2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2-1-32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45270" y="2559811"/>
            <a:ext cx="122732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10" dirty="0" smtClean="0">
                <a:solidFill>
                  <a:srgbClr val="46559F"/>
                </a:solidFill>
                <a:latin typeface="Arial"/>
                <a:cs typeface="Arial"/>
                <a:hlinkClick r:id="rId4"/>
              </a:rPr>
              <a:t>zarinskoesh@mail.ru</a:t>
            </a:r>
            <a:endParaRPr lang="ru-RU" sz="900" b="1" spc="-10" dirty="0" smtClean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2170" y="3109341"/>
            <a:ext cx="4498340" cy="1530350"/>
          </a:xfrm>
          <a:custGeom>
            <a:avLst/>
            <a:gdLst/>
            <a:ahLst/>
            <a:cxnLst/>
            <a:rect l="l" t="t" r="r" b="b"/>
            <a:pathLst>
              <a:path w="4498340" h="1530350">
                <a:moveTo>
                  <a:pt x="4231665" y="0"/>
                </a:moveTo>
                <a:lnTo>
                  <a:pt x="266166" y="0"/>
                </a:lnTo>
                <a:lnTo>
                  <a:pt x="218322" y="4291"/>
                </a:lnTo>
                <a:lnTo>
                  <a:pt x="173291" y="16662"/>
                </a:lnTo>
                <a:lnTo>
                  <a:pt x="131826" y="36359"/>
                </a:lnTo>
                <a:lnTo>
                  <a:pt x="94677" y="62629"/>
                </a:lnTo>
                <a:lnTo>
                  <a:pt x="62598" y="94718"/>
                </a:lnTo>
                <a:lnTo>
                  <a:pt x="36338" y="131873"/>
                </a:lnTo>
                <a:lnTo>
                  <a:pt x="16651" y="173339"/>
                </a:lnTo>
                <a:lnTo>
                  <a:pt x="4288" y="218363"/>
                </a:lnTo>
                <a:lnTo>
                  <a:pt x="0" y="266192"/>
                </a:lnTo>
                <a:lnTo>
                  <a:pt x="0" y="1263904"/>
                </a:lnTo>
                <a:lnTo>
                  <a:pt x="4288" y="1311732"/>
                </a:lnTo>
                <a:lnTo>
                  <a:pt x="16651" y="1356756"/>
                </a:lnTo>
                <a:lnTo>
                  <a:pt x="36338" y="1398222"/>
                </a:lnTo>
                <a:lnTo>
                  <a:pt x="62598" y="1435377"/>
                </a:lnTo>
                <a:lnTo>
                  <a:pt x="94677" y="1467466"/>
                </a:lnTo>
                <a:lnTo>
                  <a:pt x="131826" y="1493736"/>
                </a:lnTo>
                <a:lnTo>
                  <a:pt x="173291" y="1513433"/>
                </a:lnTo>
                <a:lnTo>
                  <a:pt x="218322" y="1525804"/>
                </a:lnTo>
                <a:lnTo>
                  <a:pt x="266166" y="1530096"/>
                </a:lnTo>
                <a:lnTo>
                  <a:pt x="4231665" y="1530096"/>
                </a:lnTo>
                <a:lnTo>
                  <a:pt x="4279527" y="1525804"/>
                </a:lnTo>
                <a:lnTo>
                  <a:pt x="4324569" y="1513433"/>
                </a:lnTo>
                <a:lnTo>
                  <a:pt x="4366040" y="1493736"/>
                </a:lnTo>
                <a:lnTo>
                  <a:pt x="4403191" y="1467466"/>
                </a:lnTo>
                <a:lnTo>
                  <a:pt x="4435269" y="1435377"/>
                </a:lnTo>
                <a:lnTo>
                  <a:pt x="4461525" y="1398222"/>
                </a:lnTo>
                <a:lnTo>
                  <a:pt x="4481209" y="1356756"/>
                </a:lnTo>
                <a:lnTo>
                  <a:pt x="4493570" y="1311732"/>
                </a:lnTo>
                <a:lnTo>
                  <a:pt x="4497857" y="1263904"/>
                </a:lnTo>
                <a:lnTo>
                  <a:pt x="4497857" y="266192"/>
                </a:lnTo>
                <a:lnTo>
                  <a:pt x="4493570" y="218363"/>
                </a:lnTo>
                <a:lnTo>
                  <a:pt x="4481209" y="173339"/>
                </a:lnTo>
                <a:lnTo>
                  <a:pt x="4461525" y="131873"/>
                </a:lnTo>
                <a:lnTo>
                  <a:pt x="4435269" y="94718"/>
                </a:lnTo>
                <a:lnTo>
                  <a:pt x="4403191" y="62629"/>
                </a:lnTo>
                <a:lnTo>
                  <a:pt x="4366040" y="36359"/>
                </a:lnTo>
                <a:lnTo>
                  <a:pt x="4324569" y="16662"/>
                </a:lnTo>
                <a:lnTo>
                  <a:pt x="4279527" y="4291"/>
                </a:lnTo>
                <a:lnTo>
                  <a:pt x="423166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5571" y="3332226"/>
            <a:ext cx="37458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КАУ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«АЛТАЙСКИЙ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ЦЕНТР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РАЗВИТИЯ»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49688" y="3959960"/>
            <a:ext cx="2388235" cy="410845"/>
            <a:chOff x="849688" y="3959960"/>
            <a:chExt cx="2388235" cy="41084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688" y="3971071"/>
              <a:ext cx="77077" cy="1259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9164" y="3959960"/>
              <a:ext cx="148411" cy="1487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89534" y="4266795"/>
              <a:ext cx="148226" cy="10376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69339" y="3949700"/>
            <a:ext cx="139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656038,</a:t>
            </a:r>
            <a:r>
              <a:rPr sz="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Барнаул,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пр.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Комсомольский,</a:t>
            </a:r>
            <a:r>
              <a:rPr sz="9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118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06902" y="3949700"/>
            <a:ext cx="10420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7 (3852)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20-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66-</a:t>
            </a: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06902" y="4240529"/>
            <a:ext cx="1104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kau_invest@mail.ru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33916" y="2337403"/>
            <a:ext cx="2101448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заместитель</a:t>
            </a:r>
            <a:r>
              <a:rPr sz="900" spc="1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6559F"/>
                </a:solidFill>
                <a:latin typeface="Microsoft Sans Serif"/>
                <a:cs typeface="Microsoft Sans Serif"/>
              </a:rPr>
              <a:t>главы</a:t>
            </a:r>
            <a:r>
              <a:rPr sz="900" spc="1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Администрации</a:t>
            </a:r>
            <a:endParaRPr sz="9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ru-RU" sz="900" dirty="0">
                <a:solidFill>
                  <a:srgbClr val="46559F"/>
                </a:solidFill>
                <a:latin typeface="Microsoft Sans Serif"/>
                <a:cs typeface="Microsoft Sans Serif"/>
              </a:rPr>
              <a:t>р</a:t>
            </a:r>
            <a:r>
              <a:rPr sz="900" dirty="0" err="1" smtClean="0">
                <a:solidFill>
                  <a:srgbClr val="46559F"/>
                </a:solidFill>
                <a:latin typeface="Microsoft Sans Serif"/>
                <a:cs typeface="Microsoft Sans Serif"/>
              </a:rPr>
              <a:t>айона</a:t>
            </a: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, председатель комитета по сельскому хозяйству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2170" y="1427352"/>
            <a:ext cx="4498340" cy="1530350"/>
            <a:chOff x="552170" y="1427352"/>
            <a:chExt cx="4498340" cy="1530350"/>
          </a:xfrm>
        </p:grpSpPr>
        <p:sp>
          <p:nvSpPr>
            <p:cNvPr id="24" name="object 24"/>
            <p:cNvSpPr/>
            <p:nvPr/>
          </p:nvSpPr>
          <p:spPr>
            <a:xfrm>
              <a:off x="552170" y="1427352"/>
              <a:ext cx="4498340" cy="1530350"/>
            </a:xfrm>
            <a:custGeom>
              <a:avLst/>
              <a:gdLst/>
              <a:ahLst/>
              <a:cxnLst/>
              <a:rect l="l" t="t" r="r" b="b"/>
              <a:pathLst>
                <a:path w="4498340" h="1530350">
                  <a:moveTo>
                    <a:pt x="4231665" y="0"/>
                  </a:moveTo>
                  <a:lnTo>
                    <a:pt x="266166" y="0"/>
                  </a:lnTo>
                  <a:lnTo>
                    <a:pt x="218322" y="4286"/>
                  </a:lnTo>
                  <a:lnTo>
                    <a:pt x="173291" y="16646"/>
                  </a:lnTo>
                  <a:lnTo>
                    <a:pt x="131826" y="36326"/>
                  </a:lnTo>
                  <a:lnTo>
                    <a:pt x="94677" y="62576"/>
                  </a:lnTo>
                  <a:lnTo>
                    <a:pt x="62598" y="94644"/>
                  </a:lnTo>
                  <a:lnTo>
                    <a:pt x="36338" y="131778"/>
                  </a:lnTo>
                  <a:lnTo>
                    <a:pt x="16651" y="173228"/>
                  </a:lnTo>
                  <a:lnTo>
                    <a:pt x="4288" y="218240"/>
                  </a:lnTo>
                  <a:lnTo>
                    <a:pt x="0" y="266064"/>
                  </a:lnTo>
                  <a:lnTo>
                    <a:pt x="0" y="1263777"/>
                  </a:lnTo>
                  <a:lnTo>
                    <a:pt x="4288" y="1311639"/>
                  </a:lnTo>
                  <a:lnTo>
                    <a:pt x="16651" y="1356681"/>
                  </a:lnTo>
                  <a:lnTo>
                    <a:pt x="36338" y="1398152"/>
                  </a:lnTo>
                  <a:lnTo>
                    <a:pt x="62598" y="1435302"/>
                  </a:lnTo>
                  <a:lnTo>
                    <a:pt x="94677" y="1467381"/>
                  </a:lnTo>
                  <a:lnTo>
                    <a:pt x="131826" y="1493637"/>
                  </a:lnTo>
                  <a:lnTo>
                    <a:pt x="173291" y="1513321"/>
                  </a:lnTo>
                  <a:lnTo>
                    <a:pt x="218322" y="1525682"/>
                  </a:lnTo>
                  <a:lnTo>
                    <a:pt x="266166" y="1529969"/>
                  </a:lnTo>
                  <a:lnTo>
                    <a:pt x="4231665" y="1529969"/>
                  </a:lnTo>
                  <a:lnTo>
                    <a:pt x="4279527" y="1525682"/>
                  </a:lnTo>
                  <a:lnTo>
                    <a:pt x="4324569" y="1513321"/>
                  </a:lnTo>
                  <a:lnTo>
                    <a:pt x="4366040" y="1493637"/>
                  </a:lnTo>
                  <a:lnTo>
                    <a:pt x="4403191" y="1467381"/>
                  </a:lnTo>
                  <a:lnTo>
                    <a:pt x="4435269" y="1435302"/>
                  </a:lnTo>
                  <a:lnTo>
                    <a:pt x="4461525" y="1398152"/>
                  </a:lnTo>
                  <a:lnTo>
                    <a:pt x="4481209" y="1356681"/>
                  </a:lnTo>
                  <a:lnTo>
                    <a:pt x="4493570" y="1311639"/>
                  </a:lnTo>
                  <a:lnTo>
                    <a:pt x="4497857" y="1263777"/>
                  </a:lnTo>
                  <a:lnTo>
                    <a:pt x="4497857" y="266064"/>
                  </a:lnTo>
                  <a:lnTo>
                    <a:pt x="4493570" y="218240"/>
                  </a:lnTo>
                  <a:lnTo>
                    <a:pt x="4481209" y="173228"/>
                  </a:lnTo>
                  <a:lnTo>
                    <a:pt x="4461525" y="131778"/>
                  </a:lnTo>
                  <a:lnTo>
                    <a:pt x="4435269" y="94644"/>
                  </a:lnTo>
                  <a:lnTo>
                    <a:pt x="4403191" y="62576"/>
                  </a:lnTo>
                  <a:lnTo>
                    <a:pt x="4366040" y="36326"/>
                  </a:lnTo>
                  <a:lnTo>
                    <a:pt x="4324569" y="16646"/>
                  </a:lnTo>
                  <a:lnTo>
                    <a:pt x="4279527" y="4286"/>
                  </a:lnTo>
                  <a:lnTo>
                    <a:pt x="4231665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9688" y="2283495"/>
              <a:ext cx="77077" cy="1259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89164" y="2272384"/>
              <a:ext cx="148411" cy="14878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9534" y="2579219"/>
              <a:ext cx="148226" cy="103761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84961" y="1644142"/>
            <a:ext cx="3265170" cy="1054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АДМИНИСТРАЦИЯ</a:t>
            </a:r>
            <a:r>
              <a:rPr sz="11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 smtClean="0">
                <a:solidFill>
                  <a:srgbClr val="FFFFFF"/>
                </a:solidFill>
                <a:latin typeface="Arial"/>
                <a:cs typeface="Arial"/>
              </a:rPr>
              <a:t>ЗАРИНСКОГО</a:t>
            </a:r>
            <a:r>
              <a:rPr sz="11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РАЙОНА АЛТАЙСКОГО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КРАЯ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z="1100" dirty="0">
              <a:latin typeface="Arial"/>
              <a:cs typeface="Arial"/>
            </a:endParaRPr>
          </a:p>
          <a:p>
            <a:pPr marL="296545" marR="1586865">
              <a:lnSpc>
                <a:spcPct val="100000"/>
              </a:lnSpc>
            </a:pPr>
            <a:r>
              <a:rPr sz="900" b="1" dirty="0" smtClean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r>
              <a:rPr lang="ru-RU" sz="900" b="1" dirty="0" smtClean="0">
                <a:solidFill>
                  <a:srgbClr val="FFFFFF"/>
                </a:solidFill>
                <a:latin typeface="Arial"/>
                <a:cs typeface="Arial"/>
              </a:rPr>
              <a:t>9106</a:t>
            </a:r>
            <a:r>
              <a:rPr sz="900" b="1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Алтайский</a:t>
            </a: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край, </a:t>
            </a:r>
            <a:r>
              <a:rPr lang="ru-RU" sz="900" b="1" dirty="0" smtClean="0">
                <a:solidFill>
                  <a:srgbClr val="FFFFFF"/>
                </a:solidFill>
                <a:latin typeface="Arial"/>
                <a:cs typeface="Arial"/>
              </a:rPr>
              <a:t>г. Заринск</a:t>
            </a:r>
            <a:r>
              <a:rPr sz="900" b="1" spc="-1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900" dirty="0">
              <a:latin typeface="Arial"/>
              <a:cs typeface="Arial"/>
            </a:endParaRPr>
          </a:p>
          <a:p>
            <a:pPr marL="296545">
              <a:lnSpc>
                <a:spcPct val="100000"/>
              </a:lnSpc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lang="ru-RU" sz="900" b="1" dirty="0" smtClean="0">
                <a:solidFill>
                  <a:srgbClr val="FFFFFF"/>
                </a:solidFill>
                <a:latin typeface="Arial"/>
                <a:cs typeface="Arial"/>
              </a:rPr>
              <a:t>л. Ленина, 26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06902" y="2261742"/>
            <a:ext cx="10407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900" b="1" dirty="0" smtClean="0">
                <a:solidFill>
                  <a:srgbClr val="FFFFFF"/>
                </a:solidFill>
                <a:latin typeface="Arial"/>
                <a:cs typeface="Arial"/>
              </a:rPr>
              <a:t>385</a:t>
            </a:r>
            <a:r>
              <a:rPr lang="ru-RU" sz="900" b="1" dirty="0" smtClean="0">
                <a:solidFill>
                  <a:srgbClr val="FFFFFF"/>
                </a:solidFill>
                <a:latin typeface="Arial"/>
                <a:cs typeface="Arial"/>
              </a:rPr>
              <a:t>95</a:t>
            </a:r>
            <a:r>
              <a:rPr sz="900" b="1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900" b="1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 smtClean="0">
                <a:solidFill>
                  <a:srgbClr val="FFFFFF"/>
                </a:solidFill>
                <a:latin typeface="Arial"/>
                <a:cs typeface="Arial"/>
              </a:rPr>
              <a:t>22-</a:t>
            </a:r>
            <a:r>
              <a:rPr sz="900" b="1" spc="-10" dirty="0" smtClean="0">
                <a:solidFill>
                  <a:srgbClr val="FFFFFF"/>
                </a:solidFill>
                <a:latin typeface="Arial"/>
                <a:cs typeface="Arial"/>
              </a:rPr>
              <a:t>4-</a:t>
            </a:r>
            <a:r>
              <a:rPr lang="ru-RU" sz="900" b="1" spc="-25" dirty="0" smtClean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06902" y="2552446"/>
            <a:ext cx="1104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10" dirty="0" smtClean="0">
                <a:solidFill>
                  <a:srgbClr val="FFFFFF"/>
                </a:solidFill>
                <a:latin typeface="Arial"/>
                <a:cs typeface="Arial"/>
                <a:hlinkClick r:id="rId12"/>
              </a:rPr>
              <a:t>priem@zr.alregn.ru</a:t>
            </a:r>
            <a:endParaRPr lang="ru-RU" sz="900" b="1" spc="-1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46493" y="4876800"/>
            <a:ext cx="4498340" cy="1530350"/>
            <a:chOff x="546493" y="4876800"/>
            <a:chExt cx="4498340" cy="1530350"/>
          </a:xfrm>
        </p:grpSpPr>
        <p:sp>
          <p:nvSpPr>
            <p:cNvPr id="32" name="object 32"/>
            <p:cNvSpPr/>
            <p:nvPr/>
          </p:nvSpPr>
          <p:spPr>
            <a:xfrm>
              <a:off x="546493" y="4876800"/>
              <a:ext cx="4498340" cy="1530350"/>
            </a:xfrm>
            <a:custGeom>
              <a:avLst/>
              <a:gdLst/>
              <a:ahLst/>
              <a:cxnLst/>
              <a:rect l="l" t="t" r="r" b="b"/>
              <a:pathLst>
                <a:path w="4498340" h="1530350">
                  <a:moveTo>
                    <a:pt x="4231627" y="0"/>
                  </a:moveTo>
                  <a:lnTo>
                    <a:pt x="266179" y="0"/>
                  </a:lnTo>
                  <a:lnTo>
                    <a:pt x="218334" y="4286"/>
                  </a:lnTo>
                  <a:lnTo>
                    <a:pt x="173302" y="16647"/>
                  </a:lnTo>
                  <a:lnTo>
                    <a:pt x="131835" y="36331"/>
                  </a:lnTo>
                  <a:lnTo>
                    <a:pt x="94685" y="62587"/>
                  </a:lnTo>
                  <a:lnTo>
                    <a:pt x="62603" y="94666"/>
                  </a:lnTo>
                  <a:lnTo>
                    <a:pt x="36342" y="131816"/>
                  </a:lnTo>
                  <a:lnTo>
                    <a:pt x="16653" y="173287"/>
                  </a:lnTo>
                  <a:lnTo>
                    <a:pt x="4288" y="218329"/>
                  </a:lnTo>
                  <a:lnTo>
                    <a:pt x="0" y="266192"/>
                  </a:lnTo>
                  <a:lnTo>
                    <a:pt x="0" y="1263802"/>
                  </a:lnTo>
                  <a:lnTo>
                    <a:pt x="4288" y="1311646"/>
                  </a:lnTo>
                  <a:lnTo>
                    <a:pt x="16653" y="1356677"/>
                  </a:lnTo>
                  <a:lnTo>
                    <a:pt x="36342" y="1398143"/>
                  </a:lnTo>
                  <a:lnTo>
                    <a:pt x="62603" y="1435291"/>
                  </a:lnTo>
                  <a:lnTo>
                    <a:pt x="94685" y="1467370"/>
                  </a:lnTo>
                  <a:lnTo>
                    <a:pt x="131835" y="1493630"/>
                  </a:lnTo>
                  <a:lnTo>
                    <a:pt x="173302" y="1513317"/>
                  </a:lnTo>
                  <a:lnTo>
                    <a:pt x="218334" y="1525680"/>
                  </a:lnTo>
                  <a:lnTo>
                    <a:pt x="266179" y="1529969"/>
                  </a:lnTo>
                  <a:lnTo>
                    <a:pt x="4231627" y="1529969"/>
                  </a:lnTo>
                  <a:lnTo>
                    <a:pt x="4279489" y="1525680"/>
                  </a:lnTo>
                  <a:lnTo>
                    <a:pt x="4324531" y="1513317"/>
                  </a:lnTo>
                  <a:lnTo>
                    <a:pt x="4366002" y="1493630"/>
                  </a:lnTo>
                  <a:lnTo>
                    <a:pt x="4403152" y="1467370"/>
                  </a:lnTo>
                  <a:lnTo>
                    <a:pt x="4435231" y="1435291"/>
                  </a:lnTo>
                  <a:lnTo>
                    <a:pt x="4461487" y="1398143"/>
                  </a:lnTo>
                  <a:lnTo>
                    <a:pt x="4481171" y="1356677"/>
                  </a:lnTo>
                  <a:lnTo>
                    <a:pt x="4493532" y="1311646"/>
                  </a:lnTo>
                  <a:lnTo>
                    <a:pt x="4497819" y="1263802"/>
                  </a:lnTo>
                  <a:lnTo>
                    <a:pt x="4497819" y="266192"/>
                  </a:lnTo>
                  <a:lnTo>
                    <a:pt x="4493532" y="218329"/>
                  </a:lnTo>
                  <a:lnTo>
                    <a:pt x="4481171" y="173287"/>
                  </a:lnTo>
                  <a:lnTo>
                    <a:pt x="4461487" y="131816"/>
                  </a:lnTo>
                  <a:lnTo>
                    <a:pt x="4435231" y="94666"/>
                  </a:lnTo>
                  <a:lnTo>
                    <a:pt x="4403152" y="62587"/>
                  </a:lnTo>
                  <a:lnTo>
                    <a:pt x="4366002" y="36331"/>
                  </a:lnTo>
                  <a:lnTo>
                    <a:pt x="4324531" y="16647"/>
                  </a:lnTo>
                  <a:lnTo>
                    <a:pt x="4279489" y="4286"/>
                  </a:lnTo>
                  <a:lnTo>
                    <a:pt x="4231627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4011" y="5738441"/>
              <a:ext cx="77077" cy="12599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83576" y="5727330"/>
              <a:ext cx="148411" cy="14878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83946" y="6034152"/>
              <a:ext cx="148226" cy="103761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79170" y="5094478"/>
            <a:ext cx="4093845" cy="92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«АЛТАЙСКИЙ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ФОНД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РАЗВИТИЯ МАЛОГО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СРЕДНЕГО ПРЕДПРИНИМАТЕЛЬСТВА»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100">
              <a:latin typeface="Arial"/>
              <a:cs typeface="Arial"/>
            </a:endParaRPr>
          </a:p>
          <a:p>
            <a:pPr marL="29718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656056</a:t>
            </a: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Барнаул,</a:t>
            </a:r>
            <a:endParaRPr sz="900">
              <a:latin typeface="Arial"/>
              <a:cs typeface="Arial"/>
            </a:endParaRPr>
          </a:p>
          <a:p>
            <a:pPr marL="29718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ул.</a:t>
            </a:r>
            <a:r>
              <a:rPr sz="9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Мало-Тобольская,</a:t>
            </a:r>
            <a:r>
              <a:rPr sz="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01059" y="5717540"/>
            <a:ext cx="844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8-800-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222-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8322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401059" y="6008319"/>
            <a:ext cx="8756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  <a:hlinkClick r:id="rId15"/>
              </a:rPr>
              <a:t>info@altfond.ru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285613" y="4896865"/>
            <a:ext cx="4511040" cy="1543050"/>
            <a:chOff x="5285613" y="4896865"/>
            <a:chExt cx="4511040" cy="1543050"/>
          </a:xfrm>
        </p:grpSpPr>
        <p:sp>
          <p:nvSpPr>
            <p:cNvPr id="40" name="object 40"/>
            <p:cNvSpPr/>
            <p:nvPr/>
          </p:nvSpPr>
          <p:spPr>
            <a:xfrm>
              <a:off x="5291963" y="4903215"/>
              <a:ext cx="4498340" cy="1530350"/>
            </a:xfrm>
            <a:custGeom>
              <a:avLst/>
              <a:gdLst/>
              <a:ahLst/>
              <a:cxnLst/>
              <a:rect l="l" t="t" r="r" b="b"/>
              <a:pathLst>
                <a:path w="4498340" h="1530350">
                  <a:moveTo>
                    <a:pt x="0" y="264032"/>
                  </a:moveTo>
                  <a:lnTo>
                    <a:pt x="4254" y="216579"/>
                  </a:lnTo>
                  <a:lnTo>
                    <a:pt x="16521" y="171913"/>
                  </a:lnTo>
                  <a:lnTo>
                    <a:pt x="36053" y="130781"/>
                  </a:lnTo>
                  <a:lnTo>
                    <a:pt x="62105" y="93930"/>
                  </a:lnTo>
                  <a:lnTo>
                    <a:pt x="93930" y="62105"/>
                  </a:lnTo>
                  <a:lnTo>
                    <a:pt x="130781" y="36053"/>
                  </a:lnTo>
                  <a:lnTo>
                    <a:pt x="171913" y="16521"/>
                  </a:lnTo>
                  <a:lnTo>
                    <a:pt x="216579" y="4254"/>
                  </a:lnTo>
                  <a:lnTo>
                    <a:pt x="264033" y="0"/>
                  </a:lnTo>
                  <a:lnTo>
                    <a:pt x="4233671" y="0"/>
                  </a:lnTo>
                  <a:lnTo>
                    <a:pt x="4281163" y="4254"/>
                  </a:lnTo>
                  <a:lnTo>
                    <a:pt x="4325858" y="16521"/>
                  </a:lnTo>
                  <a:lnTo>
                    <a:pt x="4367012" y="36053"/>
                  </a:lnTo>
                  <a:lnTo>
                    <a:pt x="4403879" y="62105"/>
                  </a:lnTo>
                  <a:lnTo>
                    <a:pt x="4435715" y="93930"/>
                  </a:lnTo>
                  <a:lnTo>
                    <a:pt x="4461773" y="130781"/>
                  </a:lnTo>
                  <a:lnTo>
                    <a:pt x="4481309" y="171913"/>
                  </a:lnTo>
                  <a:lnTo>
                    <a:pt x="4493577" y="216579"/>
                  </a:lnTo>
                  <a:lnTo>
                    <a:pt x="4497832" y="264032"/>
                  </a:lnTo>
                  <a:lnTo>
                    <a:pt x="4497832" y="1265834"/>
                  </a:lnTo>
                  <a:lnTo>
                    <a:pt x="4493577" y="1313311"/>
                  </a:lnTo>
                  <a:lnTo>
                    <a:pt x="4481309" y="1357997"/>
                  </a:lnTo>
                  <a:lnTo>
                    <a:pt x="4461773" y="1399145"/>
                  </a:lnTo>
                  <a:lnTo>
                    <a:pt x="4435715" y="1436010"/>
                  </a:lnTo>
                  <a:lnTo>
                    <a:pt x="4403879" y="1467846"/>
                  </a:lnTo>
                  <a:lnTo>
                    <a:pt x="4367012" y="1493905"/>
                  </a:lnTo>
                  <a:lnTo>
                    <a:pt x="4325858" y="1513443"/>
                  </a:lnTo>
                  <a:lnTo>
                    <a:pt x="4281163" y="1525713"/>
                  </a:lnTo>
                  <a:lnTo>
                    <a:pt x="4233671" y="1529968"/>
                  </a:lnTo>
                  <a:lnTo>
                    <a:pt x="264033" y="1529968"/>
                  </a:lnTo>
                  <a:lnTo>
                    <a:pt x="216579" y="1525713"/>
                  </a:lnTo>
                  <a:lnTo>
                    <a:pt x="171913" y="1513443"/>
                  </a:lnTo>
                  <a:lnTo>
                    <a:pt x="130781" y="1493905"/>
                  </a:lnTo>
                  <a:lnTo>
                    <a:pt x="93930" y="1467846"/>
                  </a:lnTo>
                  <a:lnTo>
                    <a:pt x="62105" y="1436010"/>
                  </a:lnTo>
                  <a:lnTo>
                    <a:pt x="36053" y="1399145"/>
                  </a:lnTo>
                  <a:lnTo>
                    <a:pt x="16521" y="1357997"/>
                  </a:lnTo>
                  <a:lnTo>
                    <a:pt x="4254" y="1313311"/>
                  </a:lnTo>
                  <a:lnTo>
                    <a:pt x="0" y="1265834"/>
                  </a:lnTo>
                  <a:lnTo>
                    <a:pt x="0" y="264032"/>
                  </a:lnTo>
                  <a:close/>
                </a:path>
              </a:pathLst>
            </a:custGeom>
            <a:ln w="1270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28931" y="5753733"/>
              <a:ext cx="148411" cy="14878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29301" y="6066347"/>
              <a:ext cx="148226" cy="103761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5524879" y="5125923"/>
            <a:ext cx="3847719" cy="12163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 marR="17272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КОМИТЕТ</a:t>
            </a:r>
            <a:r>
              <a:rPr sz="1100" b="1" spc="-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1100" b="1" spc="-6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 smtClean="0">
                <a:solidFill>
                  <a:srgbClr val="46559F"/>
                </a:solidFill>
                <a:latin typeface="Arial"/>
                <a:cs typeface="Arial"/>
              </a:rPr>
              <a:t>СТРОИТЕЛЬСТВУ</a:t>
            </a:r>
            <a:r>
              <a:rPr lang="en-US" sz="1100" b="1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0" dirty="0" smtClean="0">
                <a:solidFill>
                  <a:srgbClr val="46559F"/>
                </a:solidFill>
                <a:latin typeface="Arial"/>
                <a:cs typeface="Arial"/>
              </a:rPr>
              <a:t>И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ЖИЛИЩНО-КОММУНАЛЬНОМУ</a:t>
            </a:r>
            <a:r>
              <a:rPr sz="1100" b="1" spc="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ХОЗЯЙСТВУ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АДМИНИСТРАЦИИ</a:t>
            </a:r>
            <a:r>
              <a:rPr sz="1100" b="1" spc="-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46559F"/>
                </a:solidFill>
                <a:latin typeface="Arial"/>
                <a:cs typeface="Arial"/>
              </a:rPr>
              <a:t>ЗАРИНСКОГО</a:t>
            </a:r>
            <a:r>
              <a:rPr sz="1100" b="1" spc="-7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 smtClean="0">
                <a:solidFill>
                  <a:srgbClr val="46559F"/>
                </a:solidFill>
                <a:latin typeface="Arial"/>
                <a:cs typeface="Arial"/>
              </a:rPr>
              <a:t>РАЙОНА</a:t>
            </a:r>
            <a:endParaRPr sz="11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  <a:tabLst>
                <a:tab pos="2634615" algn="l"/>
              </a:tabLst>
            </a:pPr>
            <a:r>
              <a:rPr lang="ru-RU" sz="900" b="1" smtClean="0">
                <a:solidFill>
                  <a:srgbClr val="46559F"/>
                </a:solidFill>
                <a:latin typeface="Arial"/>
                <a:cs typeface="Arial"/>
              </a:rPr>
              <a:t>Коваленко </a:t>
            </a:r>
            <a:r>
              <a:rPr lang="ru-RU" sz="900" b="1" dirty="0" smtClean="0">
                <a:solidFill>
                  <a:srgbClr val="46559F"/>
                </a:solidFill>
                <a:latin typeface="Arial"/>
                <a:cs typeface="Arial"/>
              </a:rPr>
              <a:t>Денис Владимирович                        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+ 7</a:t>
            </a:r>
            <a:r>
              <a:rPr sz="900" b="1" spc="45" dirty="0" smtClean="0">
                <a:solidFill>
                  <a:srgbClr val="46559F"/>
                </a:solidFill>
                <a:latin typeface="Arial"/>
                <a:cs typeface="Arial"/>
              </a:rPr>
              <a:t> (385</a:t>
            </a:r>
            <a:r>
              <a:rPr lang="ru-RU" sz="900" b="1" spc="45" dirty="0" smtClean="0">
                <a:solidFill>
                  <a:srgbClr val="46559F"/>
                </a:solidFill>
                <a:latin typeface="Arial"/>
                <a:cs typeface="Arial"/>
              </a:rPr>
              <a:t>95</a:t>
            </a:r>
            <a:r>
              <a:rPr sz="900" b="1" spc="45" dirty="0" smtClean="0">
                <a:solidFill>
                  <a:srgbClr val="46559F"/>
                </a:solidFill>
                <a:latin typeface="Arial"/>
                <a:cs typeface="Arial"/>
              </a:rPr>
              <a:t>)22-2-36</a:t>
            </a: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9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634615" algn="l"/>
              </a:tabLst>
            </a:pPr>
            <a:r>
              <a:rPr sz="900" spc="-10" dirty="0" err="1" smtClean="0">
                <a:solidFill>
                  <a:srgbClr val="46559F"/>
                </a:solidFill>
                <a:latin typeface="Microsoft Sans Serif"/>
                <a:cs typeface="Microsoft Sans Serif"/>
              </a:rPr>
              <a:t>председател</a:t>
            </a:r>
            <a:r>
              <a:rPr lang="ru-RU"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ь</a:t>
            </a:r>
            <a:r>
              <a:rPr sz="900" spc="-1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к</a:t>
            </a:r>
            <a:r>
              <a:rPr sz="900" spc="-10" dirty="0" err="1">
                <a:solidFill>
                  <a:srgbClr val="46559F"/>
                </a:solidFill>
                <a:latin typeface="Microsoft Sans Serif"/>
                <a:cs typeface="Microsoft Sans Serif"/>
              </a:rPr>
              <a:t>омитета</a:t>
            </a:r>
            <a:r>
              <a:rPr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lang="en-US" sz="900" b="1" spc="-10" dirty="0" smtClean="0">
                <a:solidFill>
                  <a:srgbClr val="46559F"/>
                </a:solidFill>
                <a:latin typeface="Arial"/>
                <a:cs typeface="Arial"/>
                <a:hlinkClick r:id="rId18"/>
              </a:rPr>
              <a:t>gkhadm@yandex.ru</a:t>
            </a:r>
            <a:endParaRPr lang="ru-RU" sz="900" b="1" spc="-10" dirty="0" smtClean="0">
              <a:solidFill>
                <a:srgbClr val="46559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634615" algn="l"/>
              </a:tabLst>
            </a:pPr>
            <a:endParaRPr sz="900" b="1" spc="-10" dirty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89803" y="3120263"/>
            <a:ext cx="4498340" cy="1530350"/>
          </a:xfrm>
          <a:custGeom>
            <a:avLst/>
            <a:gdLst/>
            <a:ahLst/>
            <a:cxnLst/>
            <a:rect l="l" t="t" r="r" b="b"/>
            <a:pathLst>
              <a:path w="4498340" h="1530350">
                <a:moveTo>
                  <a:pt x="0" y="264033"/>
                </a:moveTo>
                <a:lnTo>
                  <a:pt x="4254" y="216579"/>
                </a:lnTo>
                <a:lnTo>
                  <a:pt x="16521" y="171913"/>
                </a:lnTo>
                <a:lnTo>
                  <a:pt x="36053" y="130781"/>
                </a:lnTo>
                <a:lnTo>
                  <a:pt x="62105" y="93930"/>
                </a:lnTo>
                <a:lnTo>
                  <a:pt x="93930" y="62105"/>
                </a:lnTo>
                <a:lnTo>
                  <a:pt x="130781" y="36053"/>
                </a:lnTo>
                <a:lnTo>
                  <a:pt x="171913" y="16521"/>
                </a:lnTo>
                <a:lnTo>
                  <a:pt x="216579" y="4254"/>
                </a:lnTo>
                <a:lnTo>
                  <a:pt x="264033" y="0"/>
                </a:lnTo>
                <a:lnTo>
                  <a:pt x="4233672" y="0"/>
                </a:lnTo>
                <a:lnTo>
                  <a:pt x="4281163" y="4254"/>
                </a:lnTo>
                <a:lnTo>
                  <a:pt x="4325858" y="16521"/>
                </a:lnTo>
                <a:lnTo>
                  <a:pt x="4367012" y="36053"/>
                </a:lnTo>
                <a:lnTo>
                  <a:pt x="4403879" y="62105"/>
                </a:lnTo>
                <a:lnTo>
                  <a:pt x="4435715" y="93930"/>
                </a:lnTo>
                <a:lnTo>
                  <a:pt x="4461773" y="130781"/>
                </a:lnTo>
                <a:lnTo>
                  <a:pt x="4481309" y="171913"/>
                </a:lnTo>
                <a:lnTo>
                  <a:pt x="4493577" y="216579"/>
                </a:lnTo>
                <a:lnTo>
                  <a:pt x="4497832" y="264033"/>
                </a:lnTo>
                <a:lnTo>
                  <a:pt x="4497832" y="1265809"/>
                </a:lnTo>
                <a:lnTo>
                  <a:pt x="4493577" y="1313300"/>
                </a:lnTo>
                <a:lnTo>
                  <a:pt x="4481309" y="1357995"/>
                </a:lnTo>
                <a:lnTo>
                  <a:pt x="4461773" y="1399149"/>
                </a:lnTo>
                <a:lnTo>
                  <a:pt x="4435715" y="1436016"/>
                </a:lnTo>
                <a:lnTo>
                  <a:pt x="4403879" y="1467852"/>
                </a:lnTo>
                <a:lnTo>
                  <a:pt x="4367012" y="1493910"/>
                </a:lnTo>
                <a:lnTo>
                  <a:pt x="4325858" y="1513446"/>
                </a:lnTo>
                <a:lnTo>
                  <a:pt x="4281163" y="1525714"/>
                </a:lnTo>
                <a:lnTo>
                  <a:pt x="4233672" y="1529969"/>
                </a:lnTo>
                <a:lnTo>
                  <a:pt x="264033" y="1529969"/>
                </a:lnTo>
                <a:lnTo>
                  <a:pt x="216579" y="1525714"/>
                </a:lnTo>
                <a:lnTo>
                  <a:pt x="171913" y="1513446"/>
                </a:lnTo>
                <a:lnTo>
                  <a:pt x="130781" y="1493910"/>
                </a:lnTo>
                <a:lnTo>
                  <a:pt x="93930" y="1467852"/>
                </a:lnTo>
                <a:lnTo>
                  <a:pt x="62105" y="1436016"/>
                </a:lnTo>
                <a:lnTo>
                  <a:pt x="36053" y="1399149"/>
                </a:lnTo>
                <a:lnTo>
                  <a:pt x="16521" y="1357995"/>
                </a:lnTo>
                <a:lnTo>
                  <a:pt x="4254" y="1313300"/>
                </a:lnTo>
                <a:lnTo>
                  <a:pt x="0" y="1265809"/>
                </a:lnTo>
                <a:lnTo>
                  <a:pt x="0" y="264033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523738" y="3342589"/>
            <a:ext cx="4093210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46559F"/>
                </a:solidFill>
                <a:latin typeface="Arial"/>
                <a:cs typeface="Arial"/>
              </a:rPr>
              <a:t>КОМИТЕТ ПО ЭКОНОМИКЕ, ИМУЩЕСТВУ И ЗЕМЕЛЬНЫМ ОТНОШЕНИЯМ АДМИНИСТРАЦИИ ЗАРИНСКОГО РАЙОНА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826771" y="3970755"/>
            <a:ext cx="149225" cy="416559"/>
            <a:chOff x="7826771" y="3970755"/>
            <a:chExt cx="149225" cy="416559"/>
          </a:xfrm>
        </p:grpSpPr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6771" y="3970755"/>
              <a:ext cx="148411" cy="14878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142" y="4283432"/>
              <a:ext cx="148226" cy="103761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8145271" y="3960621"/>
            <a:ext cx="10115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+</a:t>
            </a:r>
            <a:r>
              <a:rPr sz="900" b="1" spc="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7</a:t>
            </a:r>
            <a:r>
              <a:rPr sz="900" b="1" spc="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(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385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95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)22-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-</a:t>
            </a:r>
            <a:r>
              <a:rPr lang="ru-RU" sz="900" b="1" spc="-25" dirty="0" smtClean="0">
                <a:solidFill>
                  <a:srgbClr val="46559F"/>
                </a:solidFill>
                <a:latin typeface="Arial"/>
                <a:cs typeface="Arial"/>
              </a:rPr>
              <a:t>71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50" name="object 50"/>
          <p:cNvSpPr txBox="1"/>
          <p:nvPr/>
        </p:nvSpPr>
        <p:spPr>
          <a:xfrm>
            <a:off x="5522721" y="3960621"/>
            <a:ext cx="199123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dirty="0" smtClean="0">
                <a:solidFill>
                  <a:srgbClr val="46559F"/>
                </a:solidFill>
                <a:latin typeface="Arial"/>
                <a:cs typeface="Arial"/>
              </a:rPr>
              <a:t>Санкина Людмила Викторовна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522721" y="4256913"/>
            <a:ext cx="1575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п</a:t>
            </a:r>
            <a:r>
              <a:rPr lang="ru-RU" sz="900" spc="-1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редседатель комитета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145271" y="4254245"/>
            <a:ext cx="15500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10" dirty="0" smtClean="0">
                <a:solidFill>
                  <a:srgbClr val="46559F"/>
                </a:solidFill>
                <a:latin typeface="Arial"/>
                <a:cs typeface="Arial"/>
                <a:hlinkClick r:id="rId19"/>
              </a:rPr>
              <a:t>uizoadmzr@yandex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  <a:hlinkClick r:id="rId19"/>
              </a:rPr>
              <a:t>.ru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1" y="163576"/>
            <a:ext cx="1048385" cy="274320"/>
          </a:xfrm>
          <a:custGeom>
            <a:avLst/>
            <a:gdLst/>
            <a:ahLst/>
            <a:cxnLst/>
            <a:rect l="l" t="t" r="r" b="b"/>
            <a:pathLst>
              <a:path w="1048385" h="274320">
                <a:moveTo>
                  <a:pt x="91121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911212" y="273938"/>
                </a:lnTo>
                <a:lnTo>
                  <a:pt x="954467" y="266955"/>
                </a:lnTo>
                <a:lnTo>
                  <a:pt x="992047" y="247510"/>
                </a:lnTo>
                <a:lnTo>
                  <a:pt x="1021690" y="217867"/>
                </a:lnTo>
                <a:lnTo>
                  <a:pt x="1041134" y="180288"/>
                </a:lnTo>
                <a:lnTo>
                  <a:pt x="1048118" y="137032"/>
                </a:lnTo>
                <a:lnTo>
                  <a:pt x="1041134" y="93715"/>
                </a:lnTo>
                <a:lnTo>
                  <a:pt x="1021690" y="56098"/>
                </a:lnTo>
                <a:lnTo>
                  <a:pt x="992047" y="26436"/>
                </a:lnTo>
                <a:lnTo>
                  <a:pt x="954467" y="6984"/>
                </a:lnTo>
                <a:lnTo>
                  <a:pt x="91121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2711" y="223773"/>
            <a:ext cx="7607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преимущества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2853" y="1401572"/>
            <a:ext cx="2155190" cy="2027555"/>
          </a:xfrm>
          <a:custGeom>
            <a:avLst/>
            <a:gdLst/>
            <a:ahLst/>
            <a:cxnLst/>
            <a:rect l="l" t="t" r="r" b="b"/>
            <a:pathLst>
              <a:path w="2155190" h="2027554">
                <a:moveTo>
                  <a:pt x="1909064" y="0"/>
                </a:moveTo>
                <a:lnTo>
                  <a:pt x="245618" y="0"/>
                </a:lnTo>
                <a:lnTo>
                  <a:pt x="196121" y="4985"/>
                </a:lnTo>
                <a:lnTo>
                  <a:pt x="150018" y="19284"/>
                </a:lnTo>
                <a:lnTo>
                  <a:pt x="108297" y="41911"/>
                </a:lnTo>
                <a:lnTo>
                  <a:pt x="71945" y="71882"/>
                </a:lnTo>
                <a:lnTo>
                  <a:pt x="41951" y="108210"/>
                </a:lnTo>
                <a:lnTo>
                  <a:pt x="19304" y="149911"/>
                </a:lnTo>
                <a:lnTo>
                  <a:pt x="4990" y="196000"/>
                </a:lnTo>
                <a:lnTo>
                  <a:pt x="0" y="245490"/>
                </a:lnTo>
                <a:lnTo>
                  <a:pt x="0" y="1781810"/>
                </a:lnTo>
                <a:lnTo>
                  <a:pt x="4990" y="1831306"/>
                </a:lnTo>
                <a:lnTo>
                  <a:pt x="19303" y="1877409"/>
                </a:lnTo>
                <a:lnTo>
                  <a:pt x="41951" y="1919130"/>
                </a:lnTo>
                <a:lnTo>
                  <a:pt x="71945" y="1955482"/>
                </a:lnTo>
                <a:lnTo>
                  <a:pt x="108297" y="1985476"/>
                </a:lnTo>
                <a:lnTo>
                  <a:pt x="150018" y="2008123"/>
                </a:lnTo>
                <a:lnTo>
                  <a:pt x="196121" y="2022437"/>
                </a:lnTo>
                <a:lnTo>
                  <a:pt x="245618" y="2027427"/>
                </a:lnTo>
                <a:lnTo>
                  <a:pt x="1909064" y="2027427"/>
                </a:lnTo>
                <a:lnTo>
                  <a:pt x="1958560" y="2022437"/>
                </a:lnTo>
                <a:lnTo>
                  <a:pt x="2004663" y="2008124"/>
                </a:lnTo>
                <a:lnTo>
                  <a:pt x="2046384" y="1985476"/>
                </a:lnTo>
                <a:lnTo>
                  <a:pt x="2082736" y="1955482"/>
                </a:lnTo>
                <a:lnTo>
                  <a:pt x="2112730" y="1919130"/>
                </a:lnTo>
                <a:lnTo>
                  <a:pt x="2135378" y="1877409"/>
                </a:lnTo>
                <a:lnTo>
                  <a:pt x="2149691" y="1831306"/>
                </a:lnTo>
                <a:lnTo>
                  <a:pt x="2154682" y="1781810"/>
                </a:lnTo>
                <a:lnTo>
                  <a:pt x="2154682" y="245490"/>
                </a:lnTo>
                <a:lnTo>
                  <a:pt x="2149691" y="196000"/>
                </a:lnTo>
                <a:lnTo>
                  <a:pt x="2135378" y="149911"/>
                </a:lnTo>
                <a:lnTo>
                  <a:pt x="2112730" y="108210"/>
                </a:lnTo>
                <a:lnTo>
                  <a:pt x="2082736" y="71882"/>
                </a:lnTo>
                <a:lnTo>
                  <a:pt x="2046384" y="41911"/>
                </a:lnTo>
                <a:lnTo>
                  <a:pt x="2004663" y="19284"/>
                </a:lnTo>
                <a:lnTo>
                  <a:pt x="1958560" y="4985"/>
                </a:lnTo>
                <a:lnTo>
                  <a:pt x="190906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011" y="1401572"/>
            <a:ext cx="2780665" cy="2027555"/>
          </a:xfrm>
          <a:custGeom>
            <a:avLst/>
            <a:gdLst/>
            <a:ahLst/>
            <a:cxnLst/>
            <a:rect l="l" t="t" r="r" b="b"/>
            <a:pathLst>
              <a:path w="2780665" h="2027554">
                <a:moveTo>
                  <a:pt x="2551798" y="0"/>
                </a:moveTo>
                <a:lnTo>
                  <a:pt x="228638" y="0"/>
                </a:lnTo>
                <a:lnTo>
                  <a:pt x="182558" y="4644"/>
                </a:lnTo>
                <a:lnTo>
                  <a:pt x="139640" y="17966"/>
                </a:lnTo>
                <a:lnTo>
                  <a:pt x="100803" y="39045"/>
                </a:lnTo>
                <a:lnTo>
                  <a:pt x="66965" y="66960"/>
                </a:lnTo>
                <a:lnTo>
                  <a:pt x="39047" y="100793"/>
                </a:lnTo>
                <a:lnTo>
                  <a:pt x="17967" y="139624"/>
                </a:lnTo>
                <a:lnTo>
                  <a:pt x="4645" y="182533"/>
                </a:lnTo>
                <a:lnTo>
                  <a:pt x="0" y="228600"/>
                </a:lnTo>
                <a:lnTo>
                  <a:pt x="0" y="1798827"/>
                </a:lnTo>
                <a:lnTo>
                  <a:pt x="4645" y="1844894"/>
                </a:lnTo>
                <a:lnTo>
                  <a:pt x="17967" y="1887803"/>
                </a:lnTo>
                <a:lnTo>
                  <a:pt x="39047" y="1926634"/>
                </a:lnTo>
                <a:lnTo>
                  <a:pt x="66965" y="1960467"/>
                </a:lnTo>
                <a:lnTo>
                  <a:pt x="100803" y="1988382"/>
                </a:lnTo>
                <a:lnTo>
                  <a:pt x="139640" y="2009461"/>
                </a:lnTo>
                <a:lnTo>
                  <a:pt x="182558" y="2022783"/>
                </a:lnTo>
                <a:lnTo>
                  <a:pt x="228638" y="2027427"/>
                </a:lnTo>
                <a:lnTo>
                  <a:pt x="2551798" y="2027427"/>
                </a:lnTo>
                <a:lnTo>
                  <a:pt x="2597865" y="2022783"/>
                </a:lnTo>
                <a:lnTo>
                  <a:pt x="2640773" y="2009461"/>
                </a:lnTo>
                <a:lnTo>
                  <a:pt x="2679604" y="1988382"/>
                </a:lnTo>
                <a:lnTo>
                  <a:pt x="2713437" y="1960467"/>
                </a:lnTo>
                <a:lnTo>
                  <a:pt x="2741353" y="1926634"/>
                </a:lnTo>
                <a:lnTo>
                  <a:pt x="2762431" y="1887803"/>
                </a:lnTo>
                <a:lnTo>
                  <a:pt x="2775753" y="1844894"/>
                </a:lnTo>
                <a:lnTo>
                  <a:pt x="2780398" y="1798827"/>
                </a:lnTo>
                <a:lnTo>
                  <a:pt x="2780398" y="228600"/>
                </a:lnTo>
                <a:lnTo>
                  <a:pt x="2775753" y="182533"/>
                </a:lnTo>
                <a:lnTo>
                  <a:pt x="2762431" y="139624"/>
                </a:lnTo>
                <a:lnTo>
                  <a:pt x="2741353" y="100793"/>
                </a:lnTo>
                <a:lnTo>
                  <a:pt x="2713437" y="66960"/>
                </a:lnTo>
                <a:lnTo>
                  <a:pt x="2679604" y="39045"/>
                </a:lnTo>
                <a:lnTo>
                  <a:pt x="2640773" y="17966"/>
                </a:lnTo>
                <a:lnTo>
                  <a:pt x="2597865" y="4644"/>
                </a:lnTo>
                <a:lnTo>
                  <a:pt x="255179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5645" y="1401572"/>
            <a:ext cx="3992245" cy="2027555"/>
          </a:xfrm>
          <a:custGeom>
            <a:avLst/>
            <a:gdLst/>
            <a:ahLst/>
            <a:cxnLst/>
            <a:rect l="l" t="t" r="r" b="b"/>
            <a:pathLst>
              <a:path w="3992245" h="2027554">
                <a:moveTo>
                  <a:pt x="3765677" y="0"/>
                </a:moveTo>
                <a:lnTo>
                  <a:pt x="226440" y="0"/>
                </a:lnTo>
                <a:lnTo>
                  <a:pt x="180795" y="4598"/>
                </a:lnTo>
                <a:lnTo>
                  <a:pt x="138285" y="17787"/>
                </a:lnTo>
                <a:lnTo>
                  <a:pt x="99820" y="38656"/>
                </a:lnTo>
                <a:lnTo>
                  <a:pt x="66309" y="66294"/>
                </a:lnTo>
                <a:lnTo>
                  <a:pt x="38663" y="99789"/>
                </a:lnTo>
                <a:lnTo>
                  <a:pt x="17789" y="138231"/>
                </a:lnTo>
                <a:lnTo>
                  <a:pt x="4599" y="180710"/>
                </a:lnTo>
                <a:lnTo>
                  <a:pt x="0" y="226313"/>
                </a:lnTo>
                <a:lnTo>
                  <a:pt x="0" y="1801114"/>
                </a:lnTo>
                <a:lnTo>
                  <a:pt x="4599" y="1846717"/>
                </a:lnTo>
                <a:lnTo>
                  <a:pt x="17789" y="1889196"/>
                </a:lnTo>
                <a:lnTo>
                  <a:pt x="38663" y="1927638"/>
                </a:lnTo>
                <a:lnTo>
                  <a:pt x="66309" y="1961133"/>
                </a:lnTo>
                <a:lnTo>
                  <a:pt x="99820" y="1988771"/>
                </a:lnTo>
                <a:lnTo>
                  <a:pt x="138285" y="2009640"/>
                </a:lnTo>
                <a:lnTo>
                  <a:pt x="180795" y="2022829"/>
                </a:lnTo>
                <a:lnTo>
                  <a:pt x="226440" y="2027427"/>
                </a:lnTo>
                <a:lnTo>
                  <a:pt x="3765677" y="2027427"/>
                </a:lnTo>
                <a:lnTo>
                  <a:pt x="3811280" y="2022829"/>
                </a:lnTo>
                <a:lnTo>
                  <a:pt x="3853759" y="2009640"/>
                </a:lnTo>
                <a:lnTo>
                  <a:pt x="3892201" y="1988771"/>
                </a:lnTo>
                <a:lnTo>
                  <a:pt x="3925696" y="1961133"/>
                </a:lnTo>
                <a:lnTo>
                  <a:pt x="3953334" y="1927638"/>
                </a:lnTo>
                <a:lnTo>
                  <a:pt x="3974203" y="1889196"/>
                </a:lnTo>
                <a:lnTo>
                  <a:pt x="3987392" y="1846717"/>
                </a:lnTo>
                <a:lnTo>
                  <a:pt x="3991990" y="1801114"/>
                </a:lnTo>
                <a:lnTo>
                  <a:pt x="3991990" y="226313"/>
                </a:lnTo>
                <a:lnTo>
                  <a:pt x="3987392" y="180710"/>
                </a:lnTo>
                <a:lnTo>
                  <a:pt x="3974203" y="138231"/>
                </a:lnTo>
                <a:lnTo>
                  <a:pt x="3953334" y="99789"/>
                </a:lnTo>
                <a:lnTo>
                  <a:pt x="3925697" y="66294"/>
                </a:lnTo>
                <a:lnTo>
                  <a:pt x="3892201" y="38656"/>
                </a:lnTo>
                <a:lnTo>
                  <a:pt x="3853759" y="17787"/>
                </a:lnTo>
                <a:lnTo>
                  <a:pt x="3811280" y="4598"/>
                </a:lnTo>
                <a:lnTo>
                  <a:pt x="3765677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3023" y="3541648"/>
            <a:ext cx="3395345" cy="2027555"/>
          </a:xfrm>
          <a:custGeom>
            <a:avLst/>
            <a:gdLst/>
            <a:ahLst/>
            <a:cxnLst/>
            <a:rect l="l" t="t" r="r" b="b"/>
            <a:pathLst>
              <a:path w="3395345" h="2027554">
                <a:moveTo>
                  <a:pt x="3154299" y="0"/>
                </a:moveTo>
                <a:lnTo>
                  <a:pt x="240791" y="0"/>
                </a:lnTo>
                <a:lnTo>
                  <a:pt x="192268" y="4892"/>
                </a:lnTo>
                <a:lnTo>
                  <a:pt x="147071" y="18926"/>
                </a:lnTo>
                <a:lnTo>
                  <a:pt x="106170" y="41134"/>
                </a:lnTo>
                <a:lnTo>
                  <a:pt x="70532" y="70548"/>
                </a:lnTo>
                <a:lnTo>
                  <a:pt x="41127" y="106201"/>
                </a:lnTo>
                <a:lnTo>
                  <a:pt x="18924" y="147125"/>
                </a:lnTo>
                <a:lnTo>
                  <a:pt x="4892" y="192353"/>
                </a:lnTo>
                <a:lnTo>
                  <a:pt x="0" y="240919"/>
                </a:lnTo>
                <a:lnTo>
                  <a:pt x="0" y="1786636"/>
                </a:lnTo>
                <a:lnTo>
                  <a:pt x="4892" y="1835201"/>
                </a:lnTo>
                <a:lnTo>
                  <a:pt x="18924" y="1880429"/>
                </a:lnTo>
                <a:lnTo>
                  <a:pt x="41127" y="1921353"/>
                </a:lnTo>
                <a:lnTo>
                  <a:pt x="70532" y="1957006"/>
                </a:lnTo>
                <a:lnTo>
                  <a:pt x="106170" y="1986420"/>
                </a:lnTo>
                <a:lnTo>
                  <a:pt x="147071" y="2008628"/>
                </a:lnTo>
                <a:lnTo>
                  <a:pt x="192268" y="2022662"/>
                </a:lnTo>
                <a:lnTo>
                  <a:pt x="240791" y="2027554"/>
                </a:lnTo>
                <a:lnTo>
                  <a:pt x="3154299" y="2027554"/>
                </a:lnTo>
                <a:lnTo>
                  <a:pt x="3202822" y="2022662"/>
                </a:lnTo>
                <a:lnTo>
                  <a:pt x="3248019" y="2008628"/>
                </a:lnTo>
                <a:lnTo>
                  <a:pt x="3288920" y="1986420"/>
                </a:lnTo>
                <a:lnTo>
                  <a:pt x="3324558" y="1957006"/>
                </a:lnTo>
                <a:lnTo>
                  <a:pt x="3353963" y="1921353"/>
                </a:lnTo>
                <a:lnTo>
                  <a:pt x="3376166" y="1880429"/>
                </a:lnTo>
                <a:lnTo>
                  <a:pt x="3390198" y="1835201"/>
                </a:lnTo>
                <a:lnTo>
                  <a:pt x="3395091" y="1786636"/>
                </a:lnTo>
                <a:lnTo>
                  <a:pt x="3395091" y="240919"/>
                </a:lnTo>
                <a:lnTo>
                  <a:pt x="3390198" y="192353"/>
                </a:lnTo>
                <a:lnTo>
                  <a:pt x="3376166" y="147125"/>
                </a:lnTo>
                <a:lnTo>
                  <a:pt x="3353963" y="106201"/>
                </a:lnTo>
                <a:lnTo>
                  <a:pt x="3324558" y="70548"/>
                </a:lnTo>
                <a:lnTo>
                  <a:pt x="3288920" y="41134"/>
                </a:lnTo>
                <a:lnTo>
                  <a:pt x="3248019" y="18926"/>
                </a:lnTo>
                <a:lnTo>
                  <a:pt x="3202822" y="4892"/>
                </a:lnTo>
                <a:lnTo>
                  <a:pt x="315429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011" y="3541648"/>
            <a:ext cx="2371090" cy="2027555"/>
          </a:xfrm>
          <a:custGeom>
            <a:avLst/>
            <a:gdLst/>
            <a:ahLst/>
            <a:cxnLst/>
            <a:rect l="l" t="t" r="r" b="b"/>
            <a:pathLst>
              <a:path w="2371090" h="2027554">
                <a:moveTo>
                  <a:pt x="2069325" y="0"/>
                </a:moveTo>
                <a:lnTo>
                  <a:pt x="301726" y="0"/>
                </a:lnTo>
                <a:lnTo>
                  <a:pt x="252785" y="3950"/>
                </a:lnTo>
                <a:lnTo>
                  <a:pt x="206358" y="15386"/>
                </a:lnTo>
                <a:lnTo>
                  <a:pt x="163066" y="33686"/>
                </a:lnTo>
                <a:lnTo>
                  <a:pt x="123531" y="58228"/>
                </a:lnTo>
                <a:lnTo>
                  <a:pt x="88374" y="88391"/>
                </a:lnTo>
                <a:lnTo>
                  <a:pt x="58216" y="123553"/>
                </a:lnTo>
                <a:lnTo>
                  <a:pt x="33678" y="163092"/>
                </a:lnTo>
                <a:lnTo>
                  <a:pt x="15382" y="206386"/>
                </a:lnTo>
                <a:lnTo>
                  <a:pt x="3949" y="252813"/>
                </a:lnTo>
                <a:lnTo>
                  <a:pt x="0" y="301751"/>
                </a:lnTo>
                <a:lnTo>
                  <a:pt x="0" y="1725802"/>
                </a:lnTo>
                <a:lnTo>
                  <a:pt x="3949" y="1774741"/>
                </a:lnTo>
                <a:lnTo>
                  <a:pt x="15382" y="1821168"/>
                </a:lnTo>
                <a:lnTo>
                  <a:pt x="33678" y="1864462"/>
                </a:lnTo>
                <a:lnTo>
                  <a:pt x="58216" y="1904001"/>
                </a:lnTo>
                <a:lnTo>
                  <a:pt x="88374" y="1939163"/>
                </a:lnTo>
                <a:lnTo>
                  <a:pt x="123531" y="1969326"/>
                </a:lnTo>
                <a:lnTo>
                  <a:pt x="163066" y="1993868"/>
                </a:lnTo>
                <a:lnTo>
                  <a:pt x="206358" y="2012168"/>
                </a:lnTo>
                <a:lnTo>
                  <a:pt x="252785" y="2023604"/>
                </a:lnTo>
                <a:lnTo>
                  <a:pt x="301726" y="2027554"/>
                </a:lnTo>
                <a:lnTo>
                  <a:pt x="2069325" y="2027554"/>
                </a:lnTo>
                <a:lnTo>
                  <a:pt x="2118263" y="2023604"/>
                </a:lnTo>
                <a:lnTo>
                  <a:pt x="2164691" y="2012168"/>
                </a:lnTo>
                <a:lnTo>
                  <a:pt x="2207984" y="1993868"/>
                </a:lnTo>
                <a:lnTo>
                  <a:pt x="2247523" y="1969326"/>
                </a:lnTo>
                <a:lnTo>
                  <a:pt x="2282685" y="1939163"/>
                </a:lnTo>
                <a:lnTo>
                  <a:pt x="2312848" y="1904001"/>
                </a:lnTo>
                <a:lnTo>
                  <a:pt x="2337390" y="1864462"/>
                </a:lnTo>
                <a:lnTo>
                  <a:pt x="2355690" y="1821168"/>
                </a:lnTo>
                <a:lnTo>
                  <a:pt x="2367127" y="1774741"/>
                </a:lnTo>
                <a:lnTo>
                  <a:pt x="2371077" y="1725802"/>
                </a:lnTo>
                <a:lnTo>
                  <a:pt x="2371077" y="301751"/>
                </a:lnTo>
                <a:lnTo>
                  <a:pt x="2367127" y="252813"/>
                </a:lnTo>
                <a:lnTo>
                  <a:pt x="2355690" y="206386"/>
                </a:lnTo>
                <a:lnTo>
                  <a:pt x="2337390" y="163092"/>
                </a:lnTo>
                <a:lnTo>
                  <a:pt x="2312848" y="123553"/>
                </a:lnTo>
                <a:lnTo>
                  <a:pt x="2282685" y="88392"/>
                </a:lnTo>
                <a:lnTo>
                  <a:pt x="2247523" y="58228"/>
                </a:lnTo>
                <a:lnTo>
                  <a:pt x="2207984" y="33686"/>
                </a:lnTo>
                <a:lnTo>
                  <a:pt x="2164691" y="15386"/>
                </a:lnTo>
                <a:lnTo>
                  <a:pt x="2118263" y="3950"/>
                </a:lnTo>
                <a:lnTo>
                  <a:pt x="206932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5054" y="3541648"/>
            <a:ext cx="3133090" cy="2027555"/>
          </a:xfrm>
          <a:custGeom>
            <a:avLst/>
            <a:gdLst/>
            <a:ahLst/>
            <a:cxnLst/>
            <a:rect l="l" t="t" r="r" b="b"/>
            <a:pathLst>
              <a:path w="3133090" h="2027554">
                <a:moveTo>
                  <a:pt x="2894329" y="0"/>
                </a:moveTo>
                <a:lnTo>
                  <a:pt x="238251" y="0"/>
                </a:lnTo>
                <a:lnTo>
                  <a:pt x="190239" y="4841"/>
                </a:lnTo>
                <a:lnTo>
                  <a:pt x="145518" y="18726"/>
                </a:lnTo>
                <a:lnTo>
                  <a:pt x="105047" y="40699"/>
                </a:lnTo>
                <a:lnTo>
                  <a:pt x="69786" y="69802"/>
                </a:lnTo>
                <a:lnTo>
                  <a:pt x="40692" y="105078"/>
                </a:lnTo>
                <a:lnTo>
                  <a:pt x="18724" y="145571"/>
                </a:lnTo>
                <a:lnTo>
                  <a:pt x="4840" y="190324"/>
                </a:lnTo>
                <a:lnTo>
                  <a:pt x="0" y="238378"/>
                </a:lnTo>
                <a:lnTo>
                  <a:pt x="0" y="1789176"/>
                </a:lnTo>
                <a:lnTo>
                  <a:pt x="4840" y="1837230"/>
                </a:lnTo>
                <a:lnTo>
                  <a:pt x="18724" y="1881983"/>
                </a:lnTo>
                <a:lnTo>
                  <a:pt x="40692" y="1922476"/>
                </a:lnTo>
                <a:lnTo>
                  <a:pt x="69786" y="1957752"/>
                </a:lnTo>
                <a:lnTo>
                  <a:pt x="105047" y="1986855"/>
                </a:lnTo>
                <a:lnTo>
                  <a:pt x="145518" y="2008828"/>
                </a:lnTo>
                <a:lnTo>
                  <a:pt x="190239" y="2022713"/>
                </a:lnTo>
                <a:lnTo>
                  <a:pt x="238251" y="2027554"/>
                </a:lnTo>
                <a:lnTo>
                  <a:pt x="2894329" y="2027554"/>
                </a:lnTo>
                <a:lnTo>
                  <a:pt x="2942342" y="2022713"/>
                </a:lnTo>
                <a:lnTo>
                  <a:pt x="2987063" y="2008828"/>
                </a:lnTo>
                <a:lnTo>
                  <a:pt x="3027534" y="1986855"/>
                </a:lnTo>
                <a:lnTo>
                  <a:pt x="3062795" y="1957752"/>
                </a:lnTo>
                <a:lnTo>
                  <a:pt x="3091889" y="1922476"/>
                </a:lnTo>
                <a:lnTo>
                  <a:pt x="3113857" y="1881983"/>
                </a:lnTo>
                <a:lnTo>
                  <a:pt x="3127741" y="1837230"/>
                </a:lnTo>
                <a:lnTo>
                  <a:pt x="3132581" y="1789176"/>
                </a:lnTo>
                <a:lnTo>
                  <a:pt x="3132581" y="238378"/>
                </a:lnTo>
                <a:lnTo>
                  <a:pt x="3127741" y="190324"/>
                </a:lnTo>
                <a:lnTo>
                  <a:pt x="3113857" y="145571"/>
                </a:lnTo>
                <a:lnTo>
                  <a:pt x="3091889" y="105078"/>
                </a:lnTo>
                <a:lnTo>
                  <a:pt x="3062795" y="69802"/>
                </a:lnTo>
                <a:lnTo>
                  <a:pt x="3027534" y="40699"/>
                </a:lnTo>
                <a:lnTo>
                  <a:pt x="2987063" y="18726"/>
                </a:lnTo>
                <a:lnTo>
                  <a:pt x="2942342" y="4841"/>
                </a:lnTo>
                <a:lnTo>
                  <a:pt x="289432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0739" y="1958086"/>
            <a:ext cx="1529715" cy="1031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РАЗВИТЫЙ</a:t>
            </a:r>
            <a:r>
              <a:rPr sz="11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СЕКТОР ОБРАБАТЫВАЮЩЕЙ </a:t>
            </a:r>
            <a:r>
              <a:rPr sz="1100" b="1" spc="-10" dirty="0">
                <a:solidFill>
                  <a:schemeClr val="bg1"/>
                </a:solidFill>
                <a:latin typeface="Arial"/>
                <a:cs typeface="Arial"/>
              </a:rPr>
              <a:t>ПРОМЫШЛЕННОСТИ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146685" algn="just">
              <a:lnSpc>
                <a:spcPct val="100000"/>
              </a:lnSpc>
            </a:pPr>
            <a:r>
              <a:rPr sz="110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Более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7</a:t>
            </a:r>
            <a:r>
              <a:rPr sz="11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r>
              <a:rPr sz="1100" spc="-1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общем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объеме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отгруженной продукции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2023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50690" y="1958086"/>
            <a:ext cx="119316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ТРАНСПОРТНАЯ ДОСТУПНОСТЬ ОКРУГА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50690" y="2628645"/>
            <a:ext cx="117983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ж/д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автомобильный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транспорт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0739" y="4107560"/>
            <a:ext cx="187325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БОГАТОЕ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ПРИРОДНЫЕ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РЕСУРСЫ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sz="11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Смешанные </a:t>
            </a:r>
            <a:r>
              <a:rPr sz="1100" spc="-2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леса</a:t>
            </a:r>
            <a:r>
              <a:rPr sz="1100" spc="-2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Природный</a:t>
            </a:r>
            <a:r>
              <a:rPr sz="1100" spc="-6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1100" spc="-1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камень</a:t>
            </a:r>
            <a:endParaRPr sz="11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ru-RU" sz="11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Известняк, глина, торф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85871" y="4107560"/>
            <a:ext cx="235331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РАЗВИТЫЙ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СЕКТОР</a:t>
            </a:r>
            <a:r>
              <a:rPr sz="11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СЕЛЬСКОГО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ХОЗЯЙСТВА</a:t>
            </a:r>
            <a:endParaRPr sz="1100">
              <a:latin typeface="Arial"/>
              <a:cs typeface="Arial"/>
            </a:endParaRPr>
          </a:p>
          <a:p>
            <a:pPr marL="12700" marR="1195070">
              <a:lnSpc>
                <a:spcPct val="100000"/>
              </a:lnSpc>
              <a:spcBef>
                <a:spcPts val="5"/>
              </a:spcBef>
            </a:pP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Растениеводство Животноводство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15354" y="1950212"/>
            <a:ext cx="17214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БЛИЗОСТЬ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РЕГИОНАЛЬНОМУ АДМИНИСТРАТИВНОМУ ЦЕНТРУ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5354" y="2788666"/>
            <a:ext cx="17875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11</a:t>
            </a:r>
            <a:r>
              <a:rPr lang="ru-RU" sz="11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r>
              <a:rPr sz="1100" spc="-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км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69938" y="4115180"/>
            <a:ext cx="144907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СВОБОДНЫЕ ИНВЕСТИЦИОННЫЕ ПЛОЩАДКИ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2297" y="1595513"/>
            <a:ext cx="254635" cy="235585"/>
          </a:xfrm>
          <a:custGeom>
            <a:avLst/>
            <a:gdLst/>
            <a:ahLst/>
            <a:cxnLst/>
            <a:rect l="l" t="t" r="r" b="b"/>
            <a:pathLst>
              <a:path w="254635" h="235585">
                <a:moveTo>
                  <a:pt x="149707" y="22694"/>
                </a:moveTo>
                <a:lnTo>
                  <a:pt x="148653" y="14630"/>
                </a:lnTo>
                <a:lnTo>
                  <a:pt x="143268" y="6121"/>
                </a:lnTo>
                <a:lnTo>
                  <a:pt x="135407" y="1435"/>
                </a:lnTo>
                <a:lnTo>
                  <a:pt x="126669" y="0"/>
                </a:lnTo>
                <a:lnTo>
                  <a:pt x="117983" y="1790"/>
                </a:lnTo>
                <a:lnTo>
                  <a:pt x="110312" y="6781"/>
                </a:lnTo>
                <a:lnTo>
                  <a:pt x="107911" y="8940"/>
                </a:lnTo>
                <a:lnTo>
                  <a:pt x="104267" y="8940"/>
                </a:lnTo>
                <a:lnTo>
                  <a:pt x="101866" y="6781"/>
                </a:lnTo>
                <a:lnTo>
                  <a:pt x="95262" y="2667"/>
                </a:lnTo>
                <a:lnTo>
                  <a:pt x="87845" y="1295"/>
                </a:lnTo>
                <a:lnTo>
                  <a:pt x="80441" y="2667"/>
                </a:lnTo>
                <a:lnTo>
                  <a:pt x="73825" y="6781"/>
                </a:lnTo>
                <a:lnTo>
                  <a:pt x="72453" y="8128"/>
                </a:lnTo>
                <a:lnTo>
                  <a:pt x="70078" y="10312"/>
                </a:lnTo>
                <a:lnTo>
                  <a:pt x="66421" y="10312"/>
                </a:lnTo>
                <a:lnTo>
                  <a:pt x="59016" y="3416"/>
                </a:lnTo>
                <a:lnTo>
                  <a:pt x="52374" y="863"/>
                </a:lnTo>
                <a:lnTo>
                  <a:pt x="16052" y="17843"/>
                </a:lnTo>
                <a:lnTo>
                  <a:pt x="13462" y="28968"/>
                </a:lnTo>
                <a:lnTo>
                  <a:pt x="13462" y="32639"/>
                </a:lnTo>
                <a:lnTo>
                  <a:pt x="26708" y="32639"/>
                </a:lnTo>
                <a:lnTo>
                  <a:pt x="26581" y="23368"/>
                </a:lnTo>
                <a:lnTo>
                  <a:pt x="32181" y="17411"/>
                </a:lnTo>
                <a:lnTo>
                  <a:pt x="41122" y="16979"/>
                </a:lnTo>
                <a:lnTo>
                  <a:pt x="46570" y="16294"/>
                </a:lnTo>
                <a:lnTo>
                  <a:pt x="52031" y="18046"/>
                </a:lnTo>
                <a:lnTo>
                  <a:pt x="70256" y="35140"/>
                </a:lnTo>
                <a:lnTo>
                  <a:pt x="76758" y="37287"/>
                </a:lnTo>
                <a:lnTo>
                  <a:pt x="83286" y="36563"/>
                </a:lnTo>
                <a:lnTo>
                  <a:pt x="83680" y="40614"/>
                </a:lnTo>
                <a:lnTo>
                  <a:pt x="85534" y="44386"/>
                </a:lnTo>
                <a:lnTo>
                  <a:pt x="88506" y="47180"/>
                </a:lnTo>
                <a:lnTo>
                  <a:pt x="94970" y="51028"/>
                </a:lnTo>
                <a:lnTo>
                  <a:pt x="102171" y="52209"/>
                </a:lnTo>
                <a:lnTo>
                  <a:pt x="109308" y="50736"/>
                </a:lnTo>
                <a:lnTo>
                  <a:pt x="115620" y="46634"/>
                </a:lnTo>
                <a:lnTo>
                  <a:pt x="117729" y="44373"/>
                </a:lnTo>
                <a:lnTo>
                  <a:pt x="118567" y="43065"/>
                </a:lnTo>
                <a:lnTo>
                  <a:pt x="124980" y="44043"/>
                </a:lnTo>
                <a:lnTo>
                  <a:pt x="131343" y="43357"/>
                </a:lnTo>
                <a:lnTo>
                  <a:pt x="137299" y="41084"/>
                </a:lnTo>
                <a:lnTo>
                  <a:pt x="142570" y="37287"/>
                </a:lnTo>
                <a:lnTo>
                  <a:pt x="147662" y="30568"/>
                </a:lnTo>
                <a:lnTo>
                  <a:pt x="149707" y="22694"/>
                </a:lnTo>
                <a:close/>
              </a:path>
              <a:path w="254635" h="235585">
                <a:moveTo>
                  <a:pt x="254571" y="176250"/>
                </a:moveTo>
                <a:lnTo>
                  <a:pt x="195821" y="176250"/>
                </a:lnTo>
                <a:lnTo>
                  <a:pt x="195821" y="157238"/>
                </a:lnTo>
                <a:lnTo>
                  <a:pt x="195821" y="116916"/>
                </a:lnTo>
                <a:lnTo>
                  <a:pt x="172783" y="128866"/>
                </a:lnTo>
                <a:lnTo>
                  <a:pt x="172783" y="188912"/>
                </a:lnTo>
                <a:lnTo>
                  <a:pt x="172783" y="214833"/>
                </a:lnTo>
                <a:lnTo>
                  <a:pt x="138226" y="214833"/>
                </a:lnTo>
                <a:lnTo>
                  <a:pt x="138226" y="188912"/>
                </a:lnTo>
                <a:lnTo>
                  <a:pt x="172783" y="188912"/>
                </a:lnTo>
                <a:lnTo>
                  <a:pt x="172783" y="128866"/>
                </a:lnTo>
                <a:lnTo>
                  <a:pt x="118071" y="157238"/>
                </a:lnTo>
                <a:lnTo>
                  <a:pt x="118071" y="116916"/>
                </a:lnTo>
                <a:lnTo>
                  <a:pt x="115189" y="118414"/>
                </a:lnTo>
                <a:lnTo>
                  <a:pt x="115189" y="188912"/>
                </a:lnTo>
                <a:lnTo>
                  <a:pt x="115189" y="214833"/>
                </a:lnTo>
                <a:lnTo>
                  <a:pt x="80632" y="214833"/>
                </a:lnTo>
                <a:lnTo>
                  <a:pt x="80632" y="188912"/>
                </a:lnTo>
                <a:lnTo>
                  <a:pt x="115189" y="188912"/>
                </a:lnTo>
                <a:lnTo>
                  <a:pt x="115189" y="118414"/>
                </a:lnTo>
                <a:lnTo>
                  <a:pt x="57594" y="148285"/>
                </a:lnTo>
                <a:lnTo>
                  <a:pt x="57594" y="188912"/>
                </a:lnTo>
                <a:lnTo>
                  <a:pt x="57594" y="214833"/>
                </a:lnTo>
                <a:lnTo>
                  <a:pt x="23037" y="214833"/>
                </a:lnTo>
                <a:lnTo>
                  <a:pt x="23037" y="188912"/>
                </a:lnTo>
                <a:lnTo>
                  <a:pt x="57594" y="188912"/>
                </a:lnTo>
                <a:lnTo>
                  <a:pt x="57594" y="148285"/>
                </a:lnTo>
                <a:lnTo>
                  <a:pt x="40322" y="157238"/>
                </a:lnTo>
                <a:lnTo>
                  <a:pt x="31661" y="39166"/>
                </a:lnTo>
                <a:lnTo>
                  <a:pt x="8636" y="39166"/>
                </a:lnTo>
                <a:lnTo>
                  <a:pt x="0" y="157238"/>
                </a:lnTo>
                <a:lnTo>
                  <a:pt x="0" y="234988"/>
                </a:lnTo>
                <a:lnTo>
                  <a:pt x="254571" y="234988"/>
                </a:lnTo>
                <a:lnTo>
                  <a:pt x="254571" y="214833"/>
                </a:lnTo>
                <a:lnTo>
                  <a:pt x="254571" y="188912"/>
                </a:lnTo>
                <a:lnTo>
                  <a:pt x="254571" y="176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33763" y="3750309"/>
            <a:ext cx="253365" cy="254000"/>
          </a:xfrm>
          <a:custGeom>
            <a:avLst/>
            <a:gdLst/>
            <a:ahLst/>
            <a:cxnLst/>
            <a:rect l="l" t="t" r="r" b="b"/>
            <a:pathLst>
              <a:path w="253365" h="254000">
                <a:moveTo>
                  <a:pt x="40957" y="141884"/>
                </a:moveTo>
                <a:lnTo>
                  <a:pt x="0" y="141884"/>
                </a:lnTo>
                <a:lnTo>
                  <a:pt x="0" y="208902"/>
                </a:lnTo>
                <a:lnTo>
                  <a:pt x="40957" y="208902"/>
                </a:lnTo>
                <a:lnTo>
                  <a:pt x="40957" y="141884"/>
                </a:lnTo>
                <a:close/>
              </a:path>
              <a:path w="253365" h="254000">
                <a:moveTo>
                  <a:pt x="96812" y="78574"/>
                </a:moveTo>
                <a:lnTo>
                  <a:pt x="55854" y="78574"/>
                </a:lnTo>
                <a:lnTo>
                  <a:pt x="55854" y="208902"/>
                </a:lnTo>
                <a:lnTo>
                  <a:pt x="96812" y="208902"/>
                </a:lnTo>
                <a:lnTo>
                  <a:pt x="96812" y="78574"/>
                </a:lnTo>
                <a:close/>
              </a:path>
              <a:path w="253365" h="254000">
                <a:moveTo>
                  <a:pt x="152666" y="381"/>
                </a:moveTo>
                <a:lnTo>
                  <a:pt x="111709" y="381"/>
                </a:lnTo>
                <a:lnTo>
                  <a:pt x="111709" y="208902"/>
                </a:lnTo>
                <a:lnTo>
                  <a:pt x="152666" y="208902"/>
                </a:lnTo>
                <a:lnTo>
                  <a:pt x="152666" y="381"/>
                </a:lnTo>
                <a:close/>
              </a:path>
              <a:path w="253365" h="254000">
                <a:moveTo>
                  <a:pt x="208521" y="78574"/>
                </a:moveTo>
                <a:lnTo>
                  <a:pt x="167551" y="78574"/>
                </a:lnTo>
                <a:lnTo>
                  <a:pt x="167551" y="208902"/>
                </a:lnTo>
                <a:lnTo>
                  <a:pt x="208521" y="208902"/>
                </a:lnTo>
                <a:lnTo>
                  <a:pt x="208521" y="78574"/>
                </a:lnTo>
                <a:close/>
              </a:path>
              <a:path w="253365" h="254000">
                <a:moveTo>
                  <a:pt x="253199" y="0"/>
                </a:moveTo>
                <a:lnTo>
                  <a:pt x="230860" y="0"/>
                </a:lnTo>
                <a:lnTo>
                  <a:pt x="230860" y="231140"/>
                </a:lnTo>
                <a:lnTo>
                  <a:pt x="0" y="231140"/>
                </a:lnTo>
                <a:lnTo>
                  <a:pt x="0" y="254000"/>
                </a:lnTo>
                <a:lnTo>
                  <a:pt x="253199" y="254000"/>
                </a:lnTo>
                <a:lnTo>
                  <a:pt x="253199" y="231140"/>
                </a:lnTo>
                <a:lnTo>
                  <a:pt x="2531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5358" y="1587996"/>
            <a:ext cx="297883" cy="230866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5226998" y="1547194"/>
            <a:ext cx="273685" cy="302260"/>
          </a:xfrm>
          <a:custGeom>
            <a:avLst/>
            <a:gdLst/>
            <a:ahLst/>
            <a:cxnLst/>
            <a:rect l="l" t="t" r="r" b="b"/>
            <a:pathLst>
              <a:path w="273685" h="302260">
                <a:moveTo>
                  <a:pt x="142944" y="0"/>
                </a:moveTo>
                <a:lnTo>
                  <a:pt x="130121" y="0"/>
                </a:lnTo>
                <a:lnTo>
                  <a:pt x="125218" y="4903"/>
                </a:lnTo>
                <a:lnTo>
                  <a:pt x="125218" y="45248"/>
                </a:lnTo>
                <a:lnTo>
                  <a:pt x="38470" y="45248"/>
                </a:lnTo>
                <a:lnTo>
                  <a:pt x="3359" y="80095"/>
                </a:lnTo>
                <a:lnTo>
                  <a:pt x="0" y="82965"/>
                </a:lnTo>
                <a:lnTo>
                  <a:pt x="37716" y="120683"/>
                </a:lnTo>
                <a:lnTo>
                  <a:pt x="125218" y="120683"/>
                </a:lnTo>
                <a:lnTo>
                  <a:pt x="125218" y="301727"/>
                </a:lnTo>
                <a:lnTo>
                  <a:pt x="147848" y="301727"/>
                </a:lnTo>
                <a:lnTo>
                  <a:pt x="147848" y="211205"/>
                </a:lnTo>
                <a:lnTo>
                  <a:pt x="234595" y="211205"/>
                </a:lnTo>
                <a:lnTo>
                  <a:pt x="269707" y="176358"/>
                </a:lnTo>
                <a:lnTo>
                  <a:pt x="273066" y="173488"/>
                </a:lnTo>
                <a:lnTo>
                  <a:pt x="235349" y="135770"/>
                </a:lnTo>
                <a:lnTo>
                  <a:pt x="147848" y="135770"/>
                </a:lnTo>
                <a:lnTo>
                  <a:pt x="147847" y="4903"/>
                </a:lnTo>
                <a:lnTo>
                  <a:pt x="142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ПРЕИМУЩЕСТВА</a:t>
            </a:r>
          </a:p>
          <a:p>
            <a:pPr marL="22860">
              <a:lnSpc>
                <a:spcPct val="100000"/>
              </a:lnSpc>
            </a:pPr>
            <a:r>
              <a:rPr lang="ru-RU" b="0" spc="-40" dirty="0" smtClean="0">
                <a:latin typeface="Microsoft Sans Serif"/>
                <a:cs typeface="Microsoft Sans Serif"/>
              </a:rPr>
              <a:t>ЗАРИНСКОГО</a:t>
            </a:r>
            <a:r>
              <a:rPr b="0" spc="-35" dirty="0" smtClean="0">
                <a:latin typeface="Microsoft Sans Serif"/>
                <a:cs typeface="Microsoft Sans Serif"/>
              </a:rPr>
              <a:t> </a:t>
            </a:r>
            <a:r>
              <a:rPr b="0" spc="-10" dirty="0">
                <a:latin typeface="Microsoft Sans Serif"/>
                <a:cs typeface="Microsoft Sans Serif"/>
              </a:rPr>
              <a:t>РАЙОНА</a:t>
            </a:r>
          </a:p>
        </p:txBody>
      </p:sp>
      <p:sp>
        <p:nvSpPr>
          <p:cNvPr id="23" name="object 23"/>
          <p:cNvSpPr/>
          <p:nvPr/>
        </p:nvSpPr>
        <p:spPr>
          <a:xfrm>
            <a:off x="6048311" y="3645280"/>
            <a:ext cx="318770" cy="284480"/>
          </a:xfrm>
          <a:custGeom>
            <a:avLst/>
            <a:gdLst/>
            <a:ahLst/>
            <a:cxnLst/>
            <a:rect l="l" t="t" r="r" b="b"/>
            <a:pathLst>
              <a:path w="318770" h="284479">
                <a:moveTo>
                  <a:pt x="41198" y="78003"/>
                </a:moveTo>
                <a:lnTo>
                  <a:pt x="34836" y="70624"/>
                </a:lnTo>
                <a:lnTo>
                  <a:pt x="31953" y="67525"/>
                </a:lnTo>
                <a:lnTo>
                  <a:pt x="28003" y="65633"/>
                </a:lnTo>
                <a:lnTo>
                  <a:pt x="23787" y="65328"/>
                </a:lnTo>
                <a:lnTo>
                  <a:pt x="21526" y="37122"/>
                </a:lnTo>
                <a:lnTo>
                  <a:pt x="21183" y="36830"/>
                </a:lnTo>
                <a:lnTo>
                  <a:pt x="20434" y="36855"/>
                </a:lnTo>
                <a:lnTo>
                  <a:pt x="20154" y="37134"/>
                </a:lnTo>
                <a:lnTo>
                  <a:pt x="16738" y="65633"/>
                </a:lnTo>
                <a:lnTo>
                  <a:pt x="15367" y="79654"/>
                </a:lnTo>
                <a:lnTo>
                  <a:pt x="27254" y="93421"/>
                </a:lnTo>
                <a:lnTo>
                  <a:pt x="16446" y="95478"/>
                </a:lnTo>
                <a:lnTo>
                  <a:pt x="15062" y="109651"/>
                </a:lnTo>
                <a:lnTo>
                  <a:pt x="26949" y="123418"/>
                </a:lnTo>
                <a:lnTo>
                  <a:pt x="16167" y="125476"/>
                </a:lnTo>
                <a:lnTo>
                  <a:pt x="14782" y="139661"/>
                </a:lnTo>
                <a:lnTo>
                  <a:pt x="26631" y="153403"/>
                </a:lnTo>
                <a:lnTo>
                  <a:pt x="16192" y="155397"/>
                </a:lnTo>
                <a:lnTo>
                  <a:pt x="14820" y="169570"/>
                </a:lnTo>
                <a:lnTo>
                  <a:pt x="27533" y="184315"/>
                </a:lnTo>
                <a:lnTo>
                  <a:pt x="40144" y="183108"/>
                </a:lnTo>
                <a:lnTo>
                  <a:pt x="40640" y="167919"/>
                </a:lnTo>
                <a:lnTo>
                  <a:pt x="28854" y="154266"/>
                </a:lnTo>
                <a:lnTo>
                  <a:pt x="40106" y="153200"/>
                </a:lnTo>
                <a:lnTo>
                  <a:pt x="40614" y="137998"/>
                </a:lnTo>
                <a:lnTo>
                  <a:pt x="28790" y="124307"/>
                </a:lnTo>
                <a:lnTo>
                  <a:pt x="40398" y="123202"/>
                </a:lnTo>
                <a:lnTo>
                  <a:pt x="40894" y="108000"/>
                </a:lnTo>
                <a:lnTo>
                  <a:pt x="29070" y="94310"/>
                </a:lnTo>
                <a:lnTo>
                  <a:pt x="40703" y="93192"/>
                </a:lnTo>
                <a:lnTo>
                  <a:pt x="41198" y="78003"/>
                </a:lnTo>
                <a:close/>
              </a:path>
              <a:path w="318770" h="284479">
                <a:moveTo>
                  <a:pt x="51981" y="52349"/>
                </a:moveTo>
                <a:lnTo>
                  <a:pt x="51689" y="46456"/>
                </a:lnTo>
                <a:lnTo>
                  <a:pt x="49707" y="40792"/>
                </a:lnTo>
                <a:lnTo>
                  <a:pt x="46278" y="36004"/>
                </a:lnTo>
                <a:lnTo>
                  <a:pt x="43586" y="7721"/>
                </a:lnTo>
                <a:lnTo>
                  <a:pt x="43243" y="7404"/>
                </a:lnTo>
                <a:lnTo>
                  <a:pt x="42494" y="7467"/>
                </a:lnTo>
                <a:lnTo>
                  <a:pt x="42214" y="7747"/>
                </a:lnTo>
                <a:lnTo>
                  <a:pt x="39433" y="35979"/>
                </a:lnTo>
                <a:lnTo>
                  <a:pt x="35877" y="40855"/>
                </a:lnTo>
                <a:lnTo>
                  <a:pt x="33756" y="46621"/>
                </a:lnTo>
                <a:lnTo>
                  <a:pt x="33337" y="52349"/>
                </a:lnTo>
                <a:lnTo>
                  <a:pt x="33210" y="63385"/>
                </a:lnTo>
                <a:lnTo>
                  <a:pt x="42938" y="71983"/>
                </a:lnTo>
                <a:lnTo>
                  <a:pt x="48133" y="66675"/>
                </a:lnTo>
                <a:lnTo>
                  <a:pt x="51320" y="59740"/>
                </a:lnTo>
                <a:lnTo>
                  <a:pt x="51981" y="52349"/>
                </a:lnTo>
                <a:close/>
              </a:path>
              <a:path w="318770" h="284479">
                <a:moveTo>
                  <a:pt x="70383" y="108864"/>
                </a:moveTo>
                <a:lnTo>
                  <a:pt x="69278" y="94716"/>
                </a:lnTo>
                <a:lnTo>
                  <a:pt x="58788" y="93027"/>
                </a:lnTo>
                <a:lnTo>
                  <a:pt x="70345" y="79654"/>
                </a:lnTo>
                <a:lnTo>
                  <a:pt x="68935" y="65328"/>
                </a:lnTo>
                <a:lnTo>
                  <a:pt x="65595" y="37490"/>
                </a:lnTo>
                <a:lnTo>
                  <a:pt x="65557" y="37096"/>
                </a:lnTo>
                <a:lnTo>
                  <a:pt x="65214" y="36817"/>
                </a:lnTo>
                <a:lnTo>
                  <a:pt x="64465" y="36880"/>
                </a:lnTo>
                <a:lnTo>
                  <a:pt x="64249" y="37096"/>
                </a:lnTo>
                <a:lnTo>
                  <a:pt x="64160" y="37490"/>
                </a:lnTo>
                <a:lnTo>
                  <a:pt x="61925" y="65328"/>
                </a:lnTo>
                <a:lnTo>
                  <a:pt x="57708" y="65633"/>
                </a:lnTo>
                <a:lnTo>
                  <a:pt x="53759" y="67525"/>
                </a:lnTo>
                <a:lnTo>
                  <a:pt x="50876" y="70624"/>
                </a:lnTo>
                <a:lnTo>
                  <a:pt x="44513" y="77990"/>
                </a:lnTo>
                <a:lnTo>
                  <a:pt x="45008" y="93192"/>
                </a:lnTo>
                <a:lnTo>
                  <a:pt x="56324" y="94284"/>
                </a:lnTo>
                <a:lnTo>
                  <a:pt x="44564" y="107937"/>
                </a:lnTo>
                <a:lnTo>
                  <a:pt x="44780" y="123126"/>
                </a:lnTo>
                <a:lnTo>
                  <a:pt x="56362" y="123913"/>
                </a:lnTo>
                <a:lnTo>
                  <a:pt x="44246" y="137972"/>
                </a:lnTo>
                <a:lnTo>
                  <a:pt x="44462" y="153136"/>
                </a:lnTo>
                <a:lnTo>
                  <a:pt x="56299" y="153936"/>
                </a:lnTo>
                <a:lnTo>
                  <a:pt x="44297" y="167868"/>
                </a:lnTo>
                <a:lnTo>
                  <a:pt x="44500" y="183070"/>
                </a:lnTo>
                <a:lnTo>
                  <a:pt x="57073" y="183896"/>
                </a:lnTo>
                <a:lnTo>
                  <a:pt x="70104" y="168795"/>
                </a:lnTo>
                <a:lnTo>
                  <a:pt x="68986" y="154647"/>
                </a:lnTo>
                <a:lnTo>
                  <a:pt x="57988" y="152869"/>
                </a:lnTo>
                <a:lnTo>
                  <a:pt x="70065" y="138861"/>
                </a:lnTo>
                <a:lnTo>
                  <a:pt x="68961" y="124726"/>
                </a:lnTo>
                <a:lnTo>
                  <a:pt x="58204" y="122986"/>
                </a:lnTo>
                <a:lnTo>
                  <a:pt x="70383" y="108864"/>
                </a:lnTo>
                <a:close/>
              </a:path>
              <a:path w="318770" h="284479">
                <a:moveTo>
                  <a:pt x="119024" y="70586"/>
                </a:moveTo>
                <a:lnTo>
                  <a:pt x="112649" y="63207"/>
                </a:lnTo>
                <a:lnTo>
                  <a:pt x="109766" y="60109"/>
                </a:lnTo>
                <a:lnTo>
                  <a:pt x="105829" y="58229"/>
                </a:lnTo>
                <a:lnTo>
                  <a:pt x="101612" y="57924"/>
                </a:lnTo>
                <a:lnTo>
                  <a:pt x="99339" y="29718"/>
                </a:lnTo>
                <a:lnTo>
                  <a:pt x="99009" y="29413"/>
                </a:lnTo>
                <a:lnTo>
                  <a:pt x="98259" y="29451"/>
                </a:lnTo>
                <a:lnTo>
                  <a:pt x="97980" y="29730"/>
                </a:lnTo>
                <a:lnTo>
                  <a:pt x="94564" y="58229"/>
                </a:lnTo>
                <a:lnTo>
                  <a:pt x="93192" y="72250"/>
                </a:lnTo>
                <a:lnTo>
                  <a:pt x="105067" y="86004"/>
                </a:lnTo>
                <a:lnTo>
                  <a:pt x="94259" y="88061"/>
                </a:lnTo>
                <a:lnTo>
                  <a:pt x="92875" y="102247"/>
                </a:lnTo>
                <a:lnTo>
                  <a:pt x="104762" y="116001"/>
                </a:lnTo>
                <a:lnTo>
                  <a:pt x="93980" y="118071"/>
                </a:lnTo>
                <a:lnTo>
                  <a:pt x="92595" y="132245"/>
                </a:lnTo>
                <a:lnTo>
                  <a:pt x="104470" y="145986"/>
                </a:lnTo>
                <a:lnTo>
                  <a:pt x="94018" y="147980"/>
                </a:lnTo>
                <a:lnTo>
                  <a:pt x="92646" y="162153"/>
                </a:lnTo>
                <a:lnTo>
                  <a:pt x="105346" y="176898"/>
                </a:lnTo>
                <a:lnTo>
                  <a:pt x="117957" y="175704"/>
                </a:lnTo>
                <a:lnTo>
                  <a:pt x="118465" y="160502"/>
                </a:lnTo>
                <a:lnTo>
                  <a:pt x="106667" y="146862"/>
                </a:lnTo>
                <a:lnTo>
                  <a:pt x="117932" y="145783"/>
                </a:lnTo>
                <a:lnTo>
                  <a:pt x="118427" y="130594"/>
                </a:lnTo>
                <a:lnTo>
                  <a:pt x="106603" y="116890"/>
                </a:lnTo>
                <a:lnTo>
                  <a:pt x="118211" y="115785"/>
                </a:lnTo>
                <a:lnTo>
                  <a:pt x="118706" y="100596"/>
                </a:lnTo>
                <a:lnTo>
                  <a:pt x="106895" y="86893"/>
                </a:lnTo>
                <a:lnTo>
                  <a:pt x="118516" y="85788"/>
                </a:lnTo>
                <a:lnTo>
                  <a:pt x="119024" y="70586"/>
                </a:lnTo>
                <a:close/>
              </a:path>
              <a:path w="318770" h="284479">
                <a:moveTo>
                  <a:pt x="129806" y="44932"/>
                </a:moveTo>
                <a:lnTo>
                  <a:pt x="129501" y="39052"/>
                </a:lnTo>
                <a:lnTo>
                  <a:pt x="127533" y="33375"/>
                </a:lnTo>
                <a:lnTo>
                  <a:pt x="124104" y="28587"/>
                </a:lnTo>
                <a:lnTo>
                  <a:pt x="121399" y="279"/>
                </a:lnTo>
                <a:lnTo>
                  <a:pt x="121069" y="0"/>
                </a:lnTo>
                <a:lnTo>
                  <a:pt x="120319" y="63"/>
                </a:lnTo>
                <a:lnTo>
                  <a:pt x="120040" y="342"/>
                </a:lnTo>
                <a:lnTo>
                  <a:pt x="117259" y="28549"/>
                </a:lnTo>
                <a:lnTo>
                  <a:pt x="113703" y="33426"/>
                </a:lnTo>
                <a:lnTo>
                  <a:pt x="111582" y="39192"/>
                </a:lnTo>
                <a:lnTo>
                  <a:pt x="111150" y="44932"/>
                </a:lnTo>
                <a:lnTo>
                  <a:pt x="111023" y="55981"/>
                </a:lnTo>
                <a:lnTo>
                  <a:pt x="120764" y="64579"/>
                </a:lnTo>
                <a:lnTo>
                  <a:pt x="125945" y="59258"/>
                </a:lnTo>
                <a:lnTo>
                  <a:pt x="129133" y="52324"/>
                </a:lnTo>
                <a:lnTo>
                  <a:pt x="129806" y="44932"/>
                </a:lnTo>
                <a:close/>
              </a:path>
              <a:path w="318770" h="284479">
                <a:moveTo>
                  <a:pt x="148196" y="101447"/>
                </a:moveTo>
                <a:lnTo>
                  <a:pt x="147091" y="87312"/>
                </a:lnTo>
                <a:lnTo>
                  <a:pt x="136601" y="85623"/>
                </a:lnTo>
                <a:lnTo>
                  <a:pt x="148158" y="72250"/>
                </a:lnTo>
                <a:lnTo>
                  <a:pt x="146761" y="57924"/>
                </a:lnTo>
                <a:lnTo>
                  <a:pt x="143408" y="30073"/>
                </a:lnTo>
                <a:lnTo>
                  <a:pt x="143370" y="29692"/>
                </a:lnTo>
                <a:lnTo>
                  <a:pt x="143027" y="29400"/>
                </a:lnTo>
                <a:lnTo>
                  <a:pt x="142290" y="29464"/>
                </a:lnTo>
                <a:lnTo>
                  <a:pt x="142074" y="29692"/>
                </a:lnTo>
                <a:lnTo>
                  <a:pt x="141986" y="30073"/>
                </a:lnTo>
                <a:lnTo>
                  <a:pt x="139738" y="57924"/>
                </a:lnTo>
                <a:lnTo>
                  <a:pt x="135521" y="58229"/>
                </a:lnTo>
                <a:lnTo>
                  <a:pt x="131584" y="60109"/>
                </a:lnTo>
                <a:lnTo>
                  <a:pt x="128701" y="63207"/>
                </a:lnTo>
                <a:lnTo>
                  <a:pt x="122326" y="70586"/>
                </a:lnTo>
                <a:lnTo>
                  <a:pt x="122834" y="85788"/>
                </a:lnTo>
                <a:lnTo>
                  <a:pt x="134162" y="86868"/>
                </a:lnTo>
                <a:lnTo>
                  <a:pt x="122377" y="100520"/>
                </a:lnTo>
                <a:lnTo>
                  <a:pt x="122593" y="115722"/>
                </a:lnTo>
                <a:lnTo>
                  <a:pt x="134175" y="116497"/>
                </a:lnTo>
                <a:lnTo>
                  <a:pt x="122059" y="130556"/>
                </a:lnTo>
                <a:lnTo>
                  <a:pt x="122288" y="145719"/>
                </a:lnTo>
                <a:lnTo>
                  <a:pt x="134137" y="146519"/>
                </a:lnTo>
                <a:lnTo>
                  <a:pt x="122110" y="160464"/>
                </a:lnTo>
                <a:lnTo>
                  <a:pt x="122326" y="175653"/>
                </a:lnTo>
                <a:lnTo>
                  <a:pt x="134886" y="176479"/>
                </a:lnTo>
                <a:lnTo>
                  <a:pt x="147916" y="161378"/>
                </a:lnTo>
                <a:lnTo>
                  <a:pt x="146812" y="147243"/>
                </a:lnTo>
                <a:lnTo>
                  <a:pt x="135801" y="145465"/>
                </a:lnTo>
                <a:lnTo>
                  <a:pt x="147891" y="131457"/>
                </a:lnTo>
                <a:lnTo>
                  <a:pt x="146773" y="117309"/>
                </a:lnTo>
                <a:lnTo>
                  <a:pt x="136017" y="115570"/>
                </a:lnTo>
                <a:lnTo>
                  <a:pt x="148196" y="101447"/>
                </a:lnTo>
                <a:close/>
              </a:path>
              <a:path w="318770" h="284479">
                <a:moveTo>
                  <a:pt x="196837" y="70586"/>
                </a:moveTo>
                <a:lnTo>
                  <a:pt x="190474" y="63207"/>
                </a:lnTo>
                <a:lnTo>
                  <a:pt x="187591" y="60109"/>
                </a:lnTo>
                <a:lnTo>
                  <a:pt x="183642" y="58229"/>
                </a:lnTo>
                <a:lnTo>
                  <a:pt x="179425" y="57924"/>
                </a:lnTo>
                <a:lnTo>
                  <a:pt x="177165" y="29718"/>
                </a:lnTo>
                <a:lnTo>
                  <a:pt x="176822" y="29413"/>
                </a:lnTo>
                <a:lnTo>
                  <a:pt x="176072" y="29451"/>
                </a:lnTo>
                <a:lnTo>
                  <a:pt x="175793" y="29730"/>
                </a:lnTo>
                <a:lnTo>
                  <a:pt x="172377" y="58229"/>
                </a:lnTo>
                <a:lnTo>
                  <a:pt x="171005" y="72250"/>
                </a:lnTo>
                <a:lnTo>
                  <a:pt x="182892" y="86004"/>
                </a:lnTo>
                <a:lnTo>
                  <a:pt x="172085" y="88061"/>
                </a:lnTo>
                <a:lnTo>
                  <a:pt x="170700" y="102247"/>
                </a:lnTo>
                <a:lnTo>
                  <a:pt x="182575" y="116014"/>
                </a:lnTo>
                <a:lnTo>
                  <a:pt x="171805" y="118071"/>
                </a:lnTo>
                <a:lnTo>
                  <a:pt x="170421" y="132245"/>
                </a:lnTo>
                <a:lnTo>
                  <a:pt x="182283" y="145986"/>
                </a:lnTo>
                <a:lnTo>
                  <a:pt x="171831" y="147980"/>
                </a:lnTo>
                <a:lnTo>
                  <a:pt x="170459" y="162153"/>
                </a:lnTo>
                <a:lnTo>
                  <a:pt x="183159" y="176898"/>
                </a:lnTo>
                <a:lnTo>
                  <a:pt x="195783" y="175704"/>
                </a:lnTo>
                <a:lnTo>
                  <a:pt x="196278" y="160502"/>
                </a:lnTo>
                <a:lnTo>
                  <a:pt x="184492" y="146850"/>
                </a:lnTo>
                <a:lnTo>
                  <a:pt x="195745" y="145783"/>
                </a:lnTo>
                <a:lnTo>
                  <a:pt x="196253" y="130594"/>
                </a:lnTo>
                <a:lnTo>
                  <a:pt x="184429" y="116890"/>
                </a:lnTo>
                <a:lnTo>
                  <a:pt x="196024" y="115785"/>
                </a:lnTo>
                <a:lnTo>
                  <a:pt x="196532" y="100596"/>
                </a:lnTo>
                <a:lnTo>
                  <a:pt x="184708" y="86893"/>
                </a:lnTo>
                <a:lnTo>
                  <a:pt x="196342" y="85788"/>
                </a:lnTo>
                <a:lnTo>
                  <a:pt x="196837" y="70586"/>
                </a:lnTo>
                <a:close/>
              </a:path>
              <a:path w="318770" h="284479">
                <a:moveTo>
                  <a:pt x="207619" y="44932"/>
                </a:moveTo>
                <a:lnTo>
                  <a:pt x="207327" y="39052"/>
                </a:lnTo>
                <a:lnTo>
                  <a:pt x="205346" y="33375"/>
                </a:lnTo>
                <a:lnTo>
                  <a:pt x="201917" y="28600"/>
                </a:lnTo>
                <a:lnTo>
                  <a:pt x="199224" y="279"/>
                </a:lnTo>
                <a:lnTo>
                  <a:pt x="198882" y="0"/>
                </a:lnTo>
                <a:lnTo>
                  <a:pt x="198132" y="63"/>
                </a:lnTo>
                <a:lnTo>
                  <a:pt x="197853" y="342"/>
                </a:lnTo>
                <a:lnTo>
                  <a:pt x="195084" y="28549"/>
                </a:lnTo>
                <a:lnTo>
                  <a:pt x="191516" y="33413"/>
                </a:lnTo>
                <a:lnTo>
                  <a:pt x="189395" y="39192"/>
                </a:lnTo>
                <a:lnTo>
                  <a:pt x="188976" y="44932"/>
                </a:lnTo>
                <a:lnTo>
                  <a:pt x="188849" y="55981"/>
                </a:lnTo>
                <a:lnTo>
                  <a:pt x="198589" y="64579"/>
                </a:lnTo>
                <a:lnTo>
                  <a:pt x="203771" y="59258"/>
                </a:lnTo>
                <a:lnTo>
                  <a:pt x="206959" y="52324"/>
                </a:lnTo>
                <a:lnTo>
                  <a:pt x="207619" y="44932"/>
                </a:lnTo>
                <a:close/>
              </a:path>
              <a:path w="318770" h="284479">
                <a:moveTo>
                  <a:pt x="226021" y="101447"/>
                </a:moveTo>
                <a:lnTo>
                  <a:pt x="224904" y="87312"/>
                </a:lnTo>
                <a:lnTo>
                  <a:pt x="214426" y="85623"/>
                </a:lnTo>
                <a:lnTo>
                  <a:pt x="225983" y="72250"/>
                </a:lnTo>
                <a:lnTo>
                  <a:pt x="224574" y="57924"/>
                </a:lnTo>
                <a:lnTo>
                  <a:pt x="221234" y="30073"/>
                </a:lnTo>
                <a:lnTo>
                  <a:pt x="221195" y="29692"/>
                </a:lnTo>
                <a:lnTo>
                  <a:pt x="220853" y="29400"/>
                </a:lnTo>
                <a:lnTo>
                  <a:pt x="220103" y="29464"/>
                </a:lnTo>
                <a:lnTo>
                  <a:pt x="219887" y="29692"/>
                </a:lnTo>
                <a:lnTo>
                  <a:pt x="219798" y="30073"/>
                </a:lnTo>
                <a:lnTo>
                  <a:pt x="217563" y="57924"/>
                </a:lnTo>
                <a:lnTo>
                  <a:pt x="213347" y="58229"/>
                </a:lnTo>
                <a:lnTo>
                  <a:pt x="209397" y="60109"/>
                </a:lnTo>
                <a:lnTo>
                  <a:pt x="206527" y="63207"/>
                </a:lnTo>
                <a:lnTo>
                  <a:pt x="200152" y="70586"/>
                </a:lnTo>
                <a:lnTo>
                  <a:pt x="200647" y="85788"/>
                </a:lnTo>
                <a:lnTo>
                  <a:pt x="211975" y="86868"/>
                </a:lnTo>
                <a:lnTo>
                  <a:pt x="200190" y="100520"/>
                </a:lnTo>
                <a:lnTo>
                  <a:pt x="200406" y="115722"/>
                </a:lnTo>
                <a:lnTo>
                  <a:pt x="211988" y="116497"/>
                </a:lnTo>
                <a:lnTo>
                  <a:pt x="199885" y="130556"/>
                </a:lnTo>
                <a:lnTo>
                  <a:pt x="200101" y="145719"/>
                </a:lnTo>
                <a:lnTo>
                  <a:pt x="211963" y="146519"/>
                </a:lnTo>
                <a:lnTo>
                  <a:pt x="199923" y="160464"/>
                </a:lnTo>
                <a:lnTo>
                  <a:pt x="200139" y="175653"/>
                </a:lnTo>
                <a:lnTo>
                  <a:pt x="212699" y="176479"/>
                </a:lnTo>
                <a:lnTo>
                  <a:pt x="225742" y="161378"/>
                </a:lnTo>
                <a:lnTo>
                  <a:pt x="224637" y="147243"/>
                </a:lnTo>
                <a:lnTo>
                  <a:pt x="213614" y="145465"/>
                </a:lnTo>
                <a:lnTo>
                  <a:pt x="225704" y="131457"/>
                </a:lnTo>
                <a:lnTo>
                  <a:pt x="224599" y="117309"/>
                </a:lnTo>
                <a:lnTo>
                  <a:pt x="213842" y="115570"/>
                </a:lnTo>
                <a:lnTo>
                  <a:pt x="226021" y="101447"/>
                </a:lnTo>
                <a:close/>
              </a:path>
              <a:path w="318770" h="284479">
                <a:moveTo>
                  <a:pt x="274662" y="78003"/>
                </a:moveTo>
                <a:lnTo>
                  <a:pt x="268287" y="70624"/>
                </a:lnTo>
                <a:lnTo>
                  <a:pt x="265417" y="67525"/>
                </a:lnTo>
                <a:lnTo>
                  <a:pt x="261467" y="65633"/>
                </a:lnTo>
                <a:lnTo>
                  <a:pt x="257251" y="65328"/>
                </a:lnTo>
                <a:lnTo>
                  <a:pt x="254977" y="37122"/>
                </a:lnTo>
                <a:lnTo>
                  <a:pt x="254647" y="36830"/>
                </a:lnTo>
                <a:lnTo>
                  <a:pt x="253898" y="36855"/>
                </a:lnTo>
                <a:lnTo>
                  <a:pt x="253606" y="37134"/>
                </a:lnTo>
                <a:lnTo>
                  <a:pt x="250202" y="65633"/>
                </a:lnTo>
                <a:lnTo>
                  <a:pt x="248831" y="79654"/>
                </a:lnTo>
                <a:lnTo>
                  <a:pt x="260705" y="93421"/>
                </a:lnTo>
                <a:lnTo>
                  <a:pt x="249897" y="95478"/>
                </a:lnTo>
                <a:lnTo>
                  <a:pt x="248513" y="109651"/>
                </a:lnTo>
                <a:lnTo>
                  <a:pt x="260400" y="123418"/>
                </a:lnTo>
                <a:lnTo>
                  <a:pt x="249618" y="125476"/>
                </a:lnTo>
                <a:lnTo>
                  <a:pt x="248234" y="139661"/>
                </a:lnTo>
                <a:lnTo>
                  <a:pt x="260096" y="153403"/>
                </a:lnTo>
                <a:lnTo>
                  <a:pt x="249656" y="155397"/>
                </a:lnTo>
                <a:lnTo>
                  <a:pt x="248285" y="169570"/>
                </a:lnTo>
                <a:lnTo>
                  <a:pt x="260985" y="184315"/>
                </a:lnTo>
                <a:lnTo>
                  <a:pt x="273596" y="183108"/>
                </a:lnTo>
                <a:lnTo>
                  <a:pt x="274104" y="167919"/>
                </a:lnTo>
                <a:lnTo>
                  <a:pt x="262318" y="154266"/>
                </a:lnTo>
                <a:lnTo>
                  <a:pt x="273570" y="153200"/>
                </a:lnTo>
                <a:lnTo>
                  <a:pt x="274066" y="137998"/>
                </a:lnTo>
                <a:lnTo>
                  <a:pt x="262242" y="124307"/>
                </a:lnTo>
                <a:lnTo>
                  <a:pt x="273850" y="123202"/>
                </a:lnTo>
                <a:lnTo>
                  <a:pt x="274345" y="108000"/>
                </a:lnTo>
                <a:lnTo>
                  <a:pt x="262521" y="94310"/>
                </a:lnTo>
                <a:lnTo>
                  <a:pt x="274154" y="93192"/>
                </a:lnTo>
                <a:lnTo>
                  <a:pt x="274662" y="78003"/>
                </a:lnTo>
                <a:close/>
              </a:path>
              <a:path w="318770" h="284479">
                <a:moveTo>
                  <a:pt x="285445" y="52349"/>
                </a:moveTo>
                <a:lnTo>
                  <a:pt x="285153" y="46456"/>
                </a:lnTo>
                <a:lnTo>
                  <a:pt x="283171" y="40792"/>
                </a:lnTo>
                <a:lnTo>
                  <a:pt x="279742" y="36004"/>
                </a:lnTo>
                <a:lnTo>
                  <a:pt x="277037" y="7683"/>
                </a:lnTo>
                <a:lnTo>
                  <a:pt x="276707" y="7404"/>
                </a:lnTo>
                <a:lnTo>
                  <a:pt x="275958" y="7467"/>
                </a:lnTo>
                <a:lnTo>
                  <a:pt x="275678" y="7747"/>
                </a:lnTo>
                <a:lnTo>
                  <a:pt x="272897" y="35953"/>
                </a:lnTo>
                <a:lnTo>
                  <a:pt x="269341" y="40830"/>
                </a:lnTo>
                <a:lnTo>
                  <a:pt x="267220" y="46596"/>
                </a:lnTo>
                <a:lnTo>
                  <a:pt x="266788" y="52349"/>
                </a:lnTo>
                <a:lnTo>
                  <a:pt x="266674" y="63385"/>
                </a:lnTo>
                <a:lnTo>
                  <a:pt x="276402" y="71983"/>
                </a:lnTo>
                <a:lnTo>
                  <a:pt x="281584" y="66675"/>
                </a:lnTo>
                <a:lnTo>
                  <a:pt x="284772" y="59740"/>
                </a:lnTo>
                <a:lnTo>
                  <a:pt x="285445" y="52349"/>
                </a:lnTo>
                <a:close/>
              </a:path>
              <a:path w="318770" h="284479">
                <a:moveTo>
                  <a:pt x="303834" y="108864"/>
                </a:moveTo>
                <a:lnTo>
                  <a:pt x="302717" y="94716"/>
                </a:lnTo>
                <a:lnTo>
                  <a:pt x="292252" y="93040"/>
                </a:lnTo>
                <a:lnTo>
                  <a:pt x="303796" y="79654"/>
                </a:lnTo>
                <a:lnTo>
                  <a:pt x="302399" y="65328"/>
                </a:lnTo>
                <a:lnTo>
                  <a:pt x="299046" y="37515"/>
                </a:lnTo>
                <a:lnTo>
                  <a:pt x="299046" y="37096"/>
                </a:lnTo>
                <a:lnTo>
                  <a:pt x="298704" y="36791"/>
                </a:lnTo>
                <a:lnTo>
                  <a:pt x="297929" y="36804"/>
                </a:lnTo>
                <a:lnTo>
                  <a:pt x="297649" y="37096"/>
                </a:lnTo>
                <a:lnTo>
                  <a:pt x="295376" y="65328"/>
                </a:lnTo>
                <a:lnTo>
                  <a:pt x="291172" y="65633"/>
                </a:lnTo>
                <a:lnTo>
                  <a:pt x="287223" y="67525"/>
                </a:lnTo>
                <a:lnTo>
                  <a:pt x="284340" y="70624"/>
                </a:lnTo>
                <a:lnTo>
                  <a:pt x="277964" y="77990"/>
                </a:lnTo>
                <a:lnTo>
                  <a:pt x="278472" y="93192"/>
                </a:lnTo>
                <a:lnTo>
                  <a:pt x="289801" y="94284"/>
                </a:lnTo>
                <a:lnTo>
                  <a:pt x="278015" y="107937"/>
                </a:lnTo>
                <a:lnTo>
                  <a:pt x="278231" y="123126"/>
                </a:lnTo>
                <a:lnTo>
                  <a:pt x="289814" y="123913"/>
                </a:lnTo>
                <a:lnTo>
                  <a:pt x="277698" y="137972"/>
                </a:lnTo>
                <a:lnTo>
                  <a:pt x="277926" y="153136"/>
                </a:lnTo>
                <a:lnTo>
                  <a:pt x="289750" y="153936"/>
                </a:lnTo>
                <a:lnTo>
                  <a:pt x="277749" y="167868"/>
                </a:lnTo>
                <a:lnTo>
                  <a:pt x="277964" y="183070"/>
                </a:lnTo>
                <a:lnTo>
                  <a:pt x="290525" y="183896"/>
                </a:lnTo>
                <a:lnTo>
                  <a:pt x="303555" y="168795"/>
                </a:lnTo>
                <a:lnTo>
                  <a:pt x="302437" y="154647"/>
                </a:lnTo>
                <a:lnTo>
                  <a:pt x="291439" y="152869"/>
                </a:lnTo>
                <a:lnTo>
                  <a:pt x="303530" y="138861"/>
                </a:lnTo>
                <a:lnTo>
                  <a:pt x="302412" y="124726"/>
                </a:lnTo>
                <a:lnTo>
                  <a:pt x="291655" y="122986"/>
                </a:lnTo>
                <a:lnTo>
                  <a:pt x="303834" y="108864"/>
                </a:lnTo>
                <a:close/>
              </a:path>
              <a:path w="318770" h="284479">
                <a:moveTo>
                  <a:pt x="318681" y="228168"/>
                </a:moveTo>
                <a:lnTo>
                  <a:pt x="281698" y="221576"/>
                </a:lnTo>
                <a:lnTo>
                  <a:pt x="281698" y="192887"/>
                </a:lnTo>
                <a:lnTo>
                  <a:pt x="270586" y="192887"/>
                </a:lnTo>
                <a:lnTo>
                  <a:pt x="270586" y="220078"/>
                </a:lnTo>
                <a:lnTo>
                  <a:pt x="238518" y="216776"/>
                </a:lnTo>
                <a:lnTo>
                  <a:pt x="203885" y="214604"/>
                </a:lnTo>
                <a:lnTo>
                  <a:pt x="203885" y="185483"/>
                </a:lnTo>
                <a:lnTo>
                  <a:pt x="192760" y="185483"/>
                </a:lnTo>
                <a:lnTo>
                  <a:pt x="192760" y="214198"/>
                </a:lnTo>
                <a:lnTo>
                  <a:pt x="126060" y="214198"/>
                </a:lnTo>
                <a:lnTo>
                  <a:pt x="126060" y="185483"/>
                </a:lnTo>
                <a:lnTo>
                  <a:pt x="114947" y="185483"/>
                </a:lnTo>
                <a:lnTo>
                  <a:pt x="114947" y="214630"/>
                </a:lnTo>
                <a:lnTo>
                  <a:pt x="80314" y="216801"/>
                </a:lnTo>
                <a:lnTo>
                  <a:pt x="48247" y="220129"/>
                </a:lnTo>
                <a:lnTo>
                  <a:pt x="48247" y="192887"/>
                </a:lnTo>
                <a:lnTo>
                  <a:pt x="37134" y="192887"/>
                </a:lnTo>
                <a:lnTo>
                  <a:pt x="37134" y="221615"/>
                </a:lnTo>
                <a:lnTo>
                  <a:pt x="0" y="228244"/>
                </a:lnTo>
                <a:lnTo>
                  <a:pt x="12" y="284187"/>
                </a:lnTo>
                <a:lnTo>
                  <a:pt x="318681" y="284187"/>
                </a:lnTo>
                <a:lnTo>
                  <a:pt x="318681" y="228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50756" y="3781407"/>
            <a:ext cx="229870" cy="326390"/>
          </a:xfrm>
          <a:custGeom>
            <a:avLst/>
            <a:gdLst/>
            <a:ahLst/>
            <a:cxnLst/>
            <a:rect l="l" t="t" r="r" b="b"/>
            <a:pathLst>
              <a:path w="229869" h="326389">
                <a:moveTo>
                  <a:pt x="114875" y="0"/>
                </a:moveTo>
                <a:lnTo>
                  <a:pt x="44467" y="103749"/>
                </a:lnTo>
                <a:lnTo>
                  <a:pt x="74112" y="100043"/>
                </a:lnTo>
                <a:lnTo>
                  <a:pt x="25939" y="174158"/>
                </a:lnTo>
                <a:lnTo>
                  <a:pt x="66701" y="163041"/>
                </a:lnTo>
                <a:lnTo>
                  <a:pt x="0" y="266803"/>
                </a:lnTo>
                <a:lnTo>
                  <a:pt x="100052" y="248274"/>
                </a:lnTo>
                <a:lnTo>
                  <a:pt x="100052" y="326096"/>
                </a:lnTo>
                <a:lnTo>
                  <a:pt x="129697" y="326096"/>
                </a:lnTo>
                <a:lnTo>
                  <a:pt x="129697" y="248274"/>
                </a:lnTo>
                <a:lnTo>
                  <a:pt x="229750" y="266803"/>
                </a:lnTo>
                <a:lnTo>
                  <a:pt x="163048" y="163041"/>
                </a:lnTo>
                <a:lnTo>
                  <a:pt x="203810" y="174159"/>
                </a:lnTo>
                <a:lnTo>
                  <a:pt x="155637" y="100043"/>
                </a:lnTo>
                <a:lnTo>
                  <a:pt x="185282" y="103749"/>
                </a:lnTo>
                <a:lnTo>
                  <a:pt x="114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821685" y="1454972"/>
            <a:ext cx="3992245" cy="4906645"/>
          </a:xfrm>
          <a:custGeom>
            <a:avLst/>
            <a:gdLst/>
            <a:ahLst/>
            <a:cxnLst/>
            <a:rect l="l" t="t" r="r" b="b"/>
            <a:pathLst>
              <a:path w="3992245" h="4906645">
                <a:moveTo>
                  <a:pt x="3710685" y="0"/>
                </a:moveTo>
                <a:lnTo>
                  <a:pt x="281304" y="0"/>
                </a:lnTo>
                <a:lnTo>
                  <a:pt x="235685" y="3679"/>
                </a:lnTo>
                <a:lnTo>
                  <a:pt x="192406" y="14331"/>
                </a:lnTo>
                <a:lnTo>
                  <a:pt x="152046" y="31378"/>
                </a:lnTo>
                <a:lnTo>
                  <a:pt x="115186" y="54242"/>
                </a:lnTo>
                <a:lnTo>
                  <a:pt x="82407" y="82343"/>
                </a:lnTo>
                <a:lnTo>
                  <a:pt x="54286" y="115104"/>
                </a:lnTo>
                <a:lnTo>
                  <a:pt x="31406" y="151946"/>
                </a:lnTo>
                <a:lnTo>
                  <a:pt x="14344" y="192292"/>
                </a:lnTo>
                <a:lnTo>
                  <a:pt x="3682" y="235562"/>
                </a:lnTo>
                <a:lnTo>
                  <a:pt x="0" y="281177"/>
                </a:lnTo>
                <a:lnTo>
                  <a:pt x="0" y="4625022"/>
                </a:lnTo>
                <a:lnTo>
                  <a:pt x="3682" y="4670639"/>
                </a:lnTo>
                <a:lnTo>
                  <a:pt x="14344" y="4713913"/>
                </a:lnTo>
                <a:lnTo>
                  <a:pt x="31406" y="4754264"/>
                </a:lnTo>
                <a:lnTo>
                  <a:pt x="54286" y="4791113"/>
                </a:lnTo>
                <a:lnTo>
                  <a:pt x="82407" y="4823882"/>
                </a:lnTo>
                <a:lnTo>
                  <a:pt x="115186" y="4851991"/>
                </a:lnTo>
                <a:lnTo>
                  <a:pt x="152046" y="4874861"/>
                </a:lnTo>
                <a:lnTo>
                  <a:pt x="192406" y="4891914"/>
                </a:lnTo>
                <a:lnTo>
                  <a:pt x="235685" y="4902570"/>
                </a:lnTo>
                <a:lnTo>
                  <a:pt x="281304" y="4906251"/>
                </a:lnTo>
                <a:lnTo>
                  <a:pt x="3710685" y="4906251"/>
                </a:lnTo>
                <a:lnTo>
                  <a:pt x="3756305" y="4902570"/>
                </a:lnTo>
                <a:lnTo>
                  <a:pt x="3799584" y="4891914"/>
                </a:lnTo>
                <a:lnTo>
                  <a:pt x="3839944" y="4874861"/>
                </a:lnTo>
                <a:lnTo>
                  <a:pt x="3876804" y="4851991"/>
                </a:lnTo>
                <a:lnTo>
                  <a:pt x="3909583" y="4823882"/>
                </a:lnTo>
                <a:lnTo>
                  <a:pt x="3937704" y="4791113"/>
                </a:lnTo>
                <a:lnTo>
                  <a:pt x="3960584" y="4754264"/>
                </a:lnTo>
                <a:lnTo>
                  <a:pt x="3977646" y="4713913"/>
                </a:lnTo>
                <a:lnTo>
                  <a:pt x="3988308" y="4670639"/>
                </a:lnTo>
                <a:lnTo>
                  <a:pt x="3991990" y="4625022"/>
                </a:lnTo>
                <a:lnTo>
                  <a:pt x="3991990" y="281177"/>
                </a:lnTo>
                <a:lnTo>
                  <a:pt x="3988308" y="235562"/>
                </a:lnTo>
                <a:lnTo>
                  <a:pt x="3977646" y="192292"/>
                </a:lnTo>
                <a:lnTo>
                  <a:pt x="3960584" y="151946"/>
                </a:lnTo>
                <a:lnTo>
                  <a:pt x="3937704" y="115104"/>
                </a:lnTo>
                <a:lnTo>
                  <a:pt x="3909583" y="82343"/>
                </a:lnTo>
                <a:lnTo>
                  <a:pt x="3876804" y="54242"/>
                </a:lnTo>
                <a:lnTo>
                  <a:pt x="3839944" y="31378"/>
                </a:lnTo>
                <a:lnTo>
                  <a:pt x="3799584" y="14331"/>
                </a:lnTo>
                <a:lnTo>
                  <a:pt x="3756305" y="3679"/>
                </a:lnTo>
                <a:lnTo>
                  <a:pt x="371068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8950" y="2588330"/>
            <a:ext cx="154155" cy="25199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7011" y="163576"/>
            <a:ext cx="1433195" cy="274320"/>
          </a:xfrm>
          <a:custGeom>
            <a:avLst/>
            <a:gdLst/>
            <a:ahLst/>
            <a:cxnLst/>
            <a:rect l="l" t="t" r="r" b="b"/>
            <a:pathLst>
              <a:path w="1433195" h="274320">
                <a:moveTo>
                  <a:pt x="1295768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295768" y="273938"/>
                </a:lnTo>
                <a:lnTo>
                  <a:pt x="1339023" y="266955"/>
                </a:lnTo>
                <a:lnTo>
                  <a:pt x="1376603" y="247510"/>
                </a:lnTo>
                <a:lnTo>
                  <a:pt x="1406246" y="217867"/>
                </a:lnTo>
                <a:lnTo>
                  <a:pt x="1425690" y="180288"/>
                </a:lnTo>
                <a:lnTo>
                  <a:pt x="1432674" y="137032"/>
                </a:lnTo>
                <a:lnTo>
                  <a:pt x="1425690" y="93715"/>
                </a:lnTo>
                <a:lnTo>
                  <a:pt x="1406246" y="56098"/>
                </a:lnTo>
                <a:lnTo>
                  <a:pt x="1376603" y="26436"/>
                </a:lnTo>
                <a:lnTo>
                  <a:pt x="1339023" y="6984"/>
                </a:lnTo>
                <a:lnTo>
                  <a:pt x="129576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711" y="223773"/>
            <a:ext cx="11671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общая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характеристика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7011" y="1401572"/>
            <a:ext cx="2438400" cy="945515"/>
          </a:xfrm>
          <a:custGeom>
            <a:avLst/>
            <a:gdLst/>
            <a:ahLst/>
            <a:cxnLst/>
            <a:rect l="l" t="t" r="r" b="b"/>
            <a:pathLst>
              <a:path w="2438400" h="945514">
                <a:moveTo>
                  <a:pt x="0" y="231266"/>
                </a:moveTo>
                <a:lnTo>
                  <a:pt x="4699" y="184648"/>
                </a:lnTo>
                <a:lnTo>
                  <a:pt x="18178" y="141231"/>
                </a:lnTo>
                <a:lnTo>
                  <a:pt x="39505" y="101947"/>
                </a:lnTo>
                <a:lnTo>
                  <a:pt x="67751" y="67722"/>
                </a:lnTo>
                <a:lnTo>
                  <a:pt x="101984" y="39487"/>
                </a:lnTo>
                <a:lnTo>
                  <a:pt x="141274" y="18168"/>
                </a:lnTo>
                <a:lnTo>
                  <a:pt x="184691" y="4697"/>
                </a:lnTo>
                <a:lnTo>
                  <a:pt x="231305" y="0"/>
                </a:lnTo>
                <a:lnTo>
                  <a:pt x="2206612" y="0"/>
                </a:lnTo>
                <a:lnTo>
                  <a:pt x="2253231" y="4697"/>
                </a:lnTo>
                <a:lnTo>
                  <a:pt x="2296647" y="18168"/>
                </a:lnTo>
                <a:lnTo>
                  <a:pt x="2335932" y="39487"/>
                </a:lnTo>
                <a:lnTo>
                  <a:pt x="2370156" y="67722"/>
                </a:lnTo>
                <a:lnTo>
                  <a:pt x="2398392" y="101947"/>
                </a:lnTo>
                <a:lnTo>
                  <a:pt x="2419710" y="141231"/>
                </a:lnTo>
                <a:lnTo>
                  <a:pt x="2433182" y="184648"/>
                </a:lnTo>
                <a:lnTo>
                  <a:pt x="2437879" y="231266"/>
                </a:lnTo>
                <a:lnTo>
                  <a:pt x="2437879" y="714120"/>
                </a:lnTo>
                <a:lnTo>
                  <a:pt x="2433182" y="760739"/>
                </a:lnTo>
                <a:lnTo>
                  <a:pt x="2419710" y="804156"/>
                </a:lnTo>
                <a:lnTo>
                  <a:pt x="2398392" y="843440"/>
                </a:lnTo>
                <a:lnTo>
                  <a:pt x="2370156" y="877665"/>
                </a:lnTo>
                <a:lnTo>
                  <a:pt x="2335932" y="905900"/>
                </a:lnTo>
                <a:lnTo>
                  <a:pt x="2296647" y="927219"/>
                </a:lnTo>
                <a:lnTo>
                  <a:pt x="2253231" y="940690"/>
                </a:lnTo>
                <a:lnTo>
                  <a:pt x="2206612" y="945388"/>
                </a:lnTo>
                <a:lnTo>
                  <a:pt x="231305" y="945388"/>
                </a:lnTo>
                <a:lnTo>
                  <a:pt x="184691" y="940690"/>
                </a:lnTo>
                <a:lnTo>
                  <a:pt x="141274" y="927219"/>
                </a:lnTo>
                <a:lnTo>
                  <a:pt x="101984" y="905900"/>
                </a:lnTo>
                <a:lnTo>
                  <a:pt x="67751" y="877665"/>
                </a:lnTo>
                <a:lnTo>
                  <a:pt x="39505" y="843440"/>
                </a:lnTo>
                <a:lnTo>
                  <a:pt x="18178" y="804156"/>
                </a:lnTo>
                <a:lnTo>
                  <a:pt x="4699" y="760739"/>
                </a:lnTo>
                <a:lnTo>
                  <a:pt x="0" y="714120"/>
                </a:lnTo>
                <a:lnTo>
                  <a:pt x="0" y="231266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011" y="2448560"/>
            <a:ext cx="2440305" cy="945515"/>
          </a:xfrm>
          <a:custGeom>
            <a:avLst/>
            <a:gdLst/>
            <a:ahLst/>
            <a:cxnLst/>
            <a:rect l="l" t="t" r="r" b="b"/>
            <a:pathLst>
              <a:path w="2440305" h="945514">
                <a:moveTo>
                  <a:pt x="0" y="231266"/>
                </a:moveTo>
                <a:lnTo>
                  <a:pt x="4699" y="184648"/>
                </a:lnTo>
                <a:lnTo>
                  <a:pt x="18178" y="141231"/>
                </a:lnTo>
                <a:lnTo>
                  <a:pt x="39505" y="101947"/>
                </a:lnTo>
                <a:lnTo>
                  <a:pt x="67751" y="67722"/>
                </a:lnTo>
                <a:lnTo>
                  <a:pt x="101984" y="39487"/>
                </a:lnTo>
                <a:lnTo>
                  <a:pt x="141274" y="18168"/>
                </a:lnTo>
                <a:lnTo>
                  <a:pt x="184691" y="4697"/>
                </a:lnTo>
                <a:lnTo>
                  <a:pt x="231305" y="0"/>
                </a:lnTo>
                <a:lnTo>
                  <a:pt x="2208898" y="0"/>
                </a:lnTo>
                <a:lnTo>
                  <a:pt x="2255522" y="4697"/>
                </a:lnTo>
                <a:lnTo>
                  <a:pt x="2298953" y="18168"/>
                </a:lnTo>
                <a:lnTo>
                  <a:pt x="2338258" y="39487"/>
                </a:lnTo>
                <a:lnTo>
                  <a:pt x="2372506" y="67722"/>
                </a:lnTo>
                <a:lnTo>
                  <a:pt x="2400765" y="101947"/>
                </a:lnTo>
                <a:lnTo>
                  <a:pt x="2422103" y="141231"/>
                </a:lnTo>
                <a:lnTo>
                  <a:pt x="2435589" y="184648"/>
                </a:lnTo>
                <a:lnTo>
                  <a:pt x="2440292" y="231266"/>
                </a:lnTo>
                <a:lnTo>
                  <a:pt x="2440292" y="714120"/>
                </a:lnTo>
                <a:lnTo>
                  <a:pt x="2435589" y="760703"/>
                </a:lnTo>
                <a:lnTo>
                  <a:pt x="2422103" y="804102"/>
                </a:lnTo>
                <a:lnTo>
                  <a:pt x="2400765" y="843384"/>
                </a:lnTo>
                <a:lnTo>
                  <a:pt x="2372506" y="877617"/>
                </a:lnTo>
                <a:lnTo>
                  <a:pt x="2338258" y="905867"/>
                </a:lnTo>
                <a:lnTo>
                  <a:pt x="2298953" y="927201"/>
                </a:lnTo>
                <a:lnTo>
                  <a:pt x="2255522" y="940685"/>
                </a:lnTo>
                <a:lnTo>
                  <a:pt x="2208898" y="945388"/>
                </a:lnTo>
                <a:lnTo>
                  <a:pt x="231305" y="945388"/>
                </a:lnTo>
                <a:lnTo>
                  <a:pt x="184691" y="940685"/>
                </a:lnTo>
                <a:lnTo>
                  <a:pt x="141274" y="927201"/>
                </a:lnTo>
                <a:lnTo>
                  <a:pt x="101984" y="905867"/>
                </a:lnTo>
                <a:lnTo>
                  <a:pt x="67751" y="877617"/>
                </a:lnTo>
                <a:lnTo>
                  <a:pt x="39505" y="843384"/>
                </a:lnTo>
                <a:lnTo>
                  <a:pt x="18178" y="804102"/>
                </a:lnTo>
                <a:lnTo>
                  <a:pt x="4699" y="760703"/>
                </a:lnTo>
                <a:lnTo>
                  <a:pt x="0" y="714120"/>
                </a:lnTo>
                <a:lnTo>
                  <a:pt x="0" y="231266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0096" y="4966520"/>
            <a:ext cx="4994910" cy="1303655"/>
          </a:xfrm>
          <a:custGeom>
            <a:avLst/>
            <a:gdLst/>
            <a:ahLst/>
            <a:cxnLst/>
            <a:rect l="l" t="t" r="r" b="b"/>
            <a:pathLst>
              <a:path w="4994910" h="1303654">
                <a:moveTo>
                  <a:pt x="4676000" y="0"/>
                </a:moveTo>
                <a:lnTo>
                  <a:pt x="318820" y="0"/>
                </a:lnTo>
                <a:lnTo>
                  <a:pt x="271709" y="3456"/>
                </a:lnTo>
                <a:lnTo>
                  <a:pt x="226743" y="13498"/>
                </a:lnTo>
                <a:lnTo>
                  <a:pt x="184417" y="29632"/>
                </a:lnTo>
                <a:lnTo>
                  <a:pt x="145222" y="51363"/>
                </a:lnTo>
                <a:lnTo>
                  <a:pt x="109653" y="78198"/>
                </a:lnTo>
                <a:lnTo>
                  <a:pt x="78203" y="109645"/>
                </a:lnTo>
                <a:lnTo>
                  <a:pt x="51365" y="145209"/>
                </a:lnTo>
                <a:lnTo>
                  <a:pt x="29633" y="184397"/>
                </a:lnTo>
                <a:lnTo>
                  <a:pt x="13499" y="226715"/>
                </a:lnTo>
                <a:lnTo>
                  <a:pt x="3456" y="271671"/>
                </a:lnTo>
                <a:lnTo>
                  <a:pt x="0" y="318769"/>
                </a:lnTo>
                <a:lnTo>
                  <a:pt x="0" y="984288"/>
                </a:lnTo>
                <a:lnTo>
                  <a:pt x="3456" y="1031402"/>
                </a:lnTo>
                <a:lnTo>
                  <a:pt x="13499" y="1076369"/>
                </a:lnTo>
                <a:lnTo>
                  <a:pt x="29633" y="1118697"/>
                </a:lnTo>
                <a:lnTo>
                  <a:pt x="51365" y="1157891"/>
                </a:lnTo>
                <a:lnTo>
                  <a:pt x="78203" y="1193460"/>
                </a:lnTo>
                <a:lnTo>
                  <a:pt x="109653" y="1224909"/>
                </a:lnTo>
                <a:lnTo>
                  <a:pt x="145222" y="1251746"/>
                </a:lnTo>
                <a:lnTo>
                  <a:pt x="184417" y="1273477"/>
                </a:lnTo>
                <a:lnTo>
                  <a:pt x="226743" y="1289610"/>
                </a:lnTo>
                <a:lnTo>
                  <a:pt x="271709" y="1299652"/>
                </a:lnTo>
                <a:lnTo>
                  <a:pt x="318820" y="1303108"/>
                </a:lnTo>
                <a:lnTo>
                  <a:pt x="4676000" y="1303108"/>
                </a:lnTo>
                <a:lnTo>
                  <a:pt x="4723130" y="1299652"/>
                </a:lnTo>
                <a:lnTo>
                  <a:pt x="4768111" y="1289610"/>
                </a:lnTo>
                <a:lnTo>
                  <a:pt x="4810450" y="1273477"/>
                </a:lnTo>
                <a:lnTo>
                  <a:pt x="4849655" y="1251746"/>
                </a:lnTo>
                <a:lnTo>
                  <a:pt x="4885231" y="1224909"/>
                </a:lnTo>
                <a:lnTo>
                  <a:pt x="4916686" y="1193460"/>
                </a:lnTo>
                <a:lnTo>
                  <a:pt x="4943527" y="1157891"/>
                </a:lnTo>
                <a:lnTo>
                  <a:pt x="4965262" y="1118697"/>
                </a:lnTo>
                <a:lnTo>
                  <a:pt x="4981397" y="1076369"/>
                </a:lnTo>
                <a:lnTo>
                  <a:pt x="4991440" y="1031402"/>
                </a:lnTo>
                <a:lnTo>
                  <a:pt x="4994897" y="984288"/>
                </a:lnTo>
                <a:lnTo>
                  <a:pt x="4994897" y="318769"/>
                </a:lnTo>
                <a:lnTo>
                  <a:pt x="4991440" y="271671"/>
                </a:lnTo>
                <a:lnTo>
                  <a:pt x="4981397" y="226715"/>
                </a:lnTo>
                <a:lnTo>
                  <a:pt x="4965262" y="184397"/>
                </a:lnTo>
                <a:lnTo>
                  <a:pt x="4943527" y="145209"/>
                </a:lnTo>
                <a:lnTo>
                  <a:pt x="4916686" y="109645"/>
                </a:lnTo>
                <a:lnTo>
                  <a:pt x="4885231" y="78198"/>
                </a:lnTo>
                <a:lnTo>
                  <a:pt x="4849655" y="51363"/>
                </a:lnTo>
                <a:lnTo>
                  <a:pt x="4810450" y="29632"/>
                </a:lnTo>
                <a:lnTo>
                  <a:pt x="4768111" y="13498"/>
                </a:lnTo>
                <a:lnTo>
                  <a:pt x="4723130" y="3456"/>
                </a:lnTo>
                <a:lnTo>
                  <a:pt x="467600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4578" y="3602863"/>
            <a:ext cx="30346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транспортная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доступность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округа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7471" y="3920235"/>
            <a:ext cx="4980305" cy="956944"/>
            <a:chOff x="647471" y="3920235"/>
            <a:chExt cx="4980305" cy="956944"/>
          </a:xfrm>
        </p:grpSpPr>
        <p:sp>
          <p:nvSpPr>
            <p:cNvPr id="13" name="object 13"/>
            <p:cNvSpPr/>
            <p:nvPr/>
          </p:nvSpPr>
          <p:spPr>
            <a:xfrm>
              <a:off x="647471" y="3931792"/>
              <a:ext cx="2478405" cy="945515"/>
            </a:xfrm>
            <a:custGeom>
              <a:avLst/>
              <a:gdLst/>
              <a:ahLst/>
              <a:cxnLst/>
              <a:rect l="l" t="t" r="r" b="b"/>
              <a:pathLst>
                <a:path w="2478405" h="945514">
                  <a:moveTo>
                    <a:pt x="2246985" y="0"/>
                  </a:moveTo>
                  <a:lnTo>
                    <a:pt x="231305" y="0"/>
                  </a:lnTo>
                  <a:lnTo>
                    <a:pt x="184688" y="4697"/>
                  </a:lnTo>
                  <a:lnTo>
                    <a:pt x="141269" y="18168"/>
                  </a:lnTo>
                  <a:lnTo>
                    <a:pt x="101978" y="39487"/>
                  </a:lnTo>
                  <a:lnTo>
                    <a:pt x="67746" y="67722"/>
                  </a:lnTo>
                  <a:lnTo>
                    <a:pt x="39502" y="101947"/>
                  </a:lnTo>
                  <a:lnTo>
                    <a:pt x="18176" y="141231"/>
                  </a:lnTo>
                  <a:lnTo>
                    <a:pt x="4699" y="184648"/>
                  </a:lnTo>
                  <a:lnTo>
                    <a:pt x="0" y="231266"/>
                  </a:lnTo>
                  <a:lnTo>
                    <a:pt x="0" y="713993"/>
                  </a:lnTo>
                  <a:lnTo>
                    <a:pt x="4699" y="760618"/>
                  </a:lnTo>
                  <a:lnTo>
                    <a:pt x="18176" y="804048"/>
                  </a:lnTo>
                  <a:lnTo>
                    <a:pt x="39502" y="843353"/>
                  </a:lnTo>
                  <a:lnTo>
                    <a:pt x="67746" y="877601"/>
                  </a:lnTo>
                  <a:lnTo>
                    <a:pt x="101978" y="905860"/>
                  </a:lnTo>
                  <a:lnTo>
                    <a:pt x="141269" y="927199"/>
                  </a:lnTo>
                  <a:lnTo>
                    <a:pt x="184688" y="940685"/>
                  </a:lnTo>
                  <a:lnTo>
                    <a:pt x="231305" y="945387"/>
                  </a:lnTo>
                  <a:lnTo>
                    <a:pt x="2246985" y="945387"/>
                  </a:lnTo>
                  <a:lnTo>
                    <a:pt x="2293568" y="940685"/>
                  </a:lnTo>
                  <a:lnTo>
                    <a:pt x="2336967" y="927199"/>
                  </a:lnTo>
                  <a:lnTo>
                    <a:pt x="2376249" y="905860"/>
                  </a:lnTo>
                  <a:lnTo>
                    <a:pt x="2410482" y="877601"/>
                  </a:lnTo>
                  <a:lnTo>
                    <a:pt x="2438732" y="843353"/>
                  </a:lnTo>
                  <a:lnTo>
                    <a:pt x="2460065" y="804048"/>
                  </a:lnTo>
                  <a:lnTo>
                    <a:pt x="2473550" y="760618"/>
                  </a:lnTo>
                  <a:lnTo>
                    <a:pt x="2478252" y="713993"/>
                  </a:lnTo>
                  <a:lnTo>
                    <a:pt x="2478252" y="231266"/>
                  </a:lnTo>
                  <a:lnTo>
                    <a:pt x="2473550" y="184648"/>
                  </a:lnTo>
                  <a:lnTo>
                    <a:pt x="2460065" y="141231"/>
                  </a:lnTo>
                  <a:lnTo>
                    <a:pt x="2438732" y="101947"/>
                  </a:lnTo>
                  <a:lnTo>
                    <a:pt x="2410482" y="67722"/>
                  </a:lnTo>
                  <a:lnTo>
                    <a:pt x="2376249" y="39487"/>
                  </a:lnTo>
                  <a:lnTo>
                    <a:pt x="2336967" y="18168"/>
                  </a:lnTo>
                  <a:lnTo>
                    <a:pt x="2293568" y="4697"/>
                  </a:lnTo>
                  <a:lnTo>
                    <a:pt x="2246985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25138" y="3920235"/>
              <a:ext cx="1602105" cy="945515"/>
            </a:xfrm>
            <a:custGeom>
              <a:avLst/>
              <a:gdLst/>
              <a:ahLst/>
              <a:cxnLst/>
              <a:rect l="l" t="t" r="r" b="b"/>
              <a:pathLst>
                <a:path w="1602104" h="945514">
                  <a:moveTo>
                    <a:pt x="1370711" y="0"/>
                  </a:moveTo>
                  <a:lnTo>
                    <a:pt x="231394" y="0"/>
                  </a:lnTo>
                  <a:lnTo>
                    <a:pt x="184769" y="4697"/>
                  </a:lnTo>
                  <a:lnTo>
                    <a:pt x="141339" y="18168"/>
                  </a:lnTo>
                  <a:lnTo>
                    <a:pt x="102034" y="39487"/>
                  </a:lnTo>
                  <a:lnTo>
                    <a:pt x="67786" y="67722"/>
                  </a:lnTo>
                  <a:lnTo>
                    <a:pt x="39527" y="101947"/>
                  </a:lnTo>
                  <a:lnTo>
                    <a:pt x="18188" y="141231"/>
                  </a:lnTo>
                  <a:lnTo>
                    <a:pt x="4702" y="184648"/>
                  </a:lnTo>
                  <a:lnTo>
                    <a:pt x="0" y="231266"/>
                  </a:lnTo>
                  <a:lnTo>
                    <a:pt x="0" y="714120"/>
                  </a:lnTo>
                  <a:lnTo>
                    <a:pt x="4702" y="760739"/>
                  </a:lnTo>
                  <a:lnTo>
                    <a:pt x="18188" y="804156"/>
                  </a:lnTo>
                  <a:lnTo>
                    <a:pt x="39527" y="843440"/>
                  </a:lnTo>
                  <a:lnTo>
                    <a:pt x="67786" y="877665"/>
                  </a:lnTo>
                  <a:lnTo>
                    <a:pt x="102034" y="905900"/>
                  </a:lnTo>
                  <a:lnTo>
                    <a:pt x="141339" y="927219"/>
                  </a:lnTo>
                  <a:lnTo>
                    <a:pt x="184769" y="940690"/>
                  </a:lnTo>
                  <a:lnTo>
                    <a:pt x="231394" y="945388"/>
                  </a:lnTo>
                  <a:lnTo>
                    <a:pt x="1370711" y="945388"/>
                  </a:lnTo>
                  <a:lnTo>
                    <a:pt x="1417335" y="940690"/>
                  </a:lnTo>
                  <a:lnTo>
                    <a:pt x="1460765" y="927219"/>
                  </a:lnTo>
                  <a:lnTo>
                    <a:pt x="1500070" y="905900"/>
                  </a:lnTo>
                  <a:lnTo>
                    <a:pt x="1534318" y="877665"/>
                  </a:lnTo>
                  <a:lnTo>
                    <a:pt x="1562577" y="843440"/>
                  </a:lnTo>
                  <a:lnTo>
                    <a:pt x="1583916" y="804156"/>
                  </a:lnTo>
                  <a:lnTo>
                    <a:pt x="1597402" y="760739"/>
                  </a:lnTo>
                  <a:lnTo>
                    <a:pt x="1602104" y="714120"/>
                  </a:lnTo>
                  <a:lnTo>
                    <a:pt x="1602104" y="231266"/>
                  </a:lnTo>
                  <a:lnTo>
                    <a:pt x="1597402" y="184648"/>
                  </a:lnTo>
                  <a:lnTo>
                    <a:pt x="1583916" y="141231"/>
                  </a:lnTo>
                  <a:lnTo>
                    <a:pt x="1562577" y="101947"/>
                  </a:lnTo>
                  <a:lnTo>
                    <a:pt x="1534318" y="67722"/>
                  </a:lnTo>
                  <a:lnTo>
                    <a:pt x="1500070" y="39487"/>
                  </a:lnTo>
                  <a:lnTo>
                    <a:pt x="1460765" y="18168"/>
                  </a:lnTo>
                  <a:lnTo>
                    <a:pt x="1417335" y="4697"/>
                  </a:lnTo>
                  <a:lnTo>
                    <a:pt x="1370711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58362" y="3920235"/>
              <a:ext cx="2463800" cy="945515"/>
            </a:xfrm>
            <a:custGeom>
              <a:avLst/>
              <a:gdLst/>
              <a:ahLst/>
              <a:cxnLst/>
              <a:rect l="l" t="t" r="r" b="b"/>
              <a:pathLst>
                <a:path w="2463800" h="945514">
                  <a:moveTo>
                    <a:pt x="2232152" y="0"/>
                  </a:moveTo>
                  <a:lnTo>
                    <a:pt x="231266" y="0"/>
                  </a:lnTo>
                  <a:lnTo>
                    <a:pt x="184648" y="4697"/>
                  </a:lnTo>
                  <a:lnTo>
                    <a:pt x="141231" y="18168"/>
                  </a:lnTo>
                  <a:lnTo>
                    <a:pt x="101947" y="39487"/>
                  </a:lnTo>
                  <a:lnTo>
                    <a:pt x="67722" y="67722"/>
                  </a:lnTo>
                  <a:lnTo>
                    <a:pt x="39487" y="101947"/>
                  </a:lnTo>
                  <a:lnTo>
                    <a:pt x="18168" y="141231"/>
                  </a:lnTo>
                  <a:lnTo>
                    <a:pt x="4697" y="184648"/>
                  </a:lnTo>
                  <a:lnTo>
                    <a:pt x="0" y="231266"/>
                  </a:lnTo>
                  <a:lnTo>
                    <a:pt x="0" y="714120"/>
                  </a:lnTo>
                  <a:lnTo>
                    <a:pt x="4697" y="760739"/>
                  </a:lnTo>
                  <a:lnTo>
                    <a:pt x="18168" y="804156"/>
                  </a:lnTo>
                  <a:lnTo>
                    <a:pt x="39487" y="843440"/>
                  </a:lnTo>
                  <a:lnTo>
                    <a:pt x="67722" y="877665"/>
                  </a:lnTo>
                  <a:lnTo>
                    <a:pt x="101947" y="905900"/>
                  </a:lnTo>
                  <a:lnTo>
                    <a:pt x="141231" y="927219"/>
                  </a:lnTo>
                  <a:lnTo>
                    <a:pt x="184648" y="940690"/>
                  </a:lnTo>
                  <a:lnTo>
                    <a:pt x="231266" y="945388"/>
                  </a:lnTo>
                  <a:lnTo>
                    <a:pt x="2232152" y="945388"/>
                  </a:lnTo>
                  <a:lnTo>
                    <a:pt x="2278776" y="940690"/>
                  </a:lnTo>
                  <a:lnTo>
                    <a:pt x="2322206" y="927219"/>
                  </a:lnTo>
                  <a:lnTo>
                    <a:pt x="2361511" y="905900"/>
                  </a:lnTo>
                  <a:lnTo>
                    <a:pt x="2395759" y="877665"/>
                  </a:lnTo>
                  <a:lnTo>
                    <a:pt x="2424018" y="843440"/>
                  </a:lnTo>
                  <a:lnTo>
                    <a:pt x="2445357" y="804156"/>
                  </a:lnTo>
                  <a:lnTo>
                    <a:pt x="2458843" y="760739"/>
                  </a:lnTo>
                  <a:lnTo>
                    <a:pt x="2463546" y="714120"/>
                  </a:lnTo>
                  <a:lnTo>
                    <a:pt x="2463546" y="231266"/>
                  </a:lnTo>
                  <a:lnTo>
                    <a:pt x="2458843" y="184648"/>
                  </a:lnTo>
                  <a:lnTo>
                    <a:pt x="2445357" y="141231"/>
                  </a:lnTo>
                  <a:lnTo>
                    <a:pt x="2424018" y="101947"/>
                  </a:lnTo>
                  <a:lnTo>
                    <a:pt x="2395759" y="67722"/>
                  </a:lnTo>
                  <a:lnTo>
                    <a:pt x="2361511" y="39487"/>
                  </a:lnTo>
                  <a:lnTo>
                    <a:pt x="2322206" y="18168"/>
                  </a:lnTo>
                  <a:lnTo>
                    <a:pt x="2278776" y="4697"/>
                  </a:lnTo>
                  <a:lnTo>
                    <a:pt x="2232152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14222" y="1423222"/>
            <a:ext cx="1471778" cy="950901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lang="ru-RU" sz="2400" b="1" baseline="3472" dirty="0" smtClean="0">
                <a:solidFill>
                  <a:srgbClr val="46559F"/>
                </a:solidFill>
                <a:latin typeface="Arial"/>
                <a:cs typeface="Arial"/>
              </a:rPr>
              <a:t>12,8</a:t>
            </a:r>
            <a:r>
              <a:rPr sz="2400" b="1" spc="165" baseline="3472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тыс.</a:t>
            </a:r>
            <a:r>
              <a:rPr sz="1100" b="1" spc="-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46559F"/>
                </a:solidFill>
                <a:latin typeface="Arial"/>
                <a:cs typeface="Arial"/>
              </a:rPr>
              <a:t>чел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sz="11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численность </a:t>
            </a:r>
            <a:r>
              <a:rPr sz="1100" dirty="0">
                <a:solidFill>
                  <a:srgbClr val="46559F"/>
                </a:solidFill>
                <a:latin typeface="Microsoft Sans Serif"/>
                <a:cs typeface="Microsoft Sans Serif"/>
              </a:rPr>
              <a:t>населения,</a:t>
            </a:r>
            <a:r>
              <a:rPr sz="1100" spc="-3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lang="ru-RU" sz="11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на 01.01.2024 г.</a:t>
            </a:r>
            <a:endParaRPr sz="1100" dirty="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3063" y="1550613"/>
            <a:ext cx="237161" cy="251992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183127" y="1401572"/>
            <a:ext cx="2439035" cy="945515"/>
          </a:xfrm>
          <a:custGeom>
            <a:avLst/>
            <a:gdLst/>
            <a:ahLst/>
            <a:cxnLst/>
            <a:rect l="l" t="t" r="r" b="b"/>
            <a:pathLst>
              <a:path w="2439035" h="945514">
                <a:moveTo>
                  <a:pt x="0" y="231266"/>
                </a:moveTo>
                <a:lnTo>
                  <a:pt x="4697" y="184648"/>
                </a:lnTo>
                <a:lnTo>
                  <a:pt x="18168" y="141231"/>
                </a:lnTo>
                <a:lnTo>
                  <a:pt x="39487" y="101947"/>
                </a:lnTo>
                <a:lnTo>
                  <a:pt x="67722" y="67722"/>
                </a:lnTo>
                <a:lnTo>
                  <a:pt x="101947" y="39487"/>
                </a:lnTo>
                <a:lnTo>
                  <a:pt x="141231" y="18168"/>
                </a:lnTo>
                <a:lnTo>
                  <a:pt x="184648" y="4697"/>
                </a:lnTo>
                <a:lnTo>
                  <a:pt x="231267" y="0"/>
                </a:lnTo>
                <a:lnTo>
                  <a:pt x="2207387" y="0"/>
                </a:lnTo>
                <a:lnTo>
                  <a:pt x="2254011" y="4697"/>
                </a:lnTo>
                <a:lnTo>
                  <a:pt x="2297441" y="18168"/>
                </a:lnTo>
                <a:lnTo>
                  <a:pt x="2336746" y="39487"/>
                </a:lnTo>
                <a:lnTo>
                  <a:pt x="2370994" y="67722"/>
                </a:lnTo>
                <a:lnTo>
                  <a:pt x="2399253" y="101947"/>
                </a:lnTo>
                <a:lnTo>
                  <a:pt x="2420592" y="141231"/>
                </a:lnTo>
                <a:lnTo>
                  <a:pt x="2434078" y="184648"/>
                </a:lnTo>
                <a:lnTo>
                  <a:pt x="2438781" y="231266"/>
                </a:lnTo>
                <a:lnTo>
                  <a:pt x="2438781" y="714120"/>
                </a:lnTo>
                <a:lnTo>
                  <a:pt x="2434078" y="760739"/>
                </a:lnTo>
                <a:lnTo>
                  <a:pt x="2420592" y="804156"/>
                </a:lnTo>
                <a:lnTo>
                  <a:pt x="2399253" y="843440"/>
                </a:lnTo>
                <a:lnTo>
                  <a:pt x="2370994" y="877665"/>
                </a:lnTo>
                <a:lnTo>
                  <a:pt x="2336746" y="905900"/>
                </a:lnTo>
                <a:lnTo>
                  <a:pt x="2297441" y="927219"/>
                </a:lnTo>
                <a:lnTo>
                  <a:pt x="2254011" y="940690"/>
                </a:lnTo>
                <a:lnTo>
                  <a:pt x="2207387" y="945388"/>
                </a:lnTo>
                <a:lnTo>
                  <a:pt x="231267" y="945388"/>
                </a:lnTo>
                <a:lnTo>
                  <a:pt x="184648" y="940690"/>
                </a:lnTo>
                <a:lnTo>
                  <a:pt x="141231" y="927219"/>
                </a:lnTo>
                <a:lnTo>
                  <a:pt x="101947" y="905900"/>
                </a:lnTo>
                <a:lnTo>
                  <a:pt x="67722" y="877665"/>
                </a:lnTo>
                <a:lnTo>
                  <a:pt x="39487" y="843440"/>
                </a:lnTo>
                <a:lnTo>
                  <a:pt x="18168" y="804156"/>
                </a:lnTo>
                <a:lnTo>
                  <a:pt x="4697" y="760739"/>
                </a:lnTo>
                <a:lnTo>
                  <a:pt x="0" y="714120"/>
                </a:lnTo>
                <a:lnTo>
                  <a:pt x="0" y="231266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46196" y="1515872"/>
            <a:ext cx="30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>
                <a:solidFill>
                  <a:srgbClr val="46559F"/>
                </a:solidFill>
                <a:latin typeface="Arial"/>
                <a:cs typeface="Arial"/>
              </a:rPr>
              <a:t>20</a:t>
            </a:r>
            <a:endParaRPr sz="1600" b="1" spc="-25" dirty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14317" y="1592707"/>
            <a:ext cx="6146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46196" y="1847469"/>
            <a:ext cx="149733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25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.</a:t>
            </a:r>
            <a:r>
              <a:rPr lang="ru-RU" sz="1100" spc="-25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сельсоветов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82873" y="2448560"/>
            <a:ext cx="2444750" cy="945515"/>
          </a:xfrm>
          <a:custGeom>
            <a:avLst/>
            <a:gdLst/>
            <a:ahLst/>
            <a:cxnLst/>
            <a:rect l="l" t="t" r="r" b="b"/>
            <a:pathLst>
              <a:path w="2444750" h="945514">
                <a:moveTo>
                  <a:pt x="0" y="237236"/>
                </a:moveTo>
                <a:lnTo>
                  <a:pt x="4823" y="189412"/>
                </a:lnTo>
                <a:lnTo>
                  <a:pt x="18655" y="144875"/>
                </a:lnTo>
                <a:lnTo>
                  <a:pt x="40538" y="104576"/>
                </a:lnTo>
                <a:lnTo>
                  <a:pt x="69516" y="69468"/>
                </a:lnTo>
                <a:lnTo>
                  <a:pt x="104632" y="40505"/>
                </a:lnTo>
                <a:lnTo>
                  <a:pt x="144928" y="18637"/>
                </a:lnTo>
                <a:lnTo>
                  <a:pt x="189449" y="4818"/>
                </a:lnTo>
                <a:lnTo>
                  <a:pt x="237236" y="0"/>
                </a:lnTo>
                <a:lnTo>
                  <a:pt x="2207133" y="0"/>
                </a:lnTo>
                <a:lnTo>
                  <a:pt x="2254919" y="4818"/>
                </a:lnTo>
                <a:lnTo>
                  <a:pt x="2299440" y="18637"/>
                </a:lnTo>
                <a:lnTo>
                  <a:pt x="2339736" y="40505"/>
                </a:lnTo>
                <a:lnTo>
                  <a:pt x="2374852" y="69468"/>
                </a:lnTo>
                <a:lnTo>
                  <a:pt x="2403830" y="104576"/>
                </a:lnTo>
                <a:lnTo>
                  <a:pt x="2425713" y="144875"/>
                </a:lnTo>
                <a:lnTo>
                  <a:pt x="2439545" y="189412"/>
                </a:lnTo>
                <a:lnTo>
                  <a:pt x="2444368" y="237236"/>
                </a:lnTo>
                <a:lnTo>
                  <a:pt x="2444368" y="708151"/>
                </a:lnTo>
                <a:lnTo>
                  <a:pt x="2439545" y="755975"/>
                </a:lnTo>
                <a:lnTo>
                  <a:pt x="2425713" y="800512"/>
                </a:lnTo>
                <a:lnTo>
                  <a:pt x="2403830" y="840811"/>
                </a:lnTo>
                <a:lnTo>
                  <a:pt x="2374852" y="875919"/>
                </a:lnTo>
                <a:lnTo>
                  <a:pt x="2339736" y="904882"/>
                </a:lnTo>
                <a:lnTo>
                  <a:pt x="2299440" y="926750"/>
                </a:lnTo>
                <a:lnTo>
                  <a:pt x="2254919" y="940569"/>
                </a:lnTo>
                <a:lnTo>
                  <a:pt x="2207133" y="945388"/>
                </a:lnTo>
                <a:lnTo>
                  <a:pt x="237236" y="945388"/>
                </a:lnTo>
                <a:lnTo>
                  <a:pt x="189449" y="940569"/>
                </a:lnTo>
                <a:lnTo>
                  <a:pt x="144928" y="926750"/>
                </a:lnTo>
                <a:lnTo>
                  <a:pt x="104632" y="904882"/>
                </a:lnTo>
                <a:lnTo>
                  <a:pt x="69516" y="875919"/>
                </a:lnTo>
                <a:lnTo>
                  <a:pt x="40538" y="840811"/>
                </a:lnTo>
                <a:lnTo>
                  <a:pt x="18655" y="800512"/>
                </a:lnTo>
                <a:lnTo>
                  <a:pt x="4823" y="755975"/>
                </a:lnTo>
                <a:lnTo>
                  <a:pt x="0" y="708151"/>
                </a:lnTo>
                <a:lnTo>
                  <a:pt x="0" y="237236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14222" y="2440463"/>
            <a:ext cx="1141730" cy="64833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lang="ru-RU" sz="1600" b="1" dirty="0" smtClean="0">
                <a:solidFill>
                  <a:srgbClr val="46559F"/>
                </a:solidFill>
                <a:latin typeface="Arial"/>
                <a:cs typeface="Arial"/>
              </a:rPr>
              <a:t>5214</a:t>
            </a:r>
            <a:r>
              <a:rPr sz="1600" b="1" spc="-8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км.</a:t>
            </a:r>
            <a:r>
              <a:rPr sz="11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46559F"/>
                </a:solidFill>
                <a:latin typeface="Arial"/>
                <a:cs typeface="Arial"/>
              </a:rPr>
              <a:t>кв.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100" dirty="0">
                <a:solidFill>
                  <a:srgbClr val="46559F"/>
                </a:solidFill>
                <a:latin typeface="Microsoft Sans Serif"/>
                <a:cs typeface="Microsoft Sans Serif"/>
              </a:rPr>
              <a:t>площадь</a:t>
            </a:r>
            <a:r>
              <a:rPr sz="1100" spc="-5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района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46196" y="2434561"/>
            <a:ext cx="814705" cy="82169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lang="ru-RU"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50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00"/>
              </a:spcBef>
            </a:pPr>
            <a:r>
              <a:rPr sz="11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населённых пунктов</a:t>
            </a:r>
            <a:endParaRPr sz="1100" dirty="0">
              <a:latin typeface="Microsoft Sans Serif"/>
              <a:cs typeface="Microsoft Sans Serif"/>
            </a:endParaRPr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5651" y="2583631"/>
            <a:ext cx="251984" cy="25199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77442" y="3972857"/>
            <a:ext cx="2327834" cy="86305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7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автотранспорт</a:t>
            </a:r>
            <a:endParaRPr sz="1100" dirty="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40"/>
              </a:spcBef>
            </a:pPr>
            <a:r>
              <a:rPr lang="ru-RU" sz="700" b="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70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700" b="1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7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700" b="1" spc="10" dirty="0" smtClean="0">
                <a:solidFill>
                  <a:srgbClr val="FFFFFF"/>
                </a:solidFill>
                <a:latin typeface="Arial"/>
                <a:cs typeface="Arial"/>
              </a:rPr>
              <a:t>14 Белоярск-Заринск</a:t>
            </a:r>
          </a:p>
          <a:p>
            <a:pPr marL="16510">
              <a:lnSpc>
                <a:spcPct val="100000"/>
              </a:lnSpc>
              <a:spcBef>
                <a:spcPts val="40"/>
              </a:spcBef>
            </a:pPr>
            <a:r>
              <a:rPr lang="ru-RU" sz="700" b="1" spc="10" dirty="0" smtClean="0">
                <a:solidFill>
                  <a:srgbClr val="FFFFFF"/>
                </a:solidFill>
                <a:latin typeface="Arial"/>
                <a:cs typeface="Arial"/>
              </a:rPr>
              <a:t>К - 15 Мартыново-Тогул-Залесово</a:t>
            </a:r>
          </a:p>
          <a:p>
            <a:pPr marL="16510">
              <a:lnSpc>
                <a:spcPct val="100000"/>
              </a:lnSpc>
              <a:spcBef>
                <a:spcPts val="40"/>
              </a:spcBef>
            </a:pPr>
            <a:r>
              <a:rPr lang="ru-RU" sz="700" b="1" spc="10" dirty="0" smtClean="0">
                <a:solidFill>
                  <a:srgbClr val="FFFFFF"/>
                </a:solidFill>
                <a:latin typeface="Arial"/>
                <a:cs typeface="Arial"/>
              </a:rPr>
              <a:t>К – 54 Заринск-Смазнево-Голуха-Цементный завод</a:t>
            </a:r>
          </a:p>
          <a:p>
            <a:pPr marL="16510">
              <a:lnSpc>
                <a:spcPct val="100000"/>
              </a:lnSpc>
              <a:spcBef>
                <a:spcPts val="40"/>
              </a:spcBef>
            </a:pPr>
            <a:endParaRPr sz="7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20"/>
              </a:spcBef>
            </a:pPr>
            <a:endParaRPr sz="7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3523" y="5586780"/>
            <a:ext cx="10160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с</a:t>
            </a:r>
            <a:r>
              <a:rPr sz="70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700" spc="-35" dirty="0">
                <a:solidFill>
                  <a:srgbClr val="46559F"/>
                </a:solidFill>
                <a:latin typeface="Microsoft Sans Serif"/>
                <a:cs typeface="Microsoft Sans Serif"/>
              </a:rPr>
              <a:t>твёрдым</a:t>
            </a:r>
            <a:r>
              <a:rPr sz="700" spc="-2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700" spc="-45" dirty="0">
                <a:solidFill>
                  <a:srgbClr val="46559F"/>
                </a:solidFill>
                <a:latin typeface="Microsoft Sans Serif"/>
                <a:cs typeface="Microsoft Sans Serif"/>
              </a:rPr>
              <a:t>покрытием</a:t>
            </a:r>
            <a:r>
              <a:rPr sz="7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46559F"/>
                </a:solidFill>
                <a:latin typeface="Microsoft Sans Serif"/>
                <a:cs typeface="Microsoft Sans Serif"/>
              </a:rPr>
              <a:t>(%)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68095" y="5790082"/>
            <a:ext cx="10375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40" dirty="0">
                <a:solidFill>
                  <a:srgbClr val="46559F"/>
                </a:solidFill>
                <a:latin typeface="Microsoft Sans Serif"/>
                <a:cs typeface="Microsoft Sans Serif"/>
              </a:rPr>
              <a:t>соответствует</a:t>
            </a:r>
            <a:r>
              <a:rPr sz="700" spc="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700" spc="-40" dirty="0">
                <a:solidFill>
                  <a:srgbClr val="46559F"/>
                </a:solidFill>
                <a:latin typeface="Microsoft Sans Serif"/>
                <a:cs typeface="Microsoft Sans Serif"/>
              </a:rPr>
              <a:t>нормам</a:t>
            </a:r>
            <a:r>
              <a:rPr sz="700" spc="4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46559F"/>
                </a:solidFill>
                <a:latin typeface="Microsoft Sans Serif"/>
                <a:cs typeface="Microsoft Sans Serif"/>
              </a:rPr>
              <a:t>(%)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8254" y="5808370"/>
            <a:ext cx="18732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700" spc="-2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61,2</a:t>
            </a:r>
            <a:endParaRPr sz="700" dirty="0">
              <a:latin typeface="Microsoft Sans Serif"/>
              <a:cs typeface="Microsoft Sans Serif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08715" y="5545201"/>
            <a:ext cx="3178175" cy="489584"/>
            <a:chOff x="808715" y="5545201"/>
            <a:chExt cx="3178175" cy="489584"/>
          </a:xfrm>
        </p:grpSpPr>
        <p:sp>
          <p:nvSpPr>
            <p:cNvPr id="36" name="object 36"/>
            <p:cNvSpPr/>
            <p:nvPr/>
          </p:nvSpPr>
          <p:spPr>
            <a:xfrm>
              <a:off x="3105276" y="5556377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875"/>
                  </a:lnTo>
                </a:path>
              </a:pathLst>
            </a:custGeom>
            <a:ln w="635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8710" y="5560695"/>
              <a:ext cx="341630" cy="122555"/>
            </a:xfrm>
            <a:custGeom>
              <a:avLst/>
              <a:gdLst/>
              <a:ahLst/>
              <a:cxnLst/>
              <a:rect l="l" t="t" r="r" b="b"/>
              <a:pathLst>
                <a:path w="341630" h="122554">
                  <a:moveTo>
                    <a:pt x="96583" y="98005"/>
                  </a:moveTo>
                  <a:lnTo>
                    <a:pt x="94691" y="88633"/>
                  </a:lnTo>
                  <a:lnTo>
                    <a:pt x="89535" y="80975"/>
                  </a:lnTo>
                  <a:lnTo>
                    <a:pt x="81876" y="75806"/>
                  </a:lnTo>
                  <a:lnTo>
                    <a:pt x="72504" y="73914"/>
                  </a:lnTo>
                  <a:lnTo>
                    <a:pt x="63119" y="75806"/>
                  </a:lnTo>
                  <a:lnTo>
                    <a:pt x="55473" y="80975"/>
                  </a:lnTo>
                  <a:lnTo>
                    <a:pt x="50304" y="88633"/>
                  </a:lnTo>
                  <a:lnTo>
                    <a:pt x="48412" y="98005"/>
                  </a:lnTo>
                  <a:lnTo>
                    <a:pt x="50304" y="107378"/>
                  </a:lnTo>
                  <a:lnTo>
                    <a:pt x="55473" y="115036"/>
                  </a:lnTo>
                  <a:lnTo>
                    <a:pt x="63119" y="120205"/>
                  </a:lnTo>
                  <a:lnTo>
                    <a:pt x="72504" y="122097"/>
                  </a:lnTo>
                  <a:lnTo>
                    <a:pt x="81876" y="120205"/>
                  </a:lnTo>
                  <a:lnTo>
                    <a:pt x="89535" y="115036"/>
                  </a:lnTo>
                  <a:lnTo>
                    <a:pt x="94691" y="107378"/>
                  </a:lnTo>
                  <a:lnTo>
                    <a:pt x="96583" y="98005"/>
                  </a:lnTo>
                  <a:close/>
                </a:path>
                <a:path w="341630" h="122554">
                  <a:moveTo>
                    <a:pt x="296684" y="98005"/>
                  </a:moveTo>
                  <a:lnTo>
                    <a:pt x="294792" y="88633"/>
                  </a:lnTo>
                  <a:lnTo>
                    <a:pt x="289636" y="80975"/>
                  </a:lnTo>
                  <a:lnTo>
                    <a:pt x="281978" y="75806"/>
                  </a:lnTo>
                  <a:lnTo>
                    <a:pt x="272605" y="73914"/>
                  </a:lnTo>
                  <a:lnTo>
                    <a:pt x="263232" y="75806"/>
                  </a:lnTo>
                  <a:lnTo>
                    <a:pt x="255574" y="80975"/>
                  </a:lnTo>
                  <a:lnTo>
                    <a:pt x="250405" y="88633"/>
                  </a:lnTo>
                  <a:lnTo>
                    <a:pt x="248513" y="98005"/>
                  </a:lnTo>
                  <a:lnTo>
                    <a:pt x="250405" y="107378"/>
                  </a:lnTo>
                  <a:lnTo>
                    <a:pt x="255574" y="115036"/>
                  </a:lnTo>
                  <a:lnTo>
                    <a:pt x="263232" y="120205"/>
                  </a:lnTo>
                  <a:lnTo>
                    <a:pt x="272605" y="122097"/>
                  </a:lnTo>
                  <a:lnTo>
                    <a:pt x="281978" y="120205"/>
                  </a:lnTo>
                  <a:lnTo>
                    <a:pt x="289636" y="115036"/>
                  </a:lnTo>
                  <a:lnTo>
                    <a:pt x="294792" y="107378"/>
                  </a:lnTo>
                  <a:lnTo>
                    <a:pt x="296684" y="98005"/>
                  </a:lnTo>
                  <a:close/>
                </a:path>
                <a:path w="341630" h="122554">
                  <a:moveTo>
                    <a:pt x="341160" y="80708"/>
                  </a:moveTo>
                  <a:lnTo>
                    <a:pt x="339394" y="77114"/>
                  </a:lnTo>
                  <a:lnTo>
                    <a:pt x="336372" y="74777"/>
                  </a:lnTo>
                  <a:lnTo>
                    <a:pt x="331711" y="70700"/>
                  </a:lnTo>
                  <a:lnTo>
                    <a:pt x="286499" y="42443"/>
                  </a:lnTo>
                  <a:lnTo>
                    <a:pt x="241109" y="34582"/>
                  </a:lnTo>
                  <a:lnTo>
                    <a:pt x="225628" y="25349"/>
                  </a:lnTo>
                  <a:lnTo>
                    <a:pt x="209842" y="16687"/>
                  </a:lnTo>
                  <a:lnTo>
                    <a:pt x="193738" y="8585"/>
                  </a:lnTo>
                  <a:lnTo>
                    <a:pt x="174866" y="0"/>
                  </a:lnTo>
                  <a:lnTo>
                    <a:pt x="171958" y="762"/>
                  </a:lnTo>
                  <a:lnTo>
                    <a:pt x="168300" y="5626"/>
                  </a:lnTo>
                  <a:lnTo>
                    <a:pt x="168884" y="9436"/>
                  </a:lnTo>
                  <a:lnTo>
                    <a:pt x="200342" y="29451"/>
                  </a:lnTo>
                  <a:lnTo>
                    <a:pt x="188772" y="29451"/>
                  </a:lnTo>
                  <a:lnTo>
                    <a:pt x="185521" y="32702"/>
                  </a:lnTo>
                  <a:lnTo>
                    <a:pt x="185521" y="36703"/>
                  </a:lnTo>
                  <a:lnTo>
                    <a:pt x="140106" y="36449"/>
                  </a:lnTo>
                  <a:lnTo>
                    <a:pt x="137350" y="35915"/>
                  </a:lnTo>
                  <a:lnTo>
                    <a:pt x="137426" y="18707"/>
                  </a:lnTo>
                  <a:lnTo>
                    <a:pt x="134835" y="15468"/>
                  </a:lnTo>
                  <a:lnTo>
                    <a:pt x="127152" y="14046"/>
                  </a:lnTo>
                  <a:lnTo>
                    <a:pt x="123317" y="16751"/>
                  </a:lnTo>
                  <a:lnTo>
                    <a:pt x="122529" y="22034"/>
                  </a:lnTo>
                  <a:lnTo>
                    <a:pt x="122529" y="33045"/>
                  </a:lnTo>
                  <a:lnTo>
                    <a:pt x="81953" y="25768"/>
                  </a:lnTo>
                  <a:lnTo>
                    <a:pt x="33629" y="39624"/>
                  </a:lnTo>
                  <a:lnTo>
                    <a:pt x="2603" y="70485"/>
                  </a:lnTo>
                  <a:lnTo>
                    <a:pt x="3810" y="85585"/>
                  </a:lnTo>
                  <a:lnTo>
                    <a:pt x="241" y="90081"/>
                  </a:lnTo>
                  <a:lnTo>
                    <a:pt x="0" y="97269"/>
                  </a:lnTo>
                  <a:lnTo>
                    <a:pt x="2819" y="101003"/>
                  </a:lnTo>
                  <a:lnTo>
                    <a:pt x="16903" y="104165"/>
                  </a:lnTo>
                  <a:lnTo>
                    <a:pt x="38138" y="105549"/>
                  </a:lnTo>
                  <a:lnTo>
                    <a:pt x="36474" y="98183"/>
                  </a:lnTo>
                  <a:lnTo>
                    <a:pt x="37312" y="90474"/>
                  </a:lnTo>
                  <a:lnTo>
                    <a:pt x="40513" y="83642"/>
                  </a:lnTo>
                  <a:lnTo>
                    <a:pt x="48590" y="72275"/>
                  </a:lnTo>
                  <a:lnTo>
                    <a:pt x="60007" y="65138"/>
                  </a:lnTo>
                  <a:lnTo>
                    <a:pt x="73266" y="62801"/>
                  </a:lnTo>
                  <a:lnTo>
                    <a:pt x="86868" y="65836"/>
                  </a:lnTo>
                  <a:lnTo>
                    <a:pt x="95491" y="71297"/>
                  </a:lnTo>
                  <a:lnTo>
                    <a:pt x="102057" y="78828"/>
                  </a:lnTo>
                  <a:lnTo>
                    <a:pt x="106248" y="87909"/>
                  </a:lnTo>
                  <a:lnTo>
                    <a:pt x="107696" y="98005"/>
                  </a:lnTo>
                  <a:lnTo>
                    <a:pt x="107137" y="105244"/>
                  </a:lnTo>
                  <a:lnTo>
                    <a:pt x="106032" y="108699"/>
                  </a:lnTo>
                  <a:lnTo>
                    <a:pt x="239064" y="108699"/>
                  </a:lnTo>
                  <a:lnTo>
                    <a:pt x="249516" y="71170"/>
                  </a:lnTo>
                  <a:lnTo>
                    <a:pt x="275615" y="62712"/>
                  </a:lnTo>
                  <a:lnTo>
                    <a:pt x="288582" y="66446"/>
                  </a:lnTo>
                  <a:lnTo>
                    <a:pt x="299224" y="74764"/>
                  </a:lnTo>
                  <a:lnTo>
                    <a:pt x="306082" y="86956"/>
                  </a:lnTo>
                  <a:lnTo>
                    <a:pt x="307898" y="92519"/>
                  </a:lnTo>
                  <a:lnTo>
                    <a:pt x="308305" y="98450"/>
                  </a:lnTo>
                  <a:lnTo>
                    <a:pt x="307225" y="104203"/>
                  </a:lnTo>
                  <a:lnTo>
                    <a:pt x="341160" y="104203"/>
                  </a:lnTo>
                  <a:lnTo>
                    <a:pt x="341160" y="80708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83100" y="5545201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799"/>
                  </a:lnTo>
                </a:path>
              </a:pathLst>
            </a:custGeom>
            <a:ln w="635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83335" y="5235955"/>
            <a:ext cx="1856105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95"/>
              </a:spcBef>
            </a:pP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автомобильные</a:t>
            </a:r>
            <a:r>
              <a:rPr sz="700" b="1" spc="-6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дороги</a:t>
            </a:r>
            <a:r>
              <a:rPr sz="700" b="1" spc="3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40" dirty="0">
                <a:solidFill>
                  <a:srgbClr val="46559F"/>
                </a:solidFill>
                <a:latin typeface="Arial"/>
                <a:cs typeface="Arial"/>
              </a:rPr>
              <a:t>местного</a:t>
            </a:r>
            <a:r>
              <a:rPr sz="700" b="1" spc="-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значения</a:t>
            </a:r>
            <a:endParaRPr sz="700" dirty="0">
              <a:latin typeface="Arial"/>
              <a:cs typeface="Arial"/>
            </a:endParaRPr>
          </a:p>
          <a:p>
            <a:pPr marL="1339215">
              <a:lnSpc>
                <a:spcPts val="800"/>
              </a:lnSpc>
            </a:pPr>
            <a:r>
              <a:rPr lang="ru-RU" sz="700" b="1" spc="-35" dirty="0" smtClean="0">
                <a:solidFill>
                  <a:srgbClr val="46559F"/>
                </a:solidFill>
                <a:latin typeface="Arial"/>
                <a:cs typeface="Arial"/>
              </a:rPr>
              <a:t>791,6</a:t>
            </a:r>
            <a:r>
              <a:rPr sz="700" b="1" spc="-4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25" dirty="0">
                <a:solidFill>
                  <a:srgbClr val="46559F"/>
                </a:solidFill>
                <a:latin typeface="Arial"/>
                <a:cs typeface="Arial"/>
              </a:rPr>
              <a:t>км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64602" y="2661030"/>
            <a:ext cx="835025" cy="274320"/>
          </a:xfrm>
          <a:custGeom>
            <a:avLst/>
            <a:gdLst/>
            <a:ahLst/>
            <a:cxnLst/>
            <a:rect l="l" t="t" r="r" b="b"/>
            <a:pathLst>
              <a:path w="835025" h="274319">
                <a:moveTo>
                  <a:pt x="697611" y="0"/>
                </a:moveTo>
                <a:lnTo>
                  <a:pt x="136905" y="0"/>
                </a:lnTo>
                <a:lnTo>
                  <a:pt x="93650" y="6971"/>
                </a:lnTo>
                <a:lnTo>
                  <a:pt x="56071" y="26391"/>
                </a:lnTo>
                <a:lnTo>
                  <a:pt x="26428" y="56016"/>
                </a:lnTo>
                <a:lnTo>
                  <a:pt x="6983" y="93602"/>
                </a:lnTo>
                <a:lnTo>
                  <a:pt x="0" y="136906"/>
                </a:lnTo>
                <a:lnTo>
                  <a:pt x="6983" y="180161"/>
                </a:lnTo>
                <a:lnTo>
                  <a:pt x="26428" y="217740"/>
                </a:lnTo>
                <a:lnTo>
                  <a:pt x="56071" y="247383"/>
                </a:lnTo>
                <a:lnTo>
                  <a:pt x="93650" y="266828"/>
                </a:lnTo>
                <a:lnTo>
                  <a:pt x="136905" y="273812"/>
                </a:lnTo>
                <a:lnTo>
                  <a:pt x="697611" y="273812"/>
                </a:lnTo>
                <a:lnTo>
                  <a:pt x="740866" y="266828"/>
                </a:lnTo>
                <a:lnTo>
                  <a:pt x="778445" y="247383"/>
                </a:lnTo>
                <a:lnTo>
                  <a:pt x="808088" y="217740"/>
                </a:lnTo>
                <a:lnTo>
                  <a:pt x="827533" y="180161"/>
                </a:lnTo>
                <a:lnTo>
                  <a:pt x="834517" y="136906"/>
                </a:lnTo>
                <a:lnTo>
                  <a:pt x="827533" y="93602"/>
                </a:lnTo>
                <a:lnTo>
                  <a:pt x="808088" y="56016"/>
                </a:lnTo>
                <a:lnTo>
                  <a:pt x="778445" y="26391"/>
                </a:lnTo>
                <a:lnTo>
                  <a:pt x="740866" y="6971"/>
                </a:lnTo>
                <a:lnTo>
                  <a:pt x="69761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147050" y="2721991"/>
            <a:ext cx="4508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Ребриха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ОБЩАЯ</a:t>
            </a:r>
            <a:r>
              <a:rPr spc="-55" dirty="0"/>
              <a:t> </a:t>
            </a:r>
            <a:r>
              <a:rPr spc="-20" dirty="0"/>
              <a:t>ХАРАКТЕРИСТИКА</a:t>
            </a:r>
          </a:p>
          <a:p>
            <a:pPr marL="22860">
              <a:lnSpc>
                <a:spcPct val="100000"/>
              </a:lnSpc>
            </a:pPr>
            <a:r>
              <a:rPr lang="ru-RU" b="0" spc="-40" dirty="0" smtClean="0">
                <a:latin typeface="Microsoft Sans Serif"/>
                <a:cs typeface="Microsoft Sans Serif"/>
              </a:rPr>
              <a:t>ЗАРИНСКОГО</a:t>
            </a:r>
            <a:r>
              <a:rPr b="0" spc="-35" dirty="0" smtClean="0">
                <a:latin typeface="Microsoft Sans Serif"/>
                <a:cs typeface="Microsoft Sans Serif"/>
              </a:rPr>
              <a:t> </a:t>
            </a:r>
            <a:r>
              <a:rPr b="0" spc="-10" dirty="0">
                <a:latin typeface="Microsoft Sans Serif"/>
                <a:cs typeface="Microsoft Sans Serif"/>
              </a:rPr>
              <a:t>РАЙОНА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2525395" y="5573064"/>
            <a:ext cx="23304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7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61,2</a:t>
            </a:r>
            <a:endParaRPr sz="700" spc="-20" dirty="0">
              <a:solidFill>
                <a:srgbClr val="46559F"/>
              </a:solidFill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107563" y="4993640"/>
            <a:ext cx="890269" cy="453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краевого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50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35" dirty="0">
                <a:solidFill>
                  <a:srgbClr val="46559F"/>
                </a:solidFill>
                <a:latin typeface="Arial"/>
                <a:cs typeface="Arial"/>
              </a:rPr>
              <a:t>межмуниципального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значения</a:t>
            </a:r>
            <a:endParaRPr sz="700" dirty="0">
              <a:latin typeface="Arial"/>
              <a:cs typeface="Arial"/>
            </a:endParaRPr>
          </a:p>
          <a:p>
            <a:pPr marL="13335" algn="ctr">
              <a:lnSpc>
                <a:spcPct val="100000"/>
              </a:lnSpc>
              <a:spcBef>
                <a:spcPts val="15"/>
              </a:spcBef>
            </a:pPr>
            <a:r>
              <a:rPr lang="ru-RU" sz="700" b="1" spc="-35" dirty="0" smtClean="0">
                <a:solidFill>
                  <a:srgbClr val="46559F"/>
                </a:solidFill>
                <a:latin typeface="Arial"/>
                <a:cs typeface="Arial"/>
              </a:rPr>
              <a:t>437,2</a:t>
            </a:r>
            <a:r>
              <a:rPr sz="700" b="1" spc="-4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25" dirty="0">
                <a:solidFill>
                  <a:srgbClr val="46559F"/>
                </a:solidFill>
                <a:latin typeface="Arial"/>
                <a:cs typeface="Arial"/>
              </a:rPr>
              <a:t>км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59607" y="5568492"/>
            <a:ext cx="18732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7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100</a:t>
            </a:r>
            <a:endParaRPr sz="700" spc="-20" dirty="0">
              <a:solidFill>
                <a:srgbClr val="46559F"/>
              </a:solidFill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05783" y="5206365"/>
            <a:ext cx="103251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1790" marR="5080" indent="-339725">
              <a:lnSpc>
                <a:spcPct val="100000"/>
              </a:lnSpc>
              <a:spcBef>
                <a:spcPts val="95"/>
              </a:spcBef>
            </a:pPr>
            <a:endParaRPr sz="70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07229" y="5543499"/>
            <a:ext cx="27876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700" dirty="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840218" y="3232226"/>
            <a:ext cx="61468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ст.</a:t>
            </a:r>
            <a:r>
              <a:rPr sz="8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Ребриха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7608154" y="3226216"/>
            <a:ext cx="210820" cy="164465"/>
            <a:chOff x="7608154" y="3226216"/>
            <a:chExt cx="210820" cy="164465"/>
          </a:xfrm>
        </p:grpSpPr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3077" y="3226216"/>
              <a:ext cx="75366" cy="12599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8154" y="3227251"/>
              <a:ext cx="107795" cy="163048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782523" y="4612640"/>
            <a:ext cx="215963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расстояние</a:t>
            </a:r>
            <a:r>
              <a:rPr sz="7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Барнаул</a:t>
            </a:r>
            <a:r>
              <a:rPr sz="7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 err="1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700" b="1" spc="-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lang="ru-RU" sz="700" b="1" dirty="0" smtClean="0">
                <a:solidFill>
                  <a:srgbClr val="FFFFFF"/>
                </a:solidFill>
                <a:latin typeface="Arial"/>
                <a:cs typeface="Arial"/>
              </a:rPr>
              <a:t>дминистративного центра г. Заринск 110 км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59" name="object 59"/>
          <p:cNvSpPr txBox="1"/>
          <p:nvPr/>
        </p:nvSpPr>
        <p:spPr>
          <a:xfrm>
            <a:off x="3346196" y="3986910"/>
            <a:ext cx="227711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907415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западно-сибирская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железная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дорога</a:t>
            </a:r>
            <a:endParaRPr sz="1100" dirty="0">
              <a:latin typeface="Arial"/>
              <a:cs typeface="Arial"/>
            </a:endParaRPr>
          </a:p>
          <a:p>
            <a:pPr marL="193040" indent="-1727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пассажирские</a:t>
            </a:r>
            <a:r>
              <a:rPr sz="7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перевозки</a:t>
            </a:r>
            <a:endParaRPr sz="700" dirty="0">
              <a:latin typeface="Arial"/>
              <a:cs typeface="Arial"/>
            </a:endParaRPr>
          </a:p>
          <a:p>
            <a:pPr marL="193040" indent="-172720">
              <a:lnSpc>
                <a:spcPct val="100000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грузовые</a:t>
            </a:r>
            <a:r>
              <a:rPr sz="7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перевозки</a:t>
            </a: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расстояние</a:t>
            </a:r>
            <a:r>
              <a:rPr sz="7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7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Барнаул</a:t>
            </a:r>
            <a:r>
              <a:rPr sz="7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 err="1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700" b="1" spc="-10" dirty="0" smtClean="0">
                <a:solidFill>
                  <a:srgbClr val="FFFFFF"/>
                </a:solidFill>
                <a:latin typeface="Arial"/>
                <a:cs typeface="Arial"/>
              </a:rPr>
              <a:t>административного центра г. Заринск 86</a:t>
            </a:r>
            <a:r>
              <a:rPr sz="70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25" dirty="0">
                <a:solidFill>
                  <a:srgbClr val="FFFFFF"/>
                </a:solidFill>
                <a:latin typeface="Arial"/>
                <a:cs typeface="Arial"/>
              </a:rPr>
              <a:t>км</a:t>
            </a:r>
            <a:endParaRPr sz="700" dirty="0">
              <a:latin typeface="Arial"/>
              <a:cs typeface="Arial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683" y="1552647"/>
            <a:ext cx="152413" cy="2499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10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96" y="1454972"/>
            <a:ext cx="4023238" cy="490664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1" y="163576"/>
            <a:ext cx="2273300" cy="274320"/>
          </a:xfrm>
          <a:custGeom>
            <a:avLst/>
            <a:gdLst/>
            <a:ahLst/>
            <a:cxnLst/>
            <a:rect l="l" t="t" r="r" b="b"/>
            <a:pathLst>
              <a:path w="2273300" h="274320">
                <a:moveTo>
                  <a:pt x="2136127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2136127" y="273938"/>
                </a:lnTo>
                <a:lnTo>
                  <a:pt x="2179444" y="266955"/>
                </a:lnTo>
                <a:lnTo>
                  <a:pt x="2217061" y="247510"/>
                </a:lnTo>
                <a:lnTo>
                  <a:pt x="2246723" y="217867"/>
                </a:lnTo>
                <a:lnTo>
                  <a:pt x="2266175" y="180288"/>
                </a:lnTo>
                <a:lnTo>
                  <a:pt x="2273160" y="137032"/>
                </a:lnTo>
                <a:lnTo>
                  <a:pt x="2266175" y="93715"/>
                </a:lnTo>
                <a:lnTo>
                  <a:pt x="2246723" y="56098"/>
                </a:lnTo>
                <a:lnTo>
                  <a:pt x="2217061" y="26436"/>
                </a:lnTo>
                <a:lnTo>
                  <a:pt x="2179444" y="6984"/>
                </a:lnTo>
                <a:lnTo>
                  <a:pt x="2136127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2711" y="223773"/>
            <a:ext cx="19792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социально-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экономические</a:t>
            </a:r>
            <a:r>
              <a:rPr sz="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показатели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92" y="1437258"/>
            <a:ext cx="8841546" cy="4906010"/>
            <a:chOff x="627011" y="1401572"/>
            <a:chExt cx="6024245" cy="4906010"/>
          </a:xfrm>
        </p:grpSpPr>
        <p:sp>
          <p:nvSpPr>
            <p:cNvPr id="5" name="object 5"/>
            <p:cNvSpPr/>
            <p:nvPr/>
          </p:nvSpPr>
          <p:spPr>
            <a:xfrm>
              <a:off x="627011" y="1401572"/>
              <a:ext cx="6024245" cy="4906010"/>
            </a:xfrm>
            <a:custGeom>
              <a:avLst/>
              <a:gdLst/>
              <a:ahLst/>
              <a:cxnLst/>
              <a:rect l="l" t="t" r="r" b="b"/>
              <a:pathLst>
                <a:path w="6024245" h="4906010">
                  <a:moveTo>
                    <a:pt x="5755500" y="0"/>
                  </a:moveTo>
                  <a:lnTo>
                    <a:pt x="268528" y="0"/>
                  </a:lnTo>
                  <a:lnTo>
                    <a:pt x="220262" y="4323"/>
                  </a:lnTo>
                  <a:lnTo>
                    <a:pt x="174833" y="16789"/>
                  </a:lnTo>
                  <a:lnTo>
                    <a:pt x="133000" y="36641"/>
                  </a:lnTo>
                  <a:lnTo>
                    <a:pt x="95521" y="63123"/>
                  </a:lnTo>
                  <a:lnTo>
                    <a:pt x="63156" y="95476"/>
                  </a:lnTo>
                  <a:lnTo>
                    <a:pt x="36663" y="132945"/>
                  </a:lnTo>
                  <a:lnTo>
                    <a:pt x="16800" y="174773"/>
                  </a:lnTo>
                  <a:lnTo>
                    <a:pt x="4326" y="220203"/>
                  </a:lnTo>
                  <a:lnTo>
                    <a:pt x="0" y="268477"/>
                  </a:lnTo>
                  <a:lnTo>
                    <a:pt x="0" y="4636871"/>
                  </a:lnTo>
                  <a:lnTo>
                    <a:pt x="4326" y="4685141"/>
                  </a:lnTo>
                  <a:lnTo>
                    <a:pt x="16800" y="4730572"/>
                  </a:lnTo>
                  <a:lnTo>
                    <a:pt x="36663" y="4772406"/>
                  </a:lnTo>
                  <a:lnTo>
                    <a:pt x="63156" y="4809883"/>
                  </a:lnTo>
                  <a:lnTo>
                    <a:pt x="95521" y="4842247"/>
                  </a:lnTo>
                  <a:lnTo>
                    <a:pt x="133000" y="4868739"/>
                  </a:lnTo>
                  <a:lnTo>
                    <a:pt x="174833" y="4888601"/>
                  </a:lnTo>
                  <a:lnTo>
                    <a:pt x="220262" y="4901074"/>
                  </a:lnTo>
                  <a:lnTo>
                    <a:pt x="268528" y="4905400"/>
                  </a:lnTo>
                  <a:lnTo>
                    <a:pt x="5755500" y="4905400"/>
                  </a:lnTo>
                  <a:lnTo>
                    <a:pt x="5803741" y="4901074"/>
                  </a:lnTo>
                  <a:lnTo>
                    <a:pt x="5849153" y="4888601"/>
                  </a:lnTo>
                  <a:lnTo>
                    <a:pt x="5890976" y="4868739"/>
                  </a:lnTo>
                  <a:lnTo>
                    <a:pt x="5928449" y="4842247"/>
                  </a:lnTo>
                  <a:lnTo>
                    <a:pt x="5960813" y="4809883"/>
                  </a:lnTo>
                  <a:lnTo>
                    <a:pt x="5987308" y="4772406"/>
                  </a:lnTo>
                  <a:lnTo>
                    <a:pt x="6007173" y="4730572"/>
                  </a:lnTo>
                  <a:lnTo>
                    <a:pt x="6019650" y="4685141"/>
                  </a:lnTo>
                  <a:lnTo>
                    <a:pt x="6023978" y="4636871"/>
                  </a:lnTo>
                  <a:lnTo>
                    <a:pt x="6023978" y="268477"/>
                  </a:lnTo>
                  <a:lnTo>
                    <a:pt x="6019650" y="220203"/>
                  </a:lnTo>
                  <a:lnTo>
                    <a:pt x="6007173" y="174773"/>
                  </a:lnTo>
                  <a:lnTo>
                    <a:pt x="5987308" y="132945"/>
                  </a:lnTo>
                  <a:lnTo>
                    <a:pt x="5960813" y="95476"/>
                  </a:lnTo>
                  <a:lnTo>
                    <a:pt x="5928449" y="63123"/>
                  </a:lnTo>
                  <a:lnTo>
                    <a:pt x="5890976" y="36641"/>
                  </a:lnTo>
                  <a:lnTo>
                    <a:pt x="5849153" y="16789"/>
                  </a:lnTo>
                  <a:lnTo>
                    <a:pt x="5803741" y="4323"/>
                  </a:lnTo>
                  <a:lnTo>
                    <a:pt x="575550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7084" y="6000495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4">
                  <a:moveTo>
                    <a:pt x="0" y="0"/>
                  </a:moveTo>
                  <a:lnTo>
                    <a:pt x="270662" y="0"/>
                  </a:lnTo>
                </a:path>
              </a:pathLst>
            </a:custGeom>
            <a:ln w="1270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81430" y="5924499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Microsoft Sans Serif"/>
                <a:cs typeface="Microsoft Sans Serif"/>
              </a:rPr>
              <a:t>2021</a:t>
            </a: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29994" y="2128392"/>
            <a:ext cx="3375660" cy="3878579"/>
            <a:chOff x="1729994" y="2128392"/>
            <a:chExt cx="3375660" cy="3878579"/>
          </a:xfrm>
        </p:grpSpPr>
        <p:sp>
          <p:nvSpPr>
            <p:cNvPr id="23" name="object 23"/>
            <p:cNvSpPr/>
            <p:nvPr/>
          </p:nvSpPr>
          <p:spPr>
            <a:xfrm>
              <a:off x="1736344" y="6000496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4">
                  <a:moveTo>
                    <a:pt x="0" y="0"/>
                  </a:moveTo>
                  <a:lnTo>
                    <a:pt x="270637" y="0"/>
                  </a:lnTo>
                </a:path>
              </a:pathLst>
            </a:custGeom>
            <a:ln w="12700">
              <a:solidFill>
                <a:srgbClr val="B0C1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65654" y="6000496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4">
                  <a:moveTo>
                    <a:pt x="0" y="0"/>
                  </a:moveTo>
                  <a:lnTo>
                    <a:pt x="270637" y="0"/>
                  </a:lnTo>
                </a:path>
              </a:pathLst>
            </a:custGeom>
            <a:ln w="1270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64740" y="2422524"/>
              <a:ext cx="2740660" cy="2610485"/>
            </a:xfrm>
            <a:custGeom>
              <a:avLst/>
              <a:gdLst/>
              <a:ahLst/>
              <a:cxnLst/>
              <a:rect l="l" t="t" r="r" b="b"/>
              <a:pathLst>
                <a:path w="2740660" h="2610485">
                  <a:moveTo>
                    <a:pt x="1370330" y="0"/>
                  </a:moveTo>
                  <a:lnTo>
                    <a:pt x="0" y="996950"/>
                  </a:lnTo>
                  <a:lnTo>
                    <a:pt x="523494" y="2610104"/>
                  </a:lnTo>
                  <a:lnTo>
                    <a:pt x="2217293" y="2610104"/>
                  </a:lnTo>
                  <a:lnTo>
                    <a:pt x="2740660" y="996950"/>
                  </a:lnTo>
                  <a:lnTo>
                    <a:pt x="137033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30627" y="2771012"/>
              <a:ext cx="2009139" cy="1913255"/>
            </a:xfrm>
            <a:custGeom>
              <a:avLst/>
              <a:gdLst/>
              <a:ahLst/>
              <a:cxnLst/>
              <a:rect l="l" t="t" r="r" b="b"/>
              <a:pathLst>
                <a:path w="2009139" h="1913254">
                  <a:moveTo>
                    <a:pt x="1004443" y="0"/>
                  </a:moveTo>
                  <a:lnTo>
                    <a:pt x="0" y="730758"/>
                  </a:lnTo>
                  <a:lnTo>
                    <a:pt x="383667" y="1913128"/>
                  </a:lnTo>
                  <a:lnTo>
                    <a:pt x="1625219" y="1913128"/>
                  </a:lnTo>
                  <a:lnTo>
                    <a:pt x="2008886" y="730758"/>
                  </a:lnTo>
                  <a:lnTo>
                    <a:pt x="1004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55061" y="2422524"/>
              <a:ext cx="2160270" cy="2610485"/>
            </a:xfrm>
            <a:custGeom>
              <a:avLst/>
              <a:gdLst/>
              <a:ahLst/>
              <a:cxnLst/>
              <a:rect l="l" t="t" r="r" b="b"/>
              <a:pathLst>
                <a:path w="2160270" h="2610485">
                  <a:moveTo>
                    <a:pt x="1083310" y="0"/>
                  </a:moveTo>
                  <a:lnTo>
                    <a:pt x="1083310" y="2610104"/>
                  </a:lnTo>
                </a:path>
                <a:path w="2160270" h="2610485">
                  <a:moveTo>
                    <a:pt x="2087626" y="702437"/>
                  </a:moveTo>
                  <a:lnTo>
                    <a:pt x="0" y="1907667"/>
                  </a:lnTo>
                </a:path>
                <a:path w="2160270" h="2610485">
                  <a:moveTo>
                    <a:pt x="72517" y="702437"/>
                  </a:moveTo>
                  <a:lnTo>
                    <a:pt x="2160016" y="1907667"/>
                  </a:lnTo>
                </a:path>
              </a:pathLst>
            </a:custGeom>
            <a:ln w="6350">
              <a:solidFill>
                <a:srgbClr val="F0F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08780" y="367195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31242" y="0"/>
                  </a:moveTo>
                  <a:lnTo>
                    <a:pt x="19073" y="2452"/>
                  </a:lnTo>
                  <a:lnTo>
                    <a:pt x="9144" y="9143"/>
                  </a:lnTo>
                  <a:lnTo>
                    <a:pt x="2452" y="19073"/>
                  </a:lnTo>
                  <a:lnTo>
                    <a:pt x="0" y="31242"/>
                  </a:lnTo>
                  <a:lnTo>
                    <a:pt x="2452" y="43430"/>
                  </a:lnTo>
                  <a:lnTo>
                    <a:pt x="9144" y="53403"/>
                  </a:lnTo>
                  <a:lnTo>
                    <a:pt x="19073" y="60138"/>
                  </a:lnTo>
                  <a:lnTo>
                    <a:pt x="31242" y="62611"/>
                  </a:lnTo>
                  <a:lnTo>
                    <a:pt x="43410" y="60138"/>
                  </a:lnTo>
                  <a:lnTo>
                    <a:pt x="53340" y="53403"/>
                  </a:lnTo>
                  <a:lnTo>
                    <a:pt x="60031" y="43430"/>
                  </a:lnTo>
                  <a:lnTo>
                    <a:pt x="62484" y="31242"/>
                  </a:lnTo>
                  <a:lnTo>
                    <a:pt x="60031" y="19073"/>
                  </a:lnTo>
                  <a:lnTo>
                    <a:pt x="53340" y="9143"/>
                  </a:lnTo>
                  <a:lnTo>
                    <a:pt x="43410" y="2452"/>
                  </a:lnTo>
                  <a:lnTo>
                    <a:pt x="3124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93415" y="2133472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6" y="0"/>
                  </a:moveTo>
                  <a:lnTo>
                    <a:pt x="90043" y="0"/>
                  </a:lnTo>
                  <a:lnTo>
                    <a:pt x="54971" y="7086"/>
                  </a:lnTo>
                  <a:lnTo>
                    <a:pt x="26352" y="26400"/>
                  </a:lnTo>
                  <a:lnTo>
                    <a:pt x="7068" y="55024"/>
                  </a:lnTo>
                  <a:lnTo>
                    <a:pt x="0" y="90042"/>
                  </a:lnTo>
                  <a:lnTo>
                    <a:pt x="7068" y="125061"/>
                  </a:lnTo>
                  <a:lnTo>
                    <a:pt x="26352" y="153685"/>
                  </a:lnTo>
                  <a:lnTo>
                    <a:pt x="54971" y="172999"/>
                  </a:lnTo>
                  <a:lnTo>
                    <a:pt x="90043" y="180086"/>
                  </a:lnTo>
                  <a:lnTo>
                    <a:pt x="232156" y="180086"/>
                  </a:lnTo>
                  <a:lnTo>
                    <a:pt x="267154" y="172999"/>
                  </a:lnTo>
                  <a:lnTo>
                    <a:pt x="295735" y="153685"/>
                  </a:lnTo>
                  <a:lnTo>
                    <a:pt x="315005" y="125061"/>
                  </a:lnTo>
                  <a:lnTo>
                    <a:pt x="322072" y="90042"/>
                  </a:lnTo>
                  <a:lnTo>
                    <a:pt x="315005" y="55024"/>
                  </a:lnTo>
                  <a:lnTo>
                    <a:pt x="295735" y="26400"/>
                  </a:lnTo>
                  <a:lnTo>
                    <a:pt x="267154" y="7086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991610" y="2128392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5" y="0"/>
                  </a:moveTo>
                  <a:lnTo>
                    <a:pt x="90042" y="0"/>
                  </a:lnTo>
                  <a:lnTo>
                    <a:pt x="54971" y="7086"/>
                  </a:lnTo>
                  <a:lnTo>
                    <a:pt x="26352" y="26400"/>
                  </a:lnTo>
                  <a:lnTo>
                    <a:pt x="7068" y="55024"/>
                  </a:lnTo>
                  <a:lnTo>
                    <a:pt x="0" y="90043"/>
                  </a:lnTo>
                  <a:lnTo>
                    <a:pt x="7068" y="125061"/>
                  </a:lnTo>
                  <a:lnTo>
                    <a:pt x="26352" y="153685"/>
                  </a:lnTo>
                  <a:lnTo>
                    <a:pt x="54971" y="172999"/>
                  </a:lnTo>
                  <a:lnTo>
                    <a:pt x="90042" y="180086"/>
                  </a:lnTo>
                  <a:lnTo>
                    <a:pt x="232155" y="180086"/>
                  </a:lnTo>
                  <a:lnTo>
                    <a:pt x="267154" y="172999"/>
                  </a:lnTo>
                  <a:lnTo>
                    <a:pt x="295735" y="153685"/>
                  </a:lnTo>
                  <a:lnTo>
                    <a:pt x="315005" y="125061"/>
                  </a:lnTo>
                  <a:lnTo>
                    <a:pt x="322072" y="90043"/>
                  </a:lnTo>
                  <a:lnTo>
                    <a:pt x="315005" y="55024"/>
                  </a:lnTo>
                  <a:lnTo>
                    <a:pt x="295735" y="26400"/>
                  </a:lnTo>
                  <a:lnTo>
                    <a:pt x="267154" y="7086"/>
                  </a:lnTo>
                  <a:lnTo>
                    <a:pt x="232155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91051" y="2133472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028" y="0"/>
                  </a:moveTo>
                  <a:lnTo>
                    <a:pt x="89915" y="0"/>
                  </a:lnTo>
                  <a:lnTo>
                    <a:pt x="54917" y="7086"/>
                  </a:lnTo>
                  <a:lnTo>
                    <a:pt x="26336" y="26400"/>
                  </a:lnTo>
                  <a:lnTo>
                    <a:pt x="7066" y="55024"/>
                  </a:lnTo>
                  <a:lnTo>
                    <a:pt x="0" y="90042"/>
                  </a:lnTo>
                  <a:lnTo>
                    <a:pt x="7066" y="125061"/>
                  </a:lnTo>
                  <a:lnTo>
                    <a:pt x="26336" y="153685"/>
                  </a:lnTo>
                  <a:lnTo>
                    <a:pt x="54917" y="172999"/>
                  </a:lnTo>
                  <a:lnTo>
                    <a:pt x="89915" y="180086"/>
                  </a:lnTo>
                  <a:lnTo>
                    <a:pt x="232028" y="180086"/>
                  </a:lnTo>
                  <a:lnTo>
                    <a:pt x="267100" y="172999"/>
                  </a:lnTo>
                  <a:lnTo>
                    <a:pt x="295719" y="153685"/>
                  </a:lnTo>
                  <a:lnTo>
                    <a:pt x="315003" y="125061"/>
                  </a:lnTo>
                  <a:lnTo>
                    <a:pt x="322072" y="90042"/>
                  </a:lnTo>
                  <a:lnTo>
                    <a:pt x="315003" y="55024"/>
                  </a:lnTo>
                  <a:lnTo>
                    <a:pt x="295719" y="26400"/>
                  </a:lnTo>
                  <a:lnTo>
                    <a:pt x="267100" y="7086"/>
                  </a:lnTo>
                  <a:lnTo>
                    <a:pt x="232028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110867" y="5924499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Microsoft Sans Serif"/>
                <a:cs typeface="Microsoft Sans Serif"/>
              </a:rPr>
              <a:t>2022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0557" y="5924499"/>
            <a:ext cx="43560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Microsoft Sans Serif"/>
                <a:cs typeface="Microsoft Sans Serif"/>
              </a:rPr>
              <a:t>2023 </a:t>
            </a:r>
            <a:r>
              <a:rPr sz="800" spc="-25" dirty="0">
                <a:latin typeface="Microsoft Sans Serif"/>
                <a:cs typeface="Microsoft Sans Serif"/>
              </a:rPr>
              <a:t>год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81350" y="1659382"/>
            <a:ext cx="1314450" cy="6238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953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объем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 инвестиций</a:t>
            </a:r>
            <a:r>
              <a:rPr sz="8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8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основной</a:t>
            </a:r>
            <a:r>
              <a:rPr sz="8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капитал </a:t>
            </a:r>
            <a:r>
              <a:rPr sz="800" dirty="0">
                <a:solidFill>
                  <a:srgbClr val="46559F"/>
                </a:solidFill>
                <a:latin typeface="Microsoft Sans Serif"/>
                <a:cs typeface="Microsoft Sans Serif"/>
              </a:rPr>
              <a:t>млн</a:t>
            </a:r>
            <a:r>
              <a:rPr sz="800" spc="-4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руб.</a:t>
            </a:r>
            <a:endParaRPr sz="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800" dirty="0">
              <a:latin typeface="Microsoft Sans Serif"/>
              <a:cs typeface="Microsoft Sans Serif"/>
            </a:endParaRPr>
          </a:p>
          <a:p>
            <a:pPr marL="77470">
              <a:lnSpc>
                <a:spcPct val="100000"/>
              </a:lnSpc>
              <a:spcBef>
                <a:spcPts val="5"/>
              </a:spcBef>
              <a:tabLst>
                <a:tab pos="474980" algn="l"/>
                <a:tab pos="875665" algn="l"/>
              </a:tabLst>
            </a:pP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711,6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2438,8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2449,9</a:t>
            </a:r>
            <a:endParaRPr sz="900" baseline="4629" dirty="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48083" y="3336797"/>
            <a:ext cx="1120775" cy="185420"/>
            <a:chOff x="5269103" y="3339591"/>
            <a:chExt cx="1120775" cy="185420"/>
          </a:xfrm>
        </p:grpSpPr>
        <p:sp>
          <p:nvSpPr>
            <p:cNvPr id="36" name="object 36"/>
            <p:cNvSpPr/>
            <p:nvPr/>
          </p:nvSpPr>
          <p:spPr>
            <a:xfrm>
              <a:off x="5269103" y="3344671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6" y="0"/>
                  </a:moveTo>
                  <a:lnTo>
                    <a:pt x="90043" y="0"/>
                  </a:lnTo>
                  <a:lnTo>
                    <a:pt x="55024" y="7066"/>
                  </a:lnTo>
                  <a:lnTo>
                    <a:pt x="26400" y="26336"/>
                  </a:lnTo>
                  <a:lnTo>
                    <a:pt x="7086" y="54917"/>
                  </a:lnTo>
                  <a:lnTo>
                    <a:pt x="0" y="89915"/>
                  </a:lnTo>
                  <a:lnTo>
                    <a:pt x="7086" y="124987"/>
                  </a:lnTo>
                  <a:lnTo>
                    <a:pt x="26400" y="153606"/>
                  </a:lnTo>
                  <a:lnTo>
                    <a:pt x="55024" y="172890"/>
                  </a:lnTo>
                  <a:lnTo>
                    <a:pt x="90043" y="179958"/>
                  </a:lnTo>
                  <a:lnTo>
                    <a:pt x="232156" y="179958"/>
                  </a:lnTo>
                  <a:lnTo>
                    <a:pt x="267174" y="172890"/>
                  </a:lnTo>
                  <a:lnTo>
                    <a:pt x="295798" y="153606"/>
                  </a:lnTo>
                  <a:lnTo>
                    <a:pt x="315112" y="124987"/>
                  </a:lnTo>
                  <a:lnTo>
                    <a:pt x="322199" y="89915"/>
                  </a:lnTo>
                  <a:lnTo>
                    <a:pt x="315112" y="54917"/>
                  </a:lnTo>
                  <a:lnTo>
                    <a:pt x="295798" y="26336"/>
                  </a:lnTo>
                  <a:lnTo>
                    <a:pt x="267174" y="7066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67298" y="3339591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5" y="0"/>
                  </a:moveTo>
                  <a:lnTo>
                    <a:pt x="90042" y="0"/>
                  </a:lnTo>
                  <a:lnTo>
                    <a:pt x="55024" y="7068"/>
                  </a:lnTo>
                  <a:lnTo>
                    <a:pt x="26400" y="26352"/>
                  </a:lnTo>
                  <a:lnTo>
                    <a:pt x="7086" y="54971"/>
                  </a:lnTo>
                  <a:lnTo>
                    <a:pt x="0" y="90043"/>
                  </a:lnTo>
                  <a:lnTo>
                    <a:pt x="7086" y="125041"/>
                  </a:lnTo>
                  <a:lnTo>
                    <a:pt x="26400" y="153622"/>
                  </a:lnTo>
                  <a:lnTo>
                    <a:pt x="55024" y="172892"/>
                  </a:lnTo>
                  <a:lnTo>
                    <a:pt x="90042" y="179959"/>
                  </a:lnTo>
                  <a:lnTo>
                    <a:pt x="232155" y="179959"/>
                  </a:lnTo>
                  <a:lnTo>
                    <a:pt x="267174" y="172892"/>
                  </a:lnTo>
                  <a:lnTo>
                    <a:pt x="295798" y="153622"/>
                  </a:lnTo>
                  <a:lnTo>
                    <a:pt x="315112" y="125041"/>
                  </a:lnTo>
                  <a:lnTo>
                    <a:pt x="322199" y="90043"/>
                  </a:lnTo>
                  <a:lnTo>
                    <a:pt x="315112" y="54971"/>
                  </a:lnTo>
                  <a:lnTo>
                    <a:pt x="295798" y="26352"/>
                  </a:lnTo>
                  <a:lnTo>
                    <a:pt x="267174" y="7068"/>
                  </a:lnTo>
                  <a:lnTo>
                    <a:pt x="232155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66740" y="3344671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6" y="0"/>
                  </a:moveTo>
                  <a:lnTo>
                    <a:pt x="90043" y="0"/>
                  </a:lnTo>
                  <a:lnTo>
                    <a:pt x="54971" y="7066"/>
                  </a:lnTo>
                  <a:lnTo>
                    <a:pt x="26352" y="26336"/>
                  </a:lnTo>
                  <a:lnTo>
                    <a:pt x="7068" y="54917"/>
                  </a:lnTo>
                  <a:lnTo>
                    <a:pt x="0" y="89915"/>
                  </a:lnTo>
                  <a:lnTo>
                    <a:pt x="7068" y="124987"/>
                  </a:lnTo>
                  <a:lnTo>
                    <a:pt x="26352" y="153606"/>
                  </a:lnTo>
                  <a:lnTo>
                    <a:pt x="54971" y="172890"/>
                  </a:lnTo>
                  <a:lnTo>
                    <a:pt x="90043" y="179958"/>
                  </a:lnTo>
                  <a:lnTo>
                    <a:pt x="232156" y="179958"/>
                  </a:lnTo>
                  <a:lnTo>
                    <a:pt x="267154" y="172890"/>
                  </a:lnTo>
                  <a:lnTo>
                    <a:pt x="295735" y="153606"/>
                  </a:lnTo>
                  <a:lnTo>
                    <a:pt x="315005" y="124987"/>
                  </a:lnTo>
                  <a:lnTo>
                    <a:pt x="322072" y="89915"/>
                  </a:lnTo>
                  <a:lnTo>
                    <a:pt x="315005" y="54917"/>
                  </a:lnTo>
                  <a:lnTo>
                    <a:pt x="295735" y="26336"/>
                  </a:lnTo>
                  <a:lnTo>
                    <a:pt x="267154" y="7066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257291" y="3000882"/>
            <a:ext cx="1102360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отгрузка</a:t>
            </a:r>
            <a:r>
              <a:rPr sz="800" b="1" spc="-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продукции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46559F"/>
                </a:solidFill>
                <a:latin typeface="Microsoft Sans Serif"/>
                <a:cs typeface="Microsoft Sans Serif"/>
              </a:rPr>
              <a:t>млн.</a:t>
            </a:r>
            <a:r>
              <a:rPr sz="800" spc="-4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руб.</a:t>
            </a:r>
            <a:endParaRPr sz="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800" dirty="0">
              <a:latin typeface="Microsoft Sans Serif"/>
              <a:cs typeface="Microsoft Sans Serif"/>
            </a:endParaRPr>
          </a:p>
          <a:p>
            <a:pPr marL="56515">
              <a:lnSpc>
                <a:spcPct val="100000"/>
              </a:lnSpc>
              <a:tabLst>
                <a:tab pos="453390" algn="l"/>
                <a:tab pos="854710" algn="l"/>
              </a:tabLst>
            </a:pP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360,6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325,4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164,9</a:t>
            </a:r>
            <a:endParaRPr sz="900" baseline="4629" dirty="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862448" y="5035930"/>
            <a:ext cx="1120775" cy="185420"/>
            <a:chOff x="4862448" y="5035930"/>
            <a:chExt cx="1120775" cy="185420"/>
          </a:xfrm>
        </p:grpSpPr>
        <p:sp>
          <p:nvSpPr>
            <p:cNvPr id="41" name="object 41"/>
            <p:cNvSpPr/>
            <p:nvPr/>
          </p:nvSpPr>
          <p:spPr>
            <a:xfrm>
              <a:off x="4862448" y="5041010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5" y="0"/>
                  </a:moveTo>
                  <a:lnTo>
                    <a:pt x="90042" y="0"/>
                  </a:lnTo>
                  <a:lnTo>
                    <a:pt x="55024" y="7068"/>
                  </a:lnTo>
                  <a:lnTo>
                    <a:pt x="26400" y="26352"/>
                  </a:lnTo>
                  <a:lnTo>
                    <a:pt x="7086" y="54971"/>
                  </a:lnTo>
                  <a:lnTo>
                    <a:pt x="0" y="90043"/>
                  </a:lnTo>
                  <a:lnTo>
                    <a:pt x="7086" y="125041"/>
                  </a:lnTo>
                  <a:lnTo>
                    <a:pt x="26400" y="153622"/>
                  </a:lnTo>
                  <a:lnTo>
                    <a:pt x="55024" y="172892"/>
                  </a:lnTo>
                  <a:lnTo>
                    <a:pt x="90042" y="179958"/>
                  </a:lnTo>
                  <a:lnTo>
                    <a:pt x="232155" y="179958"/>
                  </a:lnTo>
                  <a:lnTo>
                    <a:pt x="267174" y="172892"/>
                  </a:lnTo>
                  <a:lnTo>
                    <a:pt x="295798" y="153622"/>
                  </a:lnTo>
                  <a:lnTo>
                    <a:pt x="315112" y="125041"/>
                  </a:lnTo>
                  <a:lnTo>
                    <a:pt x="322199" y="90043"/>
                  </a:lnTo>
                  <a:lnTo>
                    <a:pt x="315112" y="54971"/>
                  </a:lnTo>
                  <a:lnTo>
                    <a:pt x="295798" y="26352"/>
                  </a:lnTo>
                  <a:lnTo>
                    <a:pt x="267174" y="7068"/>
                  </a:lnTo>
                  <a:lnTo>
                    <a:pt x="23215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60643" y="5035930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5" y="0"/>
                  </a:moveTo>
                  <a:lnTo>
                    <a:pt x="90042" y="0"/>
                  </a:lnTo>
                  <a:lnTo>
                    <a:pt x="55024" y="7068"/>
                  </a:lnTo>
                  <a:lnTo>
                    <a:pt x="26400" y="26352"/>
                  </a:lnTo>
                  <a:lnTo>
                    <a:pt x="7086" y="54971"/>
                  </a:lnTo>
                  <a:lnTo>
                    <a:pt x="0" y="90043"/>
                  </a:lnTo>
                  <a:lnTo>
                    <a:pt x="7086" y="125041"/>
                  </a:lnTo>
                  <a:lnTo>
                    <a:pt x="26400" y="153622"/>
                  </a:lnTo>
                  <a:lnTo>
                    <a:pt x="55024" y="172892"/>
                  </a:lnTo>
                  <a:lnTo>
                    <a:pt x="90042" y="179959"/>
                  </a:lnTo>
                  <a:lnTo>
                    <a:pt x="232155" y="179959"/>
                  </a:lnTo>
                  <a:lnTo>
                    <a:pt x="267174" y="172892"/>
                  </a:lnTo>
                  <a:lnTo>
                    <a:pt x="295798" y="153622"/>
                  </a:lnTo>
                  <a:lnTo>
                    <a:pt x="315112" y="125041"/>
                  </a:lnTo>
                  <a:lnTo>
                    <a:pt x="322198" y="90043"/>
                  </a:lnTo>
                  <a:lnTo>
                    <a:pt x="315112" y="54971"/>
                  </a:lnTo>
                  <a:lnTo>
                    <a:pt x="295798" y="26352"/>
                  </a:lnTo>
                  <a:lnTo>
                    <a:pt x="267174" y="7068"/>
                  </a:lnTo>
                  <a:lnTo>
                    <a:pt x="232155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60085" y="5041010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5" y="0"/>
                  </a:moveTo>
                  <a:lnTo>
                    <a:pt x="90042" y="0"/>
                  </a:lnTo>
                  <a:lnTo>
                    <a:pt x="54971" y="7068"/>
                  </a:lnTo>
                  <a:lnTo>
                    <a:pt x="26352" y="26352"/>
                  </a:lnTo>
                  <a:lnTo>
                    <a:pt x="7068" y="54971"/>
                  </a:lnTo>
                  <a:lnTo>
                    <a:pt x="0" y="90043"/>
                  </a:lnTo>
                  <a:lnTo>
                    <a:pt x="7068" y="125041"/>
                  </a:lnTo>
                  <a:lnTo>
                    <a:pt x="26352" y="153622"/>
                  </a:lnTo>
                  <a:lnTo>
                    <a:pt x="54971" y="172892"/>
                  </a:lnTo>
                  <a:lnTo>
                    <a:pt x="90042" y="179958"/>
                  </a:lnTo>
                  <a:lnTo>
                    <a:pt x="232155" y="179958"/>
                  </a:lnTo>
                  <a:lnTo>
                    <a:pt x="267154" y="172892"/>
                  </a:lnTo>
                  <a:lnTo>
                    <a:pt x="295735" y="153622"/>
                  </a:lnTo>
                  <a:lnTo>
                    <a:pt x="315005" y="125041"/>
                  </a:lnTo>
                  <a:lnTo>
                    <a:pt x="322072" y="90043"/>
                  </a:lnTo>
                  <a:lnTo>
                    <a:pt x="315005" y="54971"/>
                  </a:lnTo>
                  <a:lnTo>
                    <a:pt x="295735" y="26352"/>
                  </a:lnTo>
                  <a:lnTo>
                    <a:pt x="267154" y="7068"/>
                  </a:lnTo>
                  <a:lnTo>
                    <a:pt x="232155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840604" y="4464177"/>
            <a:ext cx="1415415" cy="72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общий</a:t>
            </a:r>
            <a:r>
              <a:rPr sz="8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фонд</a:t>
            </a:r>
            <a:r>
              <a:rPr sz="8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оплаты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0" dirty="0">
                <a:solidFill>
                  <a:srgbClr val="46559F"/>
                </a:solidFill>
                <a:latin typeface="Arial"/>
                <a:cs typeface="Arial"/>
              </a:rPr>
              <a:t>труда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800" b="1" spc="-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полному</a:t>
            </a:r>
            <a:r>
              <a:rPr sz="8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кругу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крупных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0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30" dirty="0">
                <a:solidFill>
                  <a:srgbClr val="46559F"/>
                </a:solidFill>
                <a:latin typeface="Arial"/>
                <a:cs typeface="Arial"/>
              </a:rPr>
              <a:t>средних</a:t>
            </a:r>
            <a:r>
              <a:rPr sz="8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организаций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46559F"/>
                </a:solidFill>
                <a:latin typeface="Microsoft Sans Serif"/>
                <a:cs typeface="Microsoft Sans Serif"/>
              </a:rPr>
              <a:t>млн.</a:t>
            </a:r>
            <a:r>
              <a:rPr sz="800" spc="-4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руб.</a:t>
            </a:r>
            <a:endParaRPr sz="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 dirty="0">
              <a:latin typeface="Microsoft Sans Serif"/>
              <a:cs typeface="Microsoft Sans Serif"/>
            </a:endParaRPr>
          </a:p>
          <a:p>
            <a:pPr marL="87630">
              <a:lnSpc>
                <a:spcPct val="100000"/>
              </a:lnSpc>
              <a:tabLst>
                <a:tab pos="463550" algn="l"/>
                <a:tab pos="864235" algn="l"/>
              </a:tabLst>
            </a:pP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539,1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657,3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900" b="1" spc="-15" baseline="4629" dirty="0" smtClean="0">
                <a:solidFill>
                  <a:srgbClr val="FFFFFF"/>
                </a:solidFill>
                <a:latin typeface="Arial"/>
                <a:cs typeface="Arial"/>
              </a:rPr>
              <a:t>759,0</a:t>
            </a:r>
            <a:endParaRPr sz="900" baseline="4629" dirty="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589150" y="5032755"/>
            <a:ext cx="1120775" cy="185420"/>
            <a:chOff x="1589150" y="5032755"/>
            <a:chExt cx="1120775" cy="185420"/>
          </a:xfrm>
        </p:grpSpPr>
        <p:sp>
          <p:nvSpPr>
            <p:cNvPr id="46" name="object 46"/>
            <p:cNvSpPr/>
            <p:nvPr/>
          </p:nvSpPr>
          <p:spPr>
            <a:xfrm>
              <a:off x="1589150" y="5037835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80" h="180339">
                  <a:moveTo>
                    <a:pt x="232156" y="0"/>
                  </a:moveTo>
                  <a:lnTo>
                    <a:pt x="90043" y="0"/>
                  </a:lnTo>
                  <a:lnTo>
                    <a:pt x="55024" y="7068"/>
                  </a:lnTo>
                  <a:lnTo>
                    <a:pt x="26400" y="26352"/>
                  </a:lnTo>
                  <a:lnTo>
                    <a:pt x="7086" y="54971"/>
                  </a:lnTo>
                  <a:lnTo>
                    <a:pt x="0" y="90043"/>
                  </a:lnTo>
                  <a:lnTo>
                    <a:pt x="7086" y="125041"/>
                  </a:lnTo>
                  <a:lnTo>
                    <a:pt x="26400" y="153622"/>
                  </a:lnTo>
                  <a:lnTo>
                    <a:pt x="55024" y="172892"/>
                  </a:lnTo>
                  <a:lnTo>
                    <a:pt x="90043" y="179958"/>
                  </a:lnTo>
                  <a:lnTo>
                    <a:pt x="232156" y="179958"/>
                  </a:lnTo>
                  <a:lnTo>
                    <a:pt x="267174" y="172892"/>
                  </a:lnTo>
                  <a:lnTo>
                    <a:pt x="295798" y="153622"/>
                  </a:lnTo>
                  <a:lnTo>
                    <a:pt x="315112" y="125041"/>
                  </a:lnTo>
                  <a:lnTo>
                    <a:pt x="322199" y="90043"/>
                  </a:lnTo>
                  <a:lnTo>
                    <a:pt x="315112" y="54971"/>
                  </a:lnTo>
                  <a:lnTo>
                    <a:pt x="295798" y="26352"/>
                  </a:lnTo>
                  <a:lnTo>
                    <a:pt x="267174" y="7068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387345" y="5032755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80" h="180339">
                  <a:moveTo>
                    <a:pt x="232156" y="0"/>
                  </a:moveTo>
                  <a:lnTo>
                    <a:pt x="90043" y="0"/>
                  </a:lnTo>
                  <a:lnTo>
                    <a:pt x="55024" y="7068"/>
                  </a:lnTo>
                  <a:lnTo>
                    <a:pt x="26400" y="26352"/>
                  </a:lnTo>
                  <a:lnTo>
                    <a:pt x="7086" y="54971"/>
                  </a:lnTo>
                  <a:lnTo>
                    <a:pt x="0" y="90043"/>
                  </a:lnTo>
                  <a:lnTo>
                    <a:pt x="7086" y="125041"/>
                  </a:lnTo>
                  <a:lnTo>
                    <a:pt x="26400" y="153622"/>
                  </a:lnTo>
                  <a:lnTo>
                    <a:pt x="55024" y="172892"/>
                  </a:lnTo>
                  <a:lnTo>
                    <a:pt x="90043" y="179959"/>
                  </a:lnTo>
                  <a:lnTo>
                    <a:pt x="232156" y="179959"/>
                  </a:lnTo>
                  <a:lnTo>
                    <a:pt x="267174" y="172892"/>
                  </a:lnTo>
                  <a:lnTo>
                    <a:pt x="295798" y="153622"/>
                  </a:lnTo>
                  <a:lnTo>
                    <a:pt x="315112" y="125041"/>
                  </a:lnTo>
                  <a:lnTo>
                    <a:pt x="322199" y="90043"/>
                  </a:lnTo>
                  <a:lnTo>
                    <a:pt x="315112" y="54971"/>
                  </a:lnTo>
                  <a:lnTo>
                    <a:pt x="295798" y="26352"/>
                  </a:lnTo>
                  <a:lnTo>
                    <a:pt x="267174" y="7068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986787" y="5037835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80" h="180339">
                  <a:moveTo>
                    <a:pt x="232156" y="0"/>
                  </a:moveTo>
                  <a:lnTo>
                    <a:pt x="90043" y="0"/>
                  </a:lnTo>
                  <a:lnTo>
                    <a:pt x="54971" y="7068"/>
                  </a:lnTo>
                  <a:lnTo>
                    <a:pt x="26352" y="26352"/>
                  </a:lnTo>
                  <a:lnTo>
                    <a:pt x="7068" y="54971"/>
                  </a:lnTo>
                  <a:lnTo>
                    <a:pt x="0" y="90043"/>
                  </a:lnTo>
                  <a:lnTo>
                    <a:pt x="7068" y="125041"/>
                  </a:lnTo>
                  <a:lnTo>
                    <a:pt x="26352" y="153622"/>
                  </a:lnTo>
                  <a:lnTo>
                    <a:pt x="54971" y="172892"/>
                  </a:lnTo>
                  <a:lnTo>
                    <a:pt x="90043" y="179958"/>
                  </a:lnTo>
                  <a:lnTo>
                    <a:pt x="232156" y="179958"/>
                  </a:lnTo>
                  <a:lnTo>
                    <a:pt x="267154" y="172892"/>
                  </a:lnTo>
                  <a:lnTo>
                    <a:pt x="295735" y="153622"/>
                  </a:lnTo>
                  <a:lnTo>
                    <a:pt x="315005" y="125041"/>
                  </a:lnTo>
                  <a:lnTo>
                    <a:pt x="322072" y="90043"/>
                  </a:lnTo>
                  <a:lnTo>
                    <a:pt x="315005" y="54971"/>
                  </a:lnTo>
                  <a:lnTo>
                    <a:pt x="295735" y="26352"/>
                  </a:lnTo>
                  <a:lnTo>
                    <a:pt x="267154" y="7068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576832" y="4568697"/>
            <a:ext cx="1101725" cy="623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165">
              <a:lnSpc>
                <a:spcPct val="100000"/>
              </a:lnSpc>
              <a:spcBef>
                <a:spcPts val="100"/>
              </a:spcBef>
            </a:pPr>
            <a:r>
              <a:rPr lang="ru-RU" sz="800" b="1" spc="-25" dirty="0" smtClean="0">
                <a:solidFill>
                  <a:srgbClr val="46559F"/>
                </a:solidFill>
                <a:latin typeface="Arial"/>
                <a:cs typeface="Arial"/>
              </a:rPr>
              <a:t>оборот общественного питания </a:t>
            </a:r>
            <a:r>
              <a:rPr sz="800" dirty="0" err="1" smtClean="0">
                <a:solidFill>
                  <a:srgbClr val="46559F"/>
                </a:solidFill>
                <a:latin typeface="Microsoft Sans Serif"/>
                <a:cs typeface="Microsoft Sans Serif"/>
              </a:rPr>
              <a:t>млн</a:t>
            </a:r>
            <a:r>
              <a:rPr lang="ru-RU" sz="8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.</a:t>
            </a:r>
            <a:r>
              <a:rPr sz="800" spc="-4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руб.</a:t>
            </a:r>
            <a:endParaRPr sz="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800" dirty="0">
              <a:latin typeface="Microsoft Sans Serif"/>
              <a:cs typeface="Microsoft Sans Serif"/>
            </a:endParaRPr>
          </a:p>
          <a:p>
            <a:pPr marL="77470">
              <a:lnSpc>
                <a:spcPct val="100000"/>
              </a:lnSpc>
              <a:tabLst>
                <a:tab pos="453390" algn="l"/>
                <a:tab pos="854075" algn="l"/>
              </a:tabLst>
            </a:pP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4,2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4,98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900" b="1" spc="-15" baseline="4629" dirty="0" smtClean="0">
                <a:solidFill>
                  <a:srgbClr val="FFFFFF"/>
                </a:solidFill>
                <a:latin typeface="Arial"/>
                <a:cs typeface="Arial"/>
              </a:rPr>
              <a:t>5,6</a:t>
            </a:r>
            <a:endParaRPr sz="900" baseline="4629" dirty="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085532" y="3336797"/>
            <a:ext cx="1120775" cy="185420"/>
            <a:chOff x="1085532" y="3336797"/>
            <a:chExt cx="1120775" cy="185420"/>
          </a:xfrm>
        </p:grpSpPr>
        <p:sp>
          <p:nvSpPr>
            <p:cNvPr id="51" name="object 51"/>
            <p:cNvSpPr/>
            <p:nvPr/>
          </p:nvSpPr>
          <p:spPr>
            <a:xfrm>
              <a:off x="1085532" y="3341877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80" h="180339">
                  <a:moveTo>
                    <a:pt x="232092" y="0"/>
                  </a:moveTo>
                  <a:lnTo>
                    <a:pt x="89992" y="0"/>
                  </a:lnTo>
                  <a:lnTo>
                    <a:pt x="54965" y="7066"/>
                  </a:lnTo>
                  <a:lnTo>
                    <a:pt x="26360" y="26336"/>
                  </a:lnTo>
                  <a:lnTo>
                    <a:pt x="7072" y="54917"/>
                  </a:lnTo>
                  <a:lnTo>
                    <a:pt x="0" y="89916"/>
                  </a:lnTo>
                  <a:lnTo>
                    <a:pt x="7072" y="124987"/>
                  </a:lnTo>
                  <a:lnTo>
                    <a:pt x="26360" y="153606"/>
                  </a:lnTo>
                  <a:lnTo>
                    <a:pt x="54965" y="172890"/>
                  </a:lnTo>
                  <a:lnTo>
                    <a:pt x="89992" y="179959"/>
                  </a:lnTo>
                  <a:lnTo>
                    <a:pt x="232092" y="179959"/>
                  </a:lnTo>
                  <a:lnTo>
                    <a:pt x="267164" y="172890"/>
                  </a:lnTo>
                  <a:lnTo>
                    <a:pt x="295783" y="153606"/>
                  </a:lnTo>
                  <a:lnTo>
                    <a:pt x="315067" y="124987"/>
                  </a:lnTo>
                  <a:lnTo>
                    <a:pt x="322135" y="89916"/>
                  </a:lnTo>
                  <a:lnTo>
                    <a:pt x="315067" y="54917"/>
                  </a:lnTo>
                  <a:lnTo>
                    <a:pt x="295783" y="26336"/>
                  </a:lnTo>
                  <a:lnTo>
                    <a:pt x="267164" y="7066"/>
                  </a:lnTo>
                  <a:lnTo>
                    <a:pt x="23209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883790" y="3336797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80" h="180339">
                  <a:moveTo>
                    <a:pt x="232028" y="0"/>
                  </a:moveTo>
                  <a:lnTo>
                    <a:pt x="89915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7066" y="124987"/>
                  </a:lnTo>
                  <a:lnTo>
                    <a:pt x="26336" y="153606"/>
                  </a:lnTo>
                  <a:lnTo>
                    <a:pt x="54917" y="172890"/>
                  </a:lnTo>
                  <a:lnTo>
                    <a:pt x="89915" y="179959"/>
                  </a:lnTo>
                  <a:lnTo>
                    <a:pt x="232028" y="179959"/>
                  </a:lnTo>
                  <a:lnTo>
                    <a:pt x="267100" y="172890"/>
                  </a:lnTo>
                  <a:lnTo>
                    <a:pt x="295719" y="153606"/>
                  </a:lnTo>
                  <a:lnTo>
                    <a:pt x="315003" y="124987"/>
                  </a:lnTo>
                  <a:lnTo>
                    <a:pt x="322071" y="89915"/>
                  </a:lnTo>
                  <a:lnTo>
                    <a:pt x="315003" y="54917"/>
                  </a:lnTo>
                  <a:lnTo>
                    <a:pt x="295719" y="26336"/>
                  </a:lnTo>
                  <a:lnTo>
                    <a:pt x="267100" y="7066"/>
                  </a:lnTo>
                  <a:lnTo>
                    <a:pt x="232028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83105" y="3341877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80" h="180339">
                  <a:moveTo>
                    <a:pt x="232156" y="0"/>
                  </a:moveTo>
                  <a:lnTo>
                    <a:pt x="90043" y="0"/>
                  </a:lnTo>
                  <a:lnTo>
                    <a:pt x="54971" y="7066"/>
                  </a:lnTo>
                  <a:lnTo>
                    <a:pt x="26352" y="26336"/>
                  </a:lnTo>
                  <a:lnTo>
                    <a:pt x="7068" y="54917"/>
                  </a:lnTo>
                  <a:lnTo>
                    <a:pt x="0" y="89916"/>
                  </a:lnTo>
                  <a:lnTo>
                    <a:pt x="7068" y="124987"/>
                  </a:lnTo>
                  <a:lnTo>
                    <a:pt x="26352" y="153606"/>
                  </a:lnTo>
                  <a:lnTo>
                    <a:pt x="54971" y="172890"/>
                  </a:lnTo>
                  <a:lnTo>
                    <a:pt x="90043" y="179959"/>
                  </a:lnTo>
                  <a:lnTo>
                    <a:pt x="232156" y="179959"/>
                  </a:lnTo>
                  <a:lnTo>
                    <a:pt x="267154" y="172890"/>
                  </a:lnTo>
                  <a:lnTo>
                    <a:pt x="295735" y="153606"/>
                  </a:lnTo>
                  <a:lnTo>
                    <a:pt x="315005" y="124987"/>
                  </a:lnTo>
                  <a:lnTo>
                    <a:pt x="322071" y="89916"/>
                  </a:lnTo>
                  <a:lnTo>
                    <a:pt x="315005" y="54917"/>
                  </a:lnTo>
                  <a:lnTo>
                    <a:pt x="295735" y="26336"/>
                  </a:lnTo>
                  <a:lnTo>
                    <a:pt x="267154" y="7066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990600" y="3000882"/>
            <a:ext cx="1570114" cy="487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800" b="1" spc="-2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lang="ru-RU" sz="800" b="1" spc="-25" dirty="0" smtClean="0">
                <a:solidFill>
                  <a:srgbClr val="46559F"/>
                </a:solidFill>
                <a:latin typeface="Arial"/>
                <a:cs typeface="Arial"/>
              </a:rPr>
              <a:t>алоговые и неналоговые доходы </a:t>
            </a:r>
            <a:r>
              <a:rPr lang="ru-RU"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тыс</a:t>
            </a:r>
            <a:r>
              <a:rPr lang="ru-RU" sz="800" spc="-2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. </a:t>
            </a:r>
            <a:r>
              <a:rPr sz="800" spc="-2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руб</a:t>
            </a:r>
            <a:r>
              <a:rPr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.</a:t>
            </a:r>
            <a:endParaRPr sz="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800" dirty="0">
              <a:latin typeface="Microsoft Sans Serif"/>
              <a:cs typeface="Microsoft Sans Serif"/>
            </a:endParaRPr>
          </a:p>
          <a:p>
            <a:pPr marL="66675">
              <a:lnSpc>
                <a:spcPct val="100000"/>
              </a:lnSpc>
              <a:tabLst>
                <a:tab pos="464184" algn="l"/>
                <a:tab pos="864869" algn="l"/>
              </a:tabLst>
            </a:pPr>
            <a:r>
              <a:rPr lang="ru-RU" sz="600" b="1" spc="-10" dirty="0" smtClean="0">
                <a:solidFill>
                  <a:schemeClr val="bg1"/>
                </a:solidFill>
                <a:latin typeface="Arial"/>
                <a:cs typeface="Arial"/>
              </a:rPr>
              <a:t>123985,1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166208,8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900" b="1" spc="-15" baseline="4629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900" b="1" spc="-15" baseline="4629" dirty="0" smtClean="0">
                <a:solidFill>
                  <a:srgbClr val="FFFFFF"/>
                </a:solidFill>
                <a:latin typeface="Arial"/>
                <a:cs typeface="Arial"/>
              </a:rPr>
              <a:t>174571,6</a:t>
            </a:r>
            <a:endParaRPr sz="900" baseline="4629" dirty="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231895" y="5473319"/>
            <a:ext cx="1120775" cy="185420"/>
            <a:chOff x="3231895" y="5473319"/>
            <a:chExt cx="1120775" cy="185420"/>
          </a:xfrm>
        </p:grpSpPr>
        <p:sp>
          <p:nvSpPr>
            <p:cNvPr id="56" name="object 56"/>
            <p:cNvSpPr/>
            <p:nvPr/>
          </p:nvSpPr>
          <p:spPr>
            <a:xfrm>
              <a:off x="3231895" y="5478399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6" y="0"/>
                  </a:moveTo>
                  <a:lnTo>
                    <a:pt x="90043" y="0"/>
                  </a:lnTo>
                  <a:lnTo>
                    <a:pt x="55024" y="7066"/>
                  </a:lnTo>
                  <a:lnTo>
                    <a:pt x="26400" y="26336"/>
                  </a:lnTo>
                  <a:lnTo>
                    <a:pt x="7086" y="54917"/>
                  </a:lnTo>
                  <a:lnTo>
                    <a:pt x="0" y="89915"/>
                  </a:lnTo>
                  <a:lnTo>
                    <a:pt x="7086" y="124971"/>
                  </a:lnTo>
                  <a:lnTo>
                    <a:pt x="26400" y="153592"/>
                  </a:lnTo>
                  <a:lnTo>
                    <a:pt x="55024" y="172885"/>
                  </a:lnTo>
                  <a:lnTo>
                    <a:pt x="90043" y="179959"/>
                  </a:lnTo>
                  <a:lnTo>
                    <a:pt x="232156" y="179959"/>
                  </a:lnTo>
                  <a:lnTo>
                    <a:pt x="267174" y="172885"/>
                  </a:lnTo>
                  <a:lnTo>
                    <a:pt x="295798" y="153592"/>
                  </a:lnTo>
                  <a:lnTo>
                    <a:pt x="315112" y="124971"/>
                  </a:lnTo>
                  <a:lnTo>
                    <a:pt x="322199" y="89915"/>
                  </a:lnTo>
                  <a:lnTo>
                    <a:pt x="315112" y="54917"/>
                  </a:lnTo>
                  <a:lnTo>
                    <a:pt x="295798" y="26336"/>
                  </a:lnTo>
                  <a:lnTo>
                    <a:pt x="267174" y="7066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030090" y="5473319"/>
              <a:ext cx="322580" cy="180340"/>
            </a:xfrm>
            <a:custGeom>
              <a:avLst/>
              <a:gdLst/>
              <a:ahLst/>
              <a:cxnLst/>
              <a:rect l="l" t="t" r="r" b="b"/>
              <a:pathLst>
                <a:path w="322579" h="180339">
                  <a:moveTo>
                    <a:pt x="232156" y="0"/>
                  </a:moveTo>
                  <a:lnTo>
                    <a:pt x="90043" y="0"/>
                  </a:lnTo>
                  <a:lnTo>
                    <a:pt x="55024" y="7066"/>
                  </a:lnTo>
                  <a:lnTo>
                    <a:pt x="26400" y="26336"/>
                  </a:lnTo>
                  <a:lnTo>
                    <a:pt x="7086" y="54917"/>
                  </a:lnTo>
                  <a:lnTo>
                    <a:pt x="0" y="89915"/>
                  </a:lnTo>
                  <a:lnTo>
                    <a:pt x="7086" y="124977"/>
                  </a:lnTo>
                  <a:lnTo>
                    <a:pt x="26400" y="153596"/>
                  </a:lnTo>
                  <a:lnTo>
                    <a:pt x="55024" y="172887"/>
                  </a:lnTo>
                  <a:lnTo>
                    <a:pt x="90043" y="179958"/>
                  </a:lnTo>
                  <a:lnTo>
                    <a:pt x="232156" y="179958"/>
                  </a:lnTo>
                  <a:lnTo>
                    <a:pt x="267174" y="172887"/>
                  </a:lnTo>
                  <a:lnTo>
                    <a:pt x="295798" y="153596"/>
                  </a:lnTo>
                  <a:lnTo>
                    <a:pt x="315112" y="124977"/>
                  </a:lnTo>
                  <a:lnTo>
                    <a:pt x="322199" y="89915"/>
                  </a:lnTo>
                  <a:lnTo>
                    <a:pt x="315112" y="54917"/>
                  </a:lnTo>
                  <a:lnTo>
                    <a:pt x="295798" y="26336"/>
                  </a:lnTo>
                  <a:lnTo>
                    <a:pt x="267174" y="7066"/>
                  </a:lnTo>
                  <a:lnTo>
                    <a:pt x="232156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032059" y="5526161"/>
            <a:ext cx="241681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43648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629533" y="5478398"/>
            <a:ext cx="322580" cy="180340"/>
          </a:xfrm>
          <a:custGeom>
            <a:avLst/>
            <a:gdLst/>
            <a:ahLst/>
            <a:cxnLst/>
            <a:rect l="l" t="t" r="r" b="b"/>
            <a:pathLst>
              <a:path w="322579" h="180339">
                <a:moveTo>
                  <a:pt x="232155" y="0"/>
                </a:moveTo>
                <a:lnTo>
                  <a:pt x="90042" y="0"/>
                </a:lnTo>
                <a:lnTo>
                  <a:pt x="54971" y="7066"/>
                </a:lnTo>
                <a:lnTo>
                  <a:pt x="26352" y="26336"/>
                </a:lnTo>
                <a:lnTo>
                  <a:pt x="7068" y="54917"/>
                </a:lnTo>
                <a:lnTo>
                  <a:pt x="0" y="89915"/>
                </a:lnTo>
                <a:lnTo>
                  <a:pt x="7068" y="124971"/>
                </a:lnTo>
                <a:lnTo>
                  <a:pt x="26352" y="153592"/>
                </a:lnTo>
                <a:lnTo>
                  <a:pt x="54971" y="172885"/>
                </a:lnTo>
                <a:lnTo>
                  <a:pt x="90042" y="179959"/>
                </a:lnTo>
                <a:lnTo>
                  <a:pt x="232155" y="179959"/>
                </a:lnTo>
                <a:lnTo>
                  <a:pt x="267154" y="172885"/>
                </a:lnTo>
                <a:lnTo>
                  <a:pt x="295735" y="153592"/>
                </a:lnTo>
                <a:lnTo>
                  <a:pt x="315005" y="124971"/>
                </a:lnTo>
                <a:lnTo>
                  <a:pt x="322071" y="89915"/>
                </a:lnTo>
                <a:lnTo>
                  <a:pt x="315005" y="54917"/>
                </a:lnTo>
                <a:lnTo>
                  <a:pt x="295735" y="26336"/>
                </a:lnTo>
                <a:lnTo>
                  <a:pt x="267154" y="7066"/>
                </a:lnTo>
                <a:lnTo>
                  <a:pt x="232155" y="0"/>
                </a:lnTo>
                <a:close/>
              </a:path>
            </a:pathLst>
          </a:custGeom>
          <a:solidFill>
            <a:srgbClr val="B0C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219704" y="5126482"/>
            <a:ext cx="1276096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30" dirty="0">
                <a:solidFill>
                  <a:srgbClr val="46559F"/>
                </a:solidFill>
                <a:latin typeface="Arial"/>
                <a:cs typeface="Arial"/>
              </a:rPr>
              <a:t>средняя</a:t>
            </a:r>
            <a:r>
              <a:rPr sz="8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з/п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руб.</a:t>
            </a:r>
            <a:endParaRPr sz="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800" dirty="0">
              <a:latin typeface="Microsoft Sans Serif"/>
              <a:cs typeface="Microsoft Sans Serif"/>
            </a:endParaRPr>
          </a:p>
          <a:p>
            <a:pPr marL="66675">
              <a:lnSpc>
                <a:spcPct val="100000"/>
              </a:lnSpc>
              <a:tabLst>
                <a:tab pos="464184" algn="l"/>
              </a:tabLst>
            </a:pPr>
            <a:r>
              <a:rPr lang="ru-RU" sz="600" b="1" spc="-10" dirty="0" smtClean="0">
                <a:solidFill>
                  <a:srgbClr val="FFFFFF"/>
                </a:solidFill>
                <a:latin typeface="Arial"/>
                <a:cs typeface="Arial"/>
              </a:rPr>
              <a:t>35226,8</a:t>
            </a:r>
            <a:r>
              <a:rPr sz="6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37139,8</a:t>
            </a:r>
            <a:endParaRPr sz="600" dirty="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835655" y="2621279"/>
            <a:ext cx="1772920" cy="2159000"/>
            <a:chOff x="2835655" y="2621279"/>
            <a:chExt cx="1772920" cy="2159000"/>
          </a:xfrm>
        </p:grpSpPr>
        <p:sp>
          <p:nvSpPr>
            <p:cNvPr id="62" name="object 62"/>
            <p:cNvSpPr/>
            <p:nvPr/>
          </p:nvSpPr>
          <p:spPr>
            <a:xfrm>
              <a:off x="3083179" y="3088004"/>
              <a:ext cx="1267460" cy="1422400"/>
            </a:xfrm>
            <a:custGeom>
              <a:avLst/>
              <a:gdLst/>
              <a:ahLst/>
              <a:cxnLst/>
              <a:rect l="l" t="t" r="r" b="b"/>
              <a:pathLst>
                <a:path w="1267460" h="1422400">
                  <a:moveTo>
                    <a:pt x="0" y="407035"/>
                  </a:moveTo>
                  <a:lnTo>
                    <a:pt x="664082" y="0"/>
                  </a:lnTo>
                  <a:lnTo>
                    <a:pt x="1267079" y="404749"/>
                  </a:lnTo>
                  <a:lnTo>
                    <a:pt x="1199515" y="1081659"/>
                  </a:lnTo>
                  <a:lnTo>
                    <a:pt x="657986" y="1422400"/>
                  </a:lnTo>
                  <a:lnTo>
                    <a:pt x="37845" y="1144397"/>
                  </a:lnTo>
                  <a:lnTo>
                    <a:pt x="0" y="407035"/>
                  </a:lnTo>
                  <a:close/>
                </a:path>
              </a:pathLst>
            </a:custGeom>
            <a:ln w="1270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46526" y="3313937"/>
              <a:ext cx="1396365" cy="1282700"/>
            </a:xfrm>
            <a:custGeom>
              <a:avLst/>
              <a:gdLst/>
              <a:ahLst/>
              <a:cxnLst/>
              <a:rect l="l" t="t" r="r" b="b"/>
              <a:pathLst>
                <a:path w="1396364" h="1282700">
                  <a:moveTo>
                    <a:pt x="0" y="109220"/>
                  </a:moveTo>
                  <a:lnTo>
                    <a:pt x="812673" y="0"/>
                  </a:lnTo>
                  <a:lnTo>
                    <a:pt x="1290701" y="226060"/>
                  </a:lnTo>
                  <a:lnTo>
                    <a:pt x="1396111" y="895857"/>
                  </a:lnTo>
                  <a:lnTo>
                    <a:pt x="797178" y="1282573"/>
                  </a:lnTo>
                  <a:lnTo>
                    <a:pt x="107568" y="946276"/>
                  </a:lnTo>
                  <a:lnTo>
                    <a:pt x="0" y="109220"/>
                  </a:lnTo>
                  <a:close/>
                </a:path>
              </a:pathLst>
            </a:custGeom>
            <a:ln w="12700">
              <a:solidFill>
                <a:srgbClr val="B0C1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835655" y="2621279"/>
              <a:ext cx="1772920" cy="2159000"/>
            </a:xfrm>
            <a:custGeom>
              <a:avLst/>
              <a:gdLst/>
              <a:ahLst/>
              <a:cxnLst/>
              <a:rect l="l" t="t" r="r" b="b"/>
              <a:pathLst>
                <a:path w="1772920" h="2159000">
                  <a:moveTo>
                    <a:pt x="0" y="729361"/>
                  </a:moveTo>
                  <a:lnTo>
                    <a:pt x="941958" y="0"/>
                  </a:lnTo>
                  <a:lnTo>
                    <a:pt x="1772411" y="716915"/>
                  </a:lnTo>
                  <a:lnTo>
                    <a:pt x="1579118" y="1639697"/>
                  </a:lnTo>
                  <a:lnTo>
                    <a:pt x="911097" y="2158492"/>
                  </a:lnTo>
                  <a:lnTo>
                    <a:pt x="152526" y="1684401"/>
                  </a:lnTo>
                  <a:lnTo>
                    <a:pt x="0" y="729361"/>
                  </a:lnTo>
                  <a:close/>
                </a:path>
              </a:pathLst>
            </a:custGeom>
            <a:ln w="1270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69" name="object 6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СОЦИАЛЬНО-</a:t>
            </a:r>
            <a:r>
              <a:rPr dirty="0"/>
              <a:t>ЭКОНОМИЧЕСКИЕ </a:t>
            </a:r>
            <a:r>
              <a:rPr spc="-10" dirty="0"/>
              <a:t>ПОКАЗАТЕЛИ</a:t>
            </a:r>
          </a:p>
          <a:p>
            <a:pPr marL="22860">
              <a:lnSpc>
                <a:spcPct val="100000"/>
              </a:lnSpc>
            </a:pPr>
            <a:r>
              <a:rPr lang="ru-RU" b="0" spc="-40" dirty="0" smtClean="0">
                <a:latin typeface="Microsoft Sans Serif"/>
                <a:cs typeface="Microsoft Sans Serif"/>
              </a:rPr>
              <a:t>ЗАРИНСКОГО </a:t>
            </a:r>
            <a:r>
              <a:rPr b="0" spc="-20" dirty="0" smtClean="0">
                <a:latin typeface="Microsoft Sans Serif"/>
                <a:cs typeface="Microsoft Sans Serif"/>
              </a:rPr>
              <a:t>РАЙОНА</a:t>
            </a:r>
            <a:r>
              <a:rPr b="0" spc="-90" dirty="0" smtClean="0">
                <a:latin typeface="Microsoft Sans Serif"/>
                <a:cs typeface="Microsoft Sans Serif"/>
              </a:rPr>
              <a:t> </a:t>
            </a:r>
            <a:r>
              <a:rPr b="0" spc="-55" dirty="0">
                <a:latin typeface="Microsoft Sans Serif"/>
                <a:cs typeface="Microsoft Sans Serif"/>
              </a:rPr>
              <a:t>АЛТАЙСКОГО</a:t>
            </a:r>
            <a:r>
              <a:rPr b="0" spc="-75" dirty="0">
                <a:latin typeface="Microsoft Sans Serif"/>
                <a:cs typeface="Microsoft Sans Serif"/>
              </a:rPr>
              <a:t> </a:t>
            </a:r>
            <a:r>
              <a:rPr b="0" spc="-20" dirty="0">
                <a:latin typeface="Microsoft Sans Serif"/>
                <a:cs typeface="Microsoft Sans Serif"/>
              </a:rPr>
              <a:t>КРАЯ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508" y="1505901"/>
            <a:ext cx="2160270" cy="4879975"/>
          </a:xfrm>
          <a:custGeom>
            <a:avLst/>
            <a:gdLst/>
            <a:ahLst/>
            <a:cxnLst/>
            <a:rect l="l" t="t" r="r" b="b"/>
            <a:pathLst>
              <a:path w="2160270" h="4879975">
                <a:moveTo>
                  <a:pt x="1888363" y="0"/>
                </a:moveTo>
                <a:lnTo>
                  <a:pt x="271652" y="0"/>
                </a:lnTo>
                <a:lnTo>
                  <a:pt x="222834" y="4378"/>
                </a:lnTo>
                <a:lnTo>
                  <a:pt x="176881" y="17000"/>
                </a:lnTo>
                <a:lnTo>
                  <a:pt x="134563" y="37098"/>
                </a:lnTo>
                <a:lnTo>
                  <a:pt x="96648" y="63903"/>
                </a:lnTo>
                <a:lnTo>
                  <a:pt x="63903" y="96648"/>
                </a:lnTo>
                <a:lnTo>
                  <a:pt x="37098" y="134563"/>
                </a:lnTo>
                <a:lnTo>
                  <a:pt x="17000" y="176881"/>
                </a:lnTo>
                <a:lnTo>
                  <a:pt x="4378" y="222834"/>
                </a:lnTo>
                <a:lnTo>
                  <a:pt x="0" y="271652"/>
                </a:lnTo>
                <a:lnTo>
                  <a:pt x="0" y="4607826"/>
                </a:lnTo>
                <a:lnTo>
                  <a:pt x="4378" y="4656651"/>
                </a:lnTo>
                <a:lnTo>
                  <a:pt x="17000" y="4702605"/>
                </a:lnTo>
                <a:lnTo>
                  <a:pt x="37098" y="4744920"/>
                </a:lnTo>
                <a:lnTo>
                  <a:pt x="63903" y="4782831"/>
                </a:lnTo>
                <a:lnTo>
                  <a:pt x="96648" y="4815569"/>
                </a:lnTo>
                <a:lnTo>
                  <a:pt x="134563" y="4842368"/>
                </a:lnTo>
                <a:lnTo>
                  <a:pt x="176881" y="4862460"/>
                </a:lnTo>
                <a:lnTo>
                  <a:pt x="222834" y="4875077"/>
                </a:lnTo>
                <a:lnTo>
                  <a:pt x="271652" y="4879454"/>
                </a:lnTo>
                <a:lnTo>
                  <a:pt x="1888363" y="4879454"/>
                </a:lnTo>
                <a:lnTo>
                  <a:pt x="1937181" y="4875077"/>
                </a:lnTo>
                <a:lnTo>
                  <a:pt x="1983134" y="4862460"/>
                </a:lnTo>
                <a:lnTo>
                  <a:pt x="2025452" y="4842368"/>
                </a:lnTo>
                <a:lnTo>
                  <a:pt x="2063367" y="4815569"/>
                </a:lnTo>
                <a:lnTo>
                  <a:pt x="2096112" y="4782831"/>
                </a:lnTo>
                <a:lnTo>
                  <a:pt x="2122917" y="4744920"/>
                </a:lnTo>
                <a:lnTo>
                  <a:pt x="2143015" y="4702605"/>
                </a:lnTo>
                <a:lnTo>
                  <a:pt x="2155637" y="4656651"/>
                </a:lnTo>
                <a:lnTo>
                  <a:pt x="2160016" y="4607826"/>
                </a:lnTo>
                <a:lnTo>
                  <a:pt x="2160016" y="271652"/>
                </a:lnTo>
                <a:lnTo>
                  <a:pt x="2155637" y="222834"/>
                </a:lnTo>
                <a:lnTo>
                  <a:pt x="2143015" y="176881"/>
                </a:lnTo>
                <a:lnTo>
                  <a:pt x="2122917" y="134563"/>
                </a:lnTo>
                <a:lnTo>
                  <a:pt x="2096112" y="96648"/>
                </a:lnTo>
                <a:lnTo>
                  <a:pt x="2063367" y="63903"/>
                </a:lnTo>
                <a:lnTo>
                  <a:pt x="2025452" y="37098"/>
                </a:lnTo>
                <a:lnTo>
                  <a:pt x="1983134" y="17000"/>
                </a:lnTo>
                <a:lnTo>
                  <a:pt x="1937181" y="4378"/>
                </a:lnTo>
                <a:lnTo>
                  <a:pt x="188836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15402" y="3246831"/>
            <a:ext cx="94805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безработные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граждане*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76718" y="4613402"/>
            <a:ext cx="1617980" cy="422909"/>
          </a:xfrm>
          <a:custGeom>
            <a:avLst/>
            <a:gdLst/>
            <a:ahLst/>
            <a:cxnLst/>
            <a:rect l="l" t="t" r="r" b="b"/>
            <a:pathLst>
              <a:path w="1617979" h="422910">
                <a:moveTo>
                  <a:pt x="1406143" y="0"/>
                </a:moveTo>
                <a:lnTo>
                  <a:pt x="211454" y="0"/>
                </a:lnTo>
                <a:lnTo>
                  <a:pt x="162952" y="5581"/>
                </a:lnTo>
                <a:lnTo>
                  <a:pt x="118437" y="21482"/>
                </a:lnTo>
                <a:lnTo>
                  <a:pt x="79176" y="46436"/>
                </a:lnTo>
                <a:lnTo>
                  <a:pt x="46436" y="79176"/>
                </a:lnTo>
                <a:lnTo>
                  <a:pt x="21482" y="118437"/>
                </a:lnTo>
                <a:lnTo>
                  <a:pt x="5581" y="162952"/>
                </a:lnTo>
                <a:lnTo>
                  <a:pt x="0" y="211455"/>
                </a:lnTo>
                <a:lnTo>
                  <a:pt x="5581" y="259910"/>
                </a:lnTo>
                <a:lnTo>
                  <a:pt x="21482" y="304391"/>
                </a:lnTo>
                <a:lnTo>
                  <a:pt x="46436" y="343629"/>
                </a:lnTo>
                <a:lnTo>
                  <a:pt x="79176" y="376356"/>
                </a:lnTo>
                <a:lnTo>
                  <a:pt x="118437" y="401303"/>
                </a:lnTo>
                <a:lnTo>
                  <a:pt x="162952" y="417201"/>
                </a:lnTo>
                <a:lnTo>
                  <a:pt x="211454" y="422783"/>
                </a:lnTo>
                <a:lnTo>
                  <a:pt x="1406143" y="422783"/>
                </a:lnTo>
                <a:lnTo>
                  <a:pt x="1454646" y="417201"/>
                </a:lnTo>
                <a:lnTo>
                  <a:pt x="1499161" y="401303"/>
                </a:lnTo>
                <a:lnTo>
                  <a:pt x="1538422" y="376356"/>
                </a:lnTo>
                <a:lnTo>
                  <a:pt x="1571162" y="343629"/>
                </a:lnTo>
                <a:lnTo>
                  <a:pt x="1596116" y="304391"/>
                </a:lnTo>
                <a:lnTo>
                  <a:pt x="1612017" y="259910"/>
                </a:lnTo>
                <a:lnTo>
                  <a:pt x="1617599" y="211455"/>
                </a:lnTo>
                <a:lnTo>
                  <a:pt x="1612017" y="162952"/>
                </a:lnTo>
                <a:lnTo>
                  <a:pt x="1596116" y="118437"/>
                </a:lnTo>
                <a:lnTo>
                  <a:pt x="1571162" y="79176"/>
                </a:lnTo>
                <a:lnTo>
                  <a:pt x="1538422" y="46436"/>
                </a:lnTo>
                <a:lnTo>
                  <a:pt x="1499161" y="21482"/>
                </a:lnTo>
                <a:lnTo>
                  <a:pt x="1454646" y="5581"/>
                </a:lnTo>
                <a:lnTo>
                  <a:pt x="140614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75854" y="4700396"/>
            <a:ext cx="1221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10,9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тыс.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чел.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3488" y="1428369"/>
            <a:ext cx="4491355" cy="2376170"/>
            <a:chOff x="633488" y="1428369"/>
            <a:chExt cx="4491355" cy="2376170"/>
          </a:xfrm>
        </p:grpSpPr>
        <p:sp>
          <p:nvSpPr>
            <p:cNvPr id="7" name="object 7"/>
            <p:cNvSpPr/>
            <p:nvPr/>
          </p:nvSpPr>
          <p:spPr>
            <a:xfrm>
              <a:off x="633488" y="1875917"/>
              <a:ext cx="4491355" cy="1928495"/>
            </a:xfrm>
            <a:custGeom>
              <a:avLst/>
              <a:gdLst/>
              <a:ahLst/>
              <a:cxnLst/>
              <a:rect l="l" t="t" r="r" b="b"/>
              <a:pathLst>
                <a:path w="4491355" h="1928495">
                  <a:moveTo>
                    <a:pt x="4253852" y="0"/>
                  </a:moveTo>
                  <a:lnTo>
                    <a:pt x="237451" y="0"/>
                  </a:lnTo>
                  <a:lnTo>
                    <a:pt x="189593" y="4823"/>
                  </a:lnTo>
                  <a:lnTo>
                    <a:pt x="145019" y="18659"/>
                  </a:lnTo>
                  <a:lnTo>
                    <a:pt x="104685" y="40551"/>
                  </a:lnTo>
                  <a:lnTo>
                    <a:pt x="69543" y="69548"/>
                  </a:lnTo>
                  <a:lnTo>
                    <a:pt x="40549" y="104694"/>
                  </a:lnTo>
                  <a:lnTo>
                    <a:pt x="18658" y="145035"/>
                  </a:lnTo>
                  <a:lnTo>
                    <a:pt x="4823" y="189619"/>
                  </a:lnTo>
                  <a:lnTo>
                    <a:pt x="0" y="237490"/>
                  </a:lnTo>
                  <a:lnTo>
                    <a:pt x="0" y="1690751"/>
                  </a:lnTo>
                  <a:lnTo>
                    <a:pt x="4823" y="1738579"/>
                  </a:lnTo>
                  <a:lnTo>
                    <a:pt x="18658" y="1783131"/>
                  </a:lnTo>
                  <a:lnTo>
                    <a:pt x="40549" y="1823450"/>
                  </a:lnTo>
                  <a:lnTo>
                    <a:pt x="69543" y="1858581"/>
                  </a:lnTo>
                  <a:lnTo>
                    <a:pt x="104685" y="1887568"/>
                  </a:lnTo>
                  <a:lnTo>
                    <a:pt x="145019" y="1909456"/>
                  </a:lnTo>
                  <a:lnTo>
                    <a:pt x="189593" y="1923290"/>
                  </a:lnTo>
                  <a:lnTo>
                    <a:pt x="237451" y="1928114"/>
                  </a:lnTo>
                  <a:lnTo>
                    <a:pt x="4253852" y="1928114"/>
                  </a:lnTo>
                  <a:lnTo>
                    <a:pt x="4301723" y="1923290"/>
                  </a:lnTo>
                  <a:lnTo>
                    <a:pt x="4346306" y="1909456"/>
                  </a:lnTo>
                  <a:lnTo>
                    <a:pt x="4386647" y="1887568"/>
                  </a:lnTo>
                  <a:lnTo>
                    <a:pt x="4421793" y="1858581"/>
                  </a:lnTo>
                  <a:lnTo>
                    <a:pt x="4450790" y="1823450"/>
                  </a:lnTo>
                  <a:lnTo>
                    <a:pt x="4472683" y="1783131"/>
                  </a:lnTo>
                  <a:lnTo>
                    <a:pt x="4486518" y="1738579"/>
                  </a:lnTo>
                  <a:lnTo>
                    <a:pt x="4491342" y="1690751"/>
                  </a:lnTo>
                  <a:lnTo>
                    <a:pt x="4491342" y="237490"/>
                  </a:lnTo>
                  <a:lnTo>
                    <a:pt x="4486518" y="189619"/>
                  </a:lnTo>
                  <a:lnTo>
                    <a:pt x="4472683" y="145035"/>
                  </a:lnTo>
                  <a:lnTo>
                    <a:pt x="4450790" y="104694"/>
                  </a:lnTo>
                  <a:lnTo>
                    <a:pt x="4421793" y="69548"/>
                  </a:lnTo>
                  <a:lnTo>
                    <a:pt x="4386647" y="40551"/>
                  </a:lnTo>
                  <a:lnTo>
                    <a:pt x="4346306" y="18659"/>
                  </a:lnTo>
                  <a:lnTo>
                    <a:pt x="4301723" y="4823"/>
                  </a:lnTo>
                  <a:lnTo>
                    <a:pt x="425385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3488" y="1428369"/>
              <a:ext cx="4491355" cy="829310"/>
            </a:xfrm>
            <a:custGeom>
              <a:avLst/>
              <a:gdLst/>
              <a:ahLst/>
              <a:cxnLst/>
              <a:rect l="l" t="t" r="r" b="b"/>
              <a:pathLst>
                <a:path w="4491355" h="829310">
                  <a:moveTo>
                    <a:pt x="4237469" y="0"/>
                  </a:moveTo>
                  <a:lnTo>
                    <a:pt x="253898" y="0"/>
                  </a:lnTo>
                  <a:lnTo>
                    <a:pt x="208260" y="4094"/>
                  </a:lnTo>
                  <a:lnTo>
                    <a:pt x="165306" y="15899"/>
                  </a:lnTo>
                  <a:lnTo>
                    <a:pt x="125752" y="34694"/>
                  </a:lnTo>
                  <a:lnTo>
                    <a:pt x="90316" y="59761"/>
                  </a:lnTo>
                  <a:lnTo>
                    <a:pt x="59714" y="90380"/>
                  </a:lnTo>
                  <a:lnTo>
                    <a:pt x="34665" y="125833"/>
                  </a:lnTo>
                  <a:lnTo>
                    <a:pt x="15884" y="165400"/>
                  </a:lnTo>
                  <a:lnTo>
                    <a:pt x="4090" y="208362"/>
                  </a:lnTo>
                  <a:lnTo>
                    <a:pt x="0" y="254000"/>
                  </a:lnTo>
                  <a:lnTo>
                    <a:pt x="0" y="575309"/>
                  </a:lnTo>
                  <a:lnTo>
                    <a:pt x="4090" y="620981"/>
                  </a:lnTo>
                  <a:lnTo>
                    <a:pt x="15884" y="663960"/>
                  </a:lnTo>
                  <a:lnTo>
                    <a:pt x="34665" y="703532"/>
                  </a:lnTo>
                  <a:lnTo>
                    <a:pt x="59714" y="738981"/>
                  </a:lnTo>
                  <a:lnTo>
                    <a:pt x="90316" y="769590"/>
                  </a:lnTo>
                  <a:lnTo>
                    <a:pt x="125752" y="794643"/>
                  </a:lnTo>
                  <a:lnTo>
                    <a:pt x="165306" y="813425"/>
                  </a:lnTo>
                  <a:lnTo>
                    <a:pt x="208260" y="825219"/>
                  </a:lnTo>
                  <a:lnTo>
                    <a:pt x="253898" y="829309"/>
                  </a:lnTo>
                  <a:lnTo>
                    <a:pt x="4237469" y="829309"/>
                  </a:lnTo>
                  <a:lnTo>
                    <a:pt x="4283102" y="825219"/>
                  </a:lnTo>
                  <a:lnTo>
                    <a:pt x="4326052" y="813425"/>
                  </a:lnTo>
                  <a:lnTo>
                    <a:pt x="4365602" y="794643"/>
                  </a:lnTo>
                  <a:lnTo>
                    <a:pt x="4401035" y="769590"/>
                  </a:lnTo>
                  <a:lnTo>
                    <a:pt x="4431633" y="738981"/>
                  </a:lnTo>
                  <a:lnTo>
                    <a:pt x="4456680" y="703532"/>
                  </a:lnTo>
                  <a:lnTo>
                    <a:pt x="4475459" y="663960"/>
                  </a:lnTo>
                  <a:lnTo>
                    <a:pt x="4487251" y="620981"/>
                  </a:lnTo>
                  <a:lnTo>
                    <a:pt x="4491342" y="575309"/>
                  </a:lnTo>
                  <a:lnTo>
                    <a:pt x="4491342" y="254000"/>
                  </a:lnTo>
                  <a:lnTo>
                    <a:pt x="4487251" y="208362"/>
                  </a:lnTo>
                  <a:lnTo>
                    <a:pt x="4475459" y="165400"/>
                  </a:lnTo>
                  <a:lnTo>
                    <a:pt x="4456680" y="125833"/>
                  </a:lnTo>
                  <a:lnTo>
                    <a:pt x="4431633" y="90380"/>
                  </a:lnTo>
                  <a:lnTo>
                    <a:pt x="4401035" y="59761"/>
                  </a:lnTo>
                  <a:lnTo>
                    <a:pt x="4365602" y="34694"/>
                  </a:lnTo>
                  <a:lnTo>
                    <a:pt x="4326052" y="15899"/>
                  </a:lnTo>
                  <a:lnTo>
                    <a:pt x="4283102" y="4094"/>
                  </a:lnTo>
                  <a:lnTo>
                    <a:pt x="4237469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296280" y="1428369"/>
            <a:ext cx="2160270" cy="4879975"/>
          </a:xfrm>
          <a:custGeom>
            <a:avLst/>
            <a:gdLst/>
            <a:ahLst/>
            <a:cxnLst/>
            <a:rect l="l" t="t" r="r" b="b"/>
            <a:pathLst>
              <a:path w="2160270" h="4879975">
                <a:moveTo>
                  <a:pt x="1818004" y="0"/>
                </a:moveTo>
                <a:lnTo>
                  <a:pt x="341884" y="0"/>
                </a:lnTo>
                <a:lnTo>
                  <a:pt x="295485" y="3122"/>
                </a:lnTo>
                <a:lnTo>
                  <a:pt x="250986" y="12219"/>
                </a:lnTo>
                <a:lnTo>
                  <a:pt x="208793" y="26882"/>
                </a:lnTo>
                <a:lnTo>
                  <a:pt x="169314" y="46703"/>
                </a:lnTo>
                <a:lnTo>
                  <a:pt x="132955" y="71273"/>
                </a:lnTo>
                <a:lnTo>
                  <a:pt x="100123" y="100187"/>
                </a:lnTo>
                <a:lnTo>
                  <a:pt x="71226" y="133034"/>
                </a:lnTo>
                <a:lnTo>
                  <a:pt x="46670" y="169408"/>
                </a:lnTo>
                <a:lnTo>
                  <a:pt x="26862" y="208901"/>
                </a:lnTo>
                <a:lnTo>
                  <a:pt x="12210" y="251104"/>
                </a:lnTo>
                <a:lnTo>
                  <a:pt x="3120" y="295610"/>
                </a:lnTo>
                <a:lnTo>
                  <a:pt x="0" y="342010"/>
                </a:lnTo>
                <a:lnTo>
                  <a:pt x="0" y="4537481"/>
                </a:lnTo>
                <a:lnTo>
                  <a:pt x="3120" y="4583884"/>
                </a:lnTo>
                <a:lnTo>
                  <a:pt x="12210" y="4628389"/>
                </a:lnTo>
                <a:lnTo>
                  <a:pt x="26862" y="4670590"/>
                </a:lnTo>
                <a:lnTo>
                  <a:pt x="46670" y="4710079"/>
                </a:lnTo>
                <a:lnTo>
                  <a:pt x="71226" y="4746448"/>
                </a:lnTo>
                <a:lnTo>
                  <a:pt x="100123" y="4779290"/>
                </a:lnTo>
                <a:lnTo>
                  <a:pt x="132955" y="4808198"/>
                </a:lnTo>
                <a:lnTo>
                  <a:pt x="169314" y="4832763"/>
                </a:lnTo>
                <a:lnTo>
                  <a:pt x="208793" y="4852579"/>
                </a:lnTo>
                <a:lnTo>
                  <a:pt x="250986" y="4867238"/>
                </a:lnTo>
                <a:lnTo>
                  <a:pt x="295485" y="4876332"/>
                </a:lnTo>
                <a:lnTo>
                  <a:pt x="341884" y="4879454"/>
                </a:lnTo>
                <a:lnTo>
                  <a:pt x="1818004" y="4879454"/>
                </a:lnTo>
                <a:lnTo>
                  <a:pt x="1864403" y="4876332"/>
                </a:lnTo>
                <a:lnTo>
                  <a:pt x="1908902" y="4867238"/>
                </a:lnTo>
                <a:lnTo>
                  <a:pt x="1951095" y="4852579"/>
                </a:lnTo>
                <a:lnTo>
                  <a:pt x="1990574" y="4832763"/>
                </a:lnTo>
                <a:lnTo>
                  <a:pt x="2026933" y="4808198"/>
                </a:lnTo>
                <a:lnTo>
                  <a:pt x="2059765" y="4779290"/>
                </a:lnTo>
                <a:lnTo>
                  <a:pt x="2088662" y="4746448"/>
                </a:lnTo>
                <a:lnTo>
                  <a:pt x="2113218" y="4710079"/>
                </a:lnTo>
                <a:lnTo>
                  <a:pt x="2133026" y="4670590"/>
                </a:lnTo>
                <a:lnTo>
                  <a:pt x="2147678" y="4628389"/>
                </a:lnTo>
                <a:lnTo>
                  <a:pt x="2156768" y="4583884"/>
                </a:lnTo>
                <a:lnTo>
                  <a:pt x="2159889" y="4537481"/>
                </a:lnTo>
                <a:lnTo>
                  <a:pt x="2159889" y="342010"/>
                </a:lnTo>
                <a:lnTo>
                  <a:pt x="2156768" y="295610"/>
                </a:lnTo>
                <a:lnTo>
                  <a:pt x="2147678" y="251104"/>
                </a:lnTo>
                <a:lnTo>
                  <a:pt x="2133026" y="208901"/>
                </a:lnTo>
                <a:lnTo>
                  <a:pt x="2113218" y="169408"/>
                </a:lnTo>
                <a:lnTo>
                  <a:pt x="2088662" y="133034"/>
                </a:lnTo>
                <a:lnTo>
                  <a:pt x="2059765" y="100187"/>
                </a:lnTo>
                <a:lnTo>
                  <a:pt x="2026933" y="71273"/>
                </a:lnTo>
                <a:lnTo>
                  <a:pt x="1990574" y="46703"/>
                </a:lnTo>
                <a:lnTo>
                  <a:pt x="1951095" y="26882"/>
                </a:lnTo>
                <a:lnTo>
                  <a:pt x="1908902" y="12219"/>
                </a:lnTo>
                <a:lnTo>
                  <a:pt x="1864403" y="3122"/>
                </a:lnTo>
                <a:lnTo>
                  <a:pt x="181800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ЗАНЯТОСТЬ</a:t>
            </a:r>
            <a:r>
              <a:rPr spc="-90" dirty="0"/>
              <a:t> </a:t>
            </a:r>
            <a:r>
              <a:rPr dirty="0"/>
              <a:t>И</a:t>
            </a:r>
            <a:r>
              <a:rPr spc="-80" dirty="0"/>
              <a:t> </a:t>
            </a:r>
            <a:r>
              <a:rPr spc="-25" dirty="0"/>
              <a:t>ДОХОДЫ</a:t>
            </a:r>
            <a:r>
              <a:rPr spc="-85" dirty="0"/>
              <a:t> </a:t>
            </a:r>
            <a:r>
              <a:rPr spc="-10" dirty="0"/>
              <a:t>НАСЕЛЕНИЯ</a:t>
            </a:r>
          </a:p>
        </p:txBody>
      </p:sp>
      <p:sp>
        <p:nvSpPr>
          <p:cNvPr id="11" name="object 11"/>
          <p:cNvSpPr/>
          <p:nvPr/>
        </p:nvSpPr>
        <p:spPr>
          <a:xfrm>
            <a:off x="627011" y="163576"/>
            <a:ext cx="1887855" cy="274320"/>
          </a:xfrm>
          <a:custGeom>
            <a:avLst/>
            <a:gdLst/>
            <a:ahLst/>
            <a:cxnLst/>
            <a:rect l="l" t="t" r="r" b="b"/>
            <a:pathLst>
              <a:path w="1887855" h="274320">
                <a:moveTo>
                  <a:pt x="175068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750682" y="273938"/>
                </a:lnTo>
                <a:lnTo>
                  <a:pt x="1793937" y="266955"/>
                </a:lnTo>
                <a:lnTo>
                  <a:pt x="1831517" y="247510"/>
                </a:lnTo>
                <a:lnTo>
                  <a:pt x="1861160" y="217867"/>
                </a:lnTo>
                <a:lnTo>
                  <a:pt x="1880604" y="180288"/>
                </a:lnTo>
                <a:lnTo>
                  <a:pt x="1887588" y="137032"/>
                </a:lnTo>
                <a:lnTo>
                  <a:pt x="1880604" y="93715"/>
                </a:lnTo>
                <a:lnTo>
                  <a:pt x="1861160" y="56098"/>
                </a:lnTo>
                <a:lnTo>
                  <a:pt x="1831517" y="26436"/>
                </a:lnTo>
                <a:lnTo>
                  <a:pt x="1793937" y="6984"/>
                </a:lnTo>
                <a:lnTo>
                  <a:pt x="175068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2711" y="223773"/>
            <a:ext cx="16154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занятость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доходы</a:t>
            </a:r>
            <a:r>
              <a:rPr sz="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населения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3179" y="3936043"/>
            <a:ext cx="4498340" cy="2376170"/>
          </a:xfrm>
          <a:custGeom>
            <a:avLst/>
            <a:gdLst/>
            <a:ahLst/>
            <a:cxnLst/>
            <a:rect l="l" t="t" r="r" b="b"/>
            <a:pathLst>
              <a:path w="4498340" h="2376170">
                <a:moveTo>
                  <a:pt x="4207878" y="0"/>
                </a:moveTo>
                <a:lnTo>
                  <a:pt x="289928" y="0"/>
                </a:lnTo>
                <a:lnTo>
                  <a:pt x="242900" y="3794"/>
                </a:lnTo>
                <a:lnTo>
                  <a:pt x="198289" y="14779"/>
                </a:lnTo>
                <a:lnTo>
                  <a:pt x="156690" y="32359"/>
                </a:lnTo>
                <a:lnTo>
                  <a:pt x="118701" y="55936"/>
                </a:lnTo>
                <a:lnTo>
                  <a:pt x="84918" y="84915"/>
                </a:lnTo>
                <a:lnTo>
                  <a:pt x="55939" y="118698"/>
                </a:lnTo>
                <a:lnTo>
                  <a:pt x="32361" y="156688"/>
                </a:lnTo>
                <a:lnTo>
                  <a:pt x="14780" y="198290"/>
                </a:lnTo>
                <a:lnTo>
                  <a:pt x="3794" y="242906"/>
                </a:lnTo>
                <a:lnTo>
                  <a:pt x="0" y="289940"/>
                </a:lnTo>
                <a:lnTo>
                  <a:pt x="0" y="2086114"/>
                </a:lnTo>
                <a:lnTo>
                  <a:pt x="3794" y="2133138"/>
                </a:lnTo>
                <a:lnTo>
                  <a:pt x="14780" y="2177747"/>
                </a:lnTo>
                <a:lnTo>
                  <a:pt x="32361" y="2219344"/>
                </a:lnTo>
                <a:lnTo>
                  <a:pt x="55939" y="2257332"/>
                </a:lnTo>
                <a:lnTo>
                  <a:pt x="84918" y="2291113"/>
                </a:lnTo>
                <a:lnTo>
                  <a:pt x="118701" y="2320091"/>
                </a:lnTo>
                <a:lnTo>
                  <a:pt x="156690" y="2343669"/>
                </a:lnTo>
                <a:lnTo>
                  <a:pt x="198289" y="2361249"/>
                </a:lnTo>
                <a:lnTo>
                  <a:pt x="242900" y="2372235"/>
                </a:lnTo>
                <a:lnTo>
                  <a:pt x="289928" y="2376030"/>
                </a:lnTo>
                <a:lnTo>
                  <a:pt x="4207878" y="2376030"/>
                </a:lnTo>
                <a:lnTo>
                  <a:pt x="4254912" y="2372235"/>
                </a:lnTo>
                <a:lnTo>
                  <a:pt x="4299528" y="2361249"/>
                </a:lnTo>
                <a:lnTo>
                  <a:pt x="4341130" y="2343669"/>
                </a:lnTo>
                <a:lnTo>
                  <a:pt x="4379121" y="2320091"/>
                </a:lnTo>
                <a:lnTo>
                  <a:pt x="4412903" y="2291113"/>
                </a:lnTo>
                <a:lnTo>
                  <a:pt x="4441882" y="2257332"/>
                </a:lnTo>
                <a:lnTo>
                  <a:pt x="4465459" y="2219344"/>
                </a:lnTo>
                <a:lnTo>
                  <a:pt x="4483039" y="2177747"/>
                </a:lnTo>
                <a:lnTo>
                  <a:pt x="4494024" y="2133138"/>
                </a:lnTo>
                <a:lnTo>
                  <a:pt x="4497819" y="2086114"/>
                </a:lnTo>
                <a:lnTo>
                  <a:pt x="4497819" y="289940"/>
                </a:lnTo>
                <a:lnTo>
                  <a:pt x="4494024" y="242906"/>
                </a:lnTo>
                <a:lnTo>
                  <a:pt x="4483039" y="198290"/>
                </a:lnTo>
                <a:lnTo>
                  <a:pt x="4465459" y="156688"/>
                </a:lnTo>
                <a:lnTo>
                  <a:pt x="4441882" y="118698"/>
                </a:lnTo>
                <a:lnTo>
                  <a:pt x="4412903" y="84915"/>
                </a:lnTo>
                <a:lnTo>
                  <a:pt x="4379121" y="55936"/>
                </a:lnTo>
                <a:lnTo>
                  <a:pt x="4341130" y="32359"/>
                </a:lnTo>
                <a:lnTo>
                  <a:pt x="4299528" y="14779"/>
                </a:lnTo>
                <a:lnTo>
                  <a:pt x="4254912" y="3794"/>
                </a:lnTo>
                <a:lnTo>
                  <a:pt x="420787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69696" y="4193794"/>
            <a:ext cx="3983354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5365" marR="5080" indent="-10033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СРЕДНЕМЕСЯЧНАЯ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ЗАРАБОТНАЯ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ПЛАТА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РАБОТНИКОВ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1100" b="1" spc="-6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ОТРАСЛЯМ В</a:t>
            </a:r>
            <a:r>
              <a:rPr sz="1100" b="1" spc="-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2023</a:t>
            </a:r>
            <a:r>
              <a:rPr sz="1100" b="1" spc="-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ГОДУ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61945" y="4734305"/>
            <a:ext cx="778510" cy="1434465"/>
            <a:chOff x="2861945" y="4734305"/>
            <a:chExt cx="778510" cy="1434465"/>
          </a:xfrm>
        </p:grpSpPr>
        <p:sp>
          <p:nvSpPr>
            <p:cNvPr id="16" name="object 16"/>
            <p:cNvSpPr/>
            <p:nvPr/>
          </p:nvSpPr>
          <p:spPr>
            <a:xfrm>
              <a:off x="2861945" y="5384012"/>
              <a:ext cx="778510" cy="708660"/>
            </a:xfrm>
            <a:custGeom>
              <a:avLst/>
              <a:gdLst/>
              <a:ahLst/>
              <a:cxnLst/>
              <a:rect l="l" t="t" r="r" b="b"/>
              <a:pathLst>
                <a:path w="778510" h="708660">
                  <a:moveTo>
                    <a:pt x="645528" y="573646"/>
                  </a:moveTo>
                  <a:lnTo>
                    <a:pt x="0" y="573646"/>
                  </a:lnTo>
                  <a:lnTo>
                    <a:pt x="0" y="708304"/>
                  </a:lnTo>
                  <a:lnTo>
                    <a:pt x="645528" y="708304"/>
                  </a:lnTo>
                  <a:lnTo>
                    <a:pt x="645528" y="573646"/>
                  </a:lnTo>
                  <a:close/>
                </a:path>
                <a:path w="778510" h="708660">
                  <a:moveTo>
                    <a:pt x="679310" y="0"/>
                  </a:moveTo>
                  <a:lnTo>
                    <a:pt x="0" y="0"/>
                  </a:lnTo>
                  <a:lnTo>
                    <a:pt x="0" y="134645"/>
                  </a:lnTo>
                  <a:lnTo>
                    <a:pt x="679310" y="134645"/>
                  </a:lnTo>
                  <a:lnTo>
                    <a:pt x="679310" y="0"/>
                  </a:lnTo>
                  <a:close/>
                </a:path>
                <a:path w="778510" h="708660">
                  <a:moveTo>
                    <a:pt x="777887" y="286842"/>
                  </a:moveTo>
                  <a:lnTo>
                    <a:pt x="0" y="286842"/>
                  </a:lnTo>
                  <a:lnTo>
                    <a:pt x="0" y="421487"/>
                  </a:lnTo>
                  <a:lnTo>
                    <a:pt x="777887" y="421487"/>
                  </a:lnTo>
                  <a:lnTo>
                    <a:pt x="777887" y="286842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61945" y="5097233"/>
              <a:ext cx="616585" cy="135255"/>
            </a:xfrm>
            <a:custGeom>
              <a:avLst/>
              <a:gdLst/>
              <a:ahLst/>
              <a:cxnLst/>
              <a:rect l="l" t="t" r="r" b="b"/>
              <a:pathLst>
                <a:path w="616585" h="135254">
                  <a:moveTo>
                    <a:pt x="616254" y="0"/>
                  </a:moveTo>
                  <a:lnTo>
                    <a:pt x="0" y="0"/>
                  </a:lnTo>
                  <a:lnTo>
                    <a:pt x="0" y="134658"/>
                  </a:lnTo>
                  <a:lnTo>
                    <a:pt x="616254" y="134658"/>
                  </a:lnTo>
                  <a:lnTo>
                    <a:pt x="61625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61945" y="4734305"/>
              <a:ext cx="0" cy="1434465"/>
            </a:xfrm>
            <a:custGeom>
              <a:avLst/>
              <a:gdLst/>
              <a:ahLst/>
              <a:cxnLst/>
              <a:rect l="l" t="t" r="r" b="b"/>
              <a:pathLst>
                <a:path h="1434464">
                  <a:moveTo>
                    <a:pt x="0" y="143409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573271" y="5967476"/>
            <a:ext cx="3829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" spc="-50" dirty="0">
                <a:solidFill>
                  <a:srgbClr val="46559F"/>
                </a:solidFill>
                <a:latin typeface="Arial Black"/>
                <a:cs typeface="Arial Black"/>
              </a:rPr>
              <a:t>49526,2</a:t>
            </a:r>
            <a:endParaRPr sz="600" spc="-50" dirty="0">
              <a:solidFill>
                <a:srgbClr val="46559F"/>
              </a:solidFill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05605" y="5680659"/>
            <a:ext cx="3829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" spc="-50" dirty="0">
                <a:solidFill>
                  <a:srgbClr val="46559F"/>
                </a:solidFill>
                <a:latin typeface="Arial Black"/>
                <a:cs typeface="Arial Black"/>
              </a:rPr>
              <a:t>48233,3</a:t>
            </a:r>
            <a:endParaRPr sz="600" spc="-50" dirty="0">
              <a:solidFill>
                <a:srgbClr val="46559F"/>
              </a:solidFill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44061" y="5382186"/>
            <a:ext cx="3829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" dirty="0" smtClean="0">
                <a:solidFill>
                  <a:srgbClr val="46559F"/>
                </a:solidFill>
                <a:latin typeface="Arial Black"/>
                <a:cs typeface="Arial Black"/>
              </a:rPr>
              <a:t>53955,9</a:t>
            </a:r>
            <a:r>
              <a:rPr sz="600" spc="5" dirty="0" smtClean="0">
                <a:solidFill>
                  <a:srgbClr val="46559F"/>
                </a:solidFill>
                <a:latin typeface="Arial Black"/>
                <a:cs typeface="Arial Black"/>
              </a:rPr>
              <a:t> </a:t>
            </a:r>
            <a:endParaRPr sz="600" dirty="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44061" y="5107051"/>
            <a:ext cx="3829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" spc="-50" dirty="0" smtClean="0">
                <a:solidFill>
                  <a:srgbClr val="46559F"/>
                </a:solidFill>
                <a:latin typeface="Arial Black"/>
                <a:cs typeface="Arial Black"/>
              </a:rPr>
              <a:t>45075,0 </a:t>
            </a:r>
            <a:endParaRPr sz="600" dirty="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8569" y="5904382"/>
            <a:ext cx="1513205" cy="2336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55"/>
              </a:spcBef>
              <a:tabLst>
                <a:tab pos="575310" algn="l"/>
                <a:tab pos="1019810" algn="l"/>
              </a:tabLst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сельское,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	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лесное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	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хозяйство,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охота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83335" y="5617260"/>
            <a:ext cx="1513840" cy="233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95"/>
              </a:spcBef>
              <a:tabLst>
                <a:tab pos="953135" algn="l"/>
              </a:tabLst>
            </a:pPr>
            <a:r>
              <a:rPr sz="700" b="1" spc="-20" dirty="0">
                <a:solidFill>
                  <a:srgbClr val="46559F"/>
                </a:solidFill>
                <a:latin typeface="Arial"/>
                <a:cs typeface="Arial"/>
              </a:rPr>
              <a:t>гос.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	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управление.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19"/>
              </a:lnSpc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соцобеспечение,</a:t>
            </a:r>
            <a:r>
              <a:rPr sz="700" b="1" spc="8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безопасность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83335" y="5330444"/>
            <a:ext cx="1513840" cy="2336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55"/>
              </a:spcBef>
              <a:tabLst>
                <a:tab pos="844550" algn="l"/>
              </a:tabLst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обеспечение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	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электрической</a:t>
            </a:r>
            <a:r>
              <a:rPr sz="700" b="1" spc="50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энергией,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газом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7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паром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28674" y="5094859"/>
            <a:ext cx="14636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обрабатывающее</a:t>
            </a:r>
            <a:r>
              <a:rPr sz="700" b="1" spc="9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6559F"/>
                </a:solidFill>
                <a:latin typeface="Arial"/>
                <a:cs typeface="Arial"/>
              </a:rPr>
              <a:t>производство</a:t>
            </a:r>
            <a:endParaRPr sz="700" dirty="0">
              <a:latin typeface="Arial"/>
              <a:cs typeface="Arial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17838"/>
              </p:ext>
            </p:extLst>
          </p:nvPr>
        </p:nvGraphicFramePr>
        <p:xfrm>
          <a:off x="627138" y="1396491"/>
          <a:ext cx="4498339" cy="23895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0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ПОКАЗАТЕЛИ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ЕД.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ИЗМ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2022</a:t>
                      </a:r>
                      <a:r>
                        <a:rPr sz="6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2023</a:t>
                      </a:r>
                      <a:r>
                        <a:rPr sz="6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03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143510" marR="340360">
                        <a:lnSpc>
                          <a:spcPct val="100000"/>
                        </a:lnSpc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среднемесячная</a:t>
                      </a:r>
                      <a:r>
                        <a:rPr sz="7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заработная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плата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работающего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7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крупным</a:t>
                      </a:r>
                      <a:r>
                        <a:rPr sz="7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7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 err="1">
                          <a:latin typeface="Arial"/>
                          <a:cs typeface="Arial"/>
                        </a:rPr>
                        <a:t>средним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 err="1" smtClean="0">
                          <a:latin typeface="Arial"/>
                          <a:cs typeface="Arial"/>
                        </a:rPr>
                        <a:t>организациям</a:t>
                      </a:r>
                      <a:r>
                        <a:rPr lang="ru-RU" sz="700" b="1" spc="-10" dirty="0" smtClean="0">
                          <a:latin typeface="Arial"/>
                          <a:cs typeface="Arial"/>
                        </a:rPr>
                        <a:t> 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Arial"/>
                          <a:cs typeface="Arial"/>
                        </a:rPr>
                        <a:t>37139,8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Arial"/>
                          <a:cs typeface="Arial"/>
                        </a:rPr>
                        <a:t>43648,1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700" b="1" spc="-50" dirty="0">
                          <a:latin typeface="Arial"/>
                          <a:cs typeface="Arial"/>
                        </a:rPr>
                        <a:t>%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lang="ru-RU" sz="700" b="1" spc="-10" dirty="0" smtClean="0">
                          <a:latin typeface="Arial"/>
                          <a:cs typeface="Arial"/>
                        </a:rPr>
                        <a:t>105,4</a:t>
                      </a:r>
                      <a:r>
                        <a:rPr sz="700" b="1" spc="-10" dirty="0" smtClean="0">
                          <a:latin typeface="Arial"/>
                          <a:cs typeface="Arial"/>
                        </a:rPr>
                        <a:t>*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700" b="1" spc="-10" dirty="0" smtClean="0">
                          <a:latin typeface="Arial"/>
                          <a:cs typeface="Arial"/>
                        </a:rPr>
                        <a:t>11</a:t>
                      </a:r>
                      <a:r>
                        <a:rPr lang="ru-RU" sz="700" b="1" spc="-10" dirty="0" smtClean="0">
                          <a:latin typeface="Arial"/>
                          <a:cs typeface="Arial"/>
                        </a:rPr>
                        <a:t>7</a:t>
                      </a:r>
                      <a:r>
                        <a:rPr sz="700" b="1" spc="-10" dirty="0" smtClean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700" b="1" spc="-10" dirty="0" smtClean="0">
                          <a:latin typeface="Arial"/>
                          <a:cs typeface="Arial"/>
                        </a:rPr>
                        <a:t>5</a:t>
                      </a:r>
                      <a:r>
                        <a:rPr sz="700" b="1" spc="-10" dirty="0" smtClean="0">
                          <a:latin typeface="Arial"/>
                          <a:cs typeface="Arial"/>
                        </a:rPr>
                        <a:t>*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143510" marR="3403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среднемесячная</a:t>
                      </a:r>
                      <a:r>
                        <a:rPr sz="7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заработная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плата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работающего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43510" marR="220345">
                        <a:lnSpc>
                          <a:spcPct val="100000"/>
                        </a:lnSpc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7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полному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кругу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предприятий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(оценка)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700" b="1" dirty="0" smtClean="0">
                          <a:latin typeface="Arial"/>
                          <a:cs typeface="Arial"/>
                        </a:rPr>
                        <a:t>32158,0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700" b="1" dirty="0" smtClean="0">
                          <a:latin typeface="Arial"/>
                          <a:cs typeface="Arial"/>
                        </a:rPr>
                        <a:t>36134,0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034">
                <a:tc rowSpan="2"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среднемесячная</a:t>
                      </a:r>
                      <a:r>
                        <a:rPr sz="7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заработная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43510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плата по</a:t>
                      </a:r>
                      <a:r>
                        <a:rPr sz="7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крупным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7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средним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организациям</a:t>
                      </a:r>
                      <a:r>
                        <a:rPr sz="7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Алтайскому</a:t>
                      </a:r>
                      <a:r>
                        <a:rPr sz="7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0" dirty="0">
                          <a:latin typeface="Arial"/>
                          <a:cs typeface="Arial"/>
                        </a:rPr>
                        <a:t>краю,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включая</a:t>
                      </a:r>
                      <a:r>
                        <a:rPr sz="7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организации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0" dirty="0">
                          <a:latin typeface="Arial"/>
                          <a:cs typeface="Arial"/>
                        </a:rPr>
                        <a:t>с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43510" marR="152400">
                        <a:lnSpc>
                          <a:spcPct val="100000"/>
                        </a:lnSpc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численностью</a:t>
                      </a:r>
                      <a:r>
                        <a:rPr sz="7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работников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до</a:t>
                      </a:r>
                      <a:r>
                        <a:rPr sz="7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5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7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0" dirty="0">
                          <a:latin typeface="Arial"/>
                          <a:cs typeface="Arial"/>
                        </a:rPr>
                        <a:t>чел.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43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5" dirty="0">
                          <a:latin typeface="Arial"/>
                          <a:cs typeface="Arial"/>
                        </a:rPr>
                        <a:t>196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5" dirty="0">
                          <a:latin typeface="Arial"/>
                          <a:cs typeface="Arial"/>
                        </a:rPr>
                        <a:t>367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0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38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5" dirty="0">
                          <a:latin typeface="Arial"/>
                          <a:cs typeface="Arial"/>
                        </a:rPr>
                        <a:t>291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41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25" dirty="0">
                          <a:latin typeface="Arial"/>
                          <a:cs typeface="Arial"/>
                        </a:rPr>
                        <a:t>433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63041" y="3829050"/>
            <a:ext cx="200596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*темп</a:t>
            </a:r>
            <a:r>
              <a:rPr sz="600" i="1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роста указан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в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10" dirty="0">
                <a:solidFill>
                  <a:srgbClr val="A6A6A6"/>
                </a:solidFill>
                <a:latin typeface="Arial"/>
                <a:cs typeface="Arial"/>
              </a:rPr>
              <a:t>процентах</a:t>
            </a:r>
            <a:r>
              <a:rPr sz="6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к</a:t>
            </a:r>
            <a:r>
              <a:rPr sz="600" i="1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10" dirty="0">
                <a:solidFill>
                  <a:srgbClr val="A6A6A6"/>
                </a:solidFill>
                <a:latin typeface="Arial"/>
                <a:cs typeface="Arial"/>
              </a:rPr>
              <a:t>предыдущему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20" dirty="0">
                <a:solidFill>
                  <a:srgbClr val="A6A6A6"/>
                </a:solidFill>
                <a:latin typeface="Arial"/>
                <a:cs typeface="Arial"/>
              </a:rPr>
              <a:t>году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60567" y="2565653"/>
            <a:ext cx="720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 smtClean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sz="2400" b="1" spc="-20" dirty="0" smtClean="0">
                <a:solidFill>
                  <a:srgbClr val="46559F"/>
                </a:solidFill>
                <a:latin typeface="Arial"/>
                <a:cs typeface="Arial"/>
              </a:rPr>
              <a:t>,</a:t>
            </a:r>
            <a:r>
              <a:rPr lang="ru-RU" sz="2400" b="1" spc="-20" dirty="0" smtClean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sz="2400" b="1" spc="-20" dirty="0" smtClean="0">
                <a:solidFill>
                  <a:srgbClr val="46559F"/>
                </a:solidFill>
                <a:latin typeface="Arial"/>
                <a:cs typeface="Arial"/>
              </a:rPr>
              <a:t>%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55741" y="3239262"/>
            <a:ext cx="115252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регистрируемая безработица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53785" y="4613402"/>
            <a:ext cx="821055" cy="422909"/>
          </a:xfrm>
          <a:custGeom>
            <a:avLst/>
            <a:gdLst/>
            <a:ahLst/>
            <a:cxnLst/>
            <a:rect l="l" t="t" r="r" b="b"/>
            <a:pathLst>
              <a:path w="821054" h="422910">
                <a:moveTo>
                  <a:pt x="609218" y="0"/>
                </a:moveTo>
                <a:lnTo>
                  <a:pt x="211454" y="0"/>
                </a:lnTo>
                <a:lnTo>
                  <a:pt x="162992" y="5581"/>
                </a:lnTo>
                <a:lnTo>
                  <a:pt x="118493" y="21482"/>
                </a:lnTo>
                <a:lnTo>
                  <a:pt x="79230" y="46436"/>
                </a:lnTo>
                <a:lnTo>
                  <a:pt x="46476" y="79176"/>
                </a:lnTo>
                <a:lnTo>
                  <a:pt x="21504" y="118437"/>
                </a:lnTo>
                <a:lnTo>
                  <a:pt x="5588" y="162952"/>
                </a:lnTo>
                <a:lnTo>
                  <a:pt x="0" y="211455"/>
                </a:lnTo>
                <a:lnTo>
                  <a:pt x="5588" y="259910"/>
                </a:lnTo>
                <a:lnTo>
                  <a:pt x="21504" y="304391"/>
                </a:lnTo>
                <a:lnTo>
                  <a:pt x="46476" y="343629"/>
                </a:lnTo>
                <a:lnTo>
                  <a:pt x="79230" y="376356"/>
                </a:lnTo>
                <a:lnTo>
                  <a:pt x="118493" y="401303"/>
                </a:lnTo>
                <a:lnTo>
                  <a:pt x="162992" y="417201"/>
                </a:lnTo>
                <a:lnTo>
                  <a:pt x="211454" y="422783"/>
                </a:lnTo>
                <a:lnTo>
                  <a:pt x="609218" y="422783"/>
                </a:lnTo>
                <a:lnTo>
                  <a:pt x="657674" y="417201"/>
                </a:lnTo>
                <a:lnTo>
                  <a:pt x="702155" y="401303"/>
                </a:lnTo>
                <a:lnTo>
                  <a:pt x="741393" y="376356"/>
                </a:lnTo>
                <a:lnTo>
                  <a:pt x="774120" y="343629"/>
                </a:lnTo>
                <a:lnTo>
                  <a:pt x="799067" y="304391"/>
                </a:lnTo>
                <a:lnTo>
                  <a:pt x="814965" y="259910"/>
                </a:lnTo>
                <a:lnTo>
                  <a:pt x="820547" y="211455"/>
                </a:lnTo>
                <a:lnTo>
                  <a:pt x="814965" y="162952"/>
                </a:lnTo>
                <a:lnTo>
                  <a:pt x="799067" y="118437"/>
                </a:lnTo>
                <a:lnTo>
                  <a:pt x="774120" y="79176"/>
                </a:lnTo>
                <a:lnTo>
                  <a:pt x="741393" y="46436"/>
                </a:lnTo>
                <a:lnTo>
                  <a:pt x="702155" y="21482"/>
                </a:lnTo>
                <a:lnTo>
                  <a:pt x="657674" y="5581"/>
                </a:lnTo>
                <a:lnTo>
                  <a:pt x="60921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828157" y="4700396"/>
            <a:ext cx="48005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0,9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630228" y="1742074"/>
            <a:ext cx="568325" cy="591820"/>
            <a:chOff x="6630228" y="1742074"/>
            <a:chExt cx="568325" cy="591820"/>
          </a:xfrm>
        </p:grpSpPr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6470" y="1742074"/>
              <a:ext cx="252483" cy="25246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630228" y="2026101"/>
              <a:ext cx="425450" cy="252729"/>
            </a:xfrm>
            <a:custGeom>
              <a:avLst/>
              <a:gdLst/>
              <a:ahLst/>
              <a:cxnLst/>
              <a:rect l="l" t="t" r="r" b="b"/>
              <a:pathLst>
                <a:path w="425450" h="252730">
                  <a:moveTo>
                    <a:pt x="252483" y="0"/>
                  </a:moveTo>
                  <a:lnTo>
                    <a:pt x="199883" y="4421"/>
                  </a:lnTo>
                  <a:lnTo>
                    <a:pt x="148334" y="15780"/>
                  </a:lnTo>
                  <a:lnTo>
                    <a:pt x="84246" y="40539"/>
                  </a:lnTo>
                  <a:lnTo>
                    <a:pt x="25248" y="75747"/>
                  </a:lnTo>
                  <a:lnTo>
                    <a:pt x="1931" y="111731"/>
                  </a:lnTo>
                  <a:lnTo>
                    <a:pt x="0" y="126245"/>
                  </a:lnTo>
                  <a:lnTo>
                    <a:pt x="0" y="252491"/>
                  </a:lnTo>
                  <a:lnTo>
                    <a:pt x="313960" y="252491"/>
                  </a:lnTo>
                  <a:lnTo>
                    <a:pt x="307838" y="237367"/>
                  </a:lnTo>
                  <a:lnTo>
                    <a:pt x="303420" y="221709"/>
                  </a:lnTo>
                  <a:lnTo>
                    <a:pt x="300738" y="205661"/>
                  </a:lnTo>
                  <a:lnTo>
                    <a:pt x="299824" y="189368"/>
                  </a:lnTo>
                  <a:lnTo>
                    <a:pt x="309317" y="137059"/>
                  </a:lnTo>
                  <a:lnTo>
                    <a:pt x="335494" y="92522"/>
                  </a:lnTo>
                  <a:lnTo>
                    <a:pt x="375200" y="59473"/>
                  </a:lnTo>
                  <a:lnTo>
                    <a:pt x="425276" y="41628"/>
                  </a:lnTo>
                  <a:lnTo>
                    <a:pt x="391514" y="27220"/>
                  </a:lnTo>
                  <a:lnTo>
                    <a:pt x="356632" y="15780"/>
                  </a:lnTo>
                  <a:lnTo>
                    <a:pt x="331082" y="8975"/>
                  </a:lnTo>
                  <a:lnTo>
                    <a:pt x="305137" y="4066"/>
                  </a:lnTo>
                  <a:lnTo>
                    <a:pt x="278902" y="1068"/>
                  </a:lnTo>
                  <a:lnTo>
                    <a:pt x="252483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1613" y="2097115"/>
              <a:ext cx="236703" cy="236711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8845334" y="1729015"/>
            <a:ext cx="624840" cy="625475"/>
          </a:xfrm>
          <a:custGeom>
            <a:avLst/>
            <a:gdLst/>
            <a:ahLst/>
            <a:cxnLst/>
            <a:rect l="l" t="t" r="r" b="b"/>
            <a:pathLst>
              <a:path w="624840" h="625475">
                <a:moveTo>
                  <a:pt x="352513" y="208876"/>
                </a:moveTo>
                <a:lnTo>
                  <a:pt x="131699" y="208876"/>
                </a:lnTo>
                <a:lnTo>
                  <a:pt x="131699" y="256197"/>
                </a:lnTo>
                <a:lnTo>
                  <a:pt x="352513" y="256197"/>
                </a:lnTo>
                <a:lnTo>
                  <a:pt x="352513" y="208876"/>
                </a:lnTo>
                <a:close/>
              </a:path>
              <a:path w="624840" h="625475">
                <a:moveTo>
                  <a:pt x="624586" y="569760"/>
                </a:moveTo>
                <a:lnTo>
                  <a:pt x="620534" y="548995"/>
                </a:lnTo>
                <a:lnTo>
                  <a:pt x="608418" y="530720"/>
                </a:lnTo>
                <a:lnTo>
                  <a:pt x="608812" y="530326"/>
                </a:lnTo>
                <a:lnTo>
                  <a:pt x="510235" y="431749"/>
                </a:lnTo>
                <a:lnTo>
                  <a:pt x="479107" y="416534"/>
                </a:lnTo>
                <a:lnTo>
                  <a:pt x="474510" y="415696"/>
                </a:lnTo>
                <a:lnTo>
                  <a:pt x="461098" y="416534"/>
                </a:lnTo>
                <a:lnTo>
                  <a:pt x="425843" y="381673"/>
                </a:lnTo>
                <a:lnTo>
                  <a:pt x="446913" y="349224"/>
                </a:lnTo>
                <a:lnTo>
                  <a:pt x="462254" y="313982"/>
                </a:lnTo>
                <a:lnTo>
                  <a:pt x="471614" y="276707"/>
                </a:lnTo>
                <a:lnTo>
                  <a:pt x="474738" y="238137"/>
                </a:lnTo>
                <a:lnTo>
                  <a:pt x="470077" y="190284"/>
                </a:lnTo>
                <a:lnTo>
                  <a:pt x="456399" y="145681"/>
                </a:lnTo>
                <a:lnTo>
                  <a:pt x="435317" y="106540"/>
                </a:lnTo>
                <a:lnTo>
                  <a:pt x="435317" y="238137"/>
                </a:lnTo>
                <a:lnTo>
                  <a:pt x="430110" y="283349"/>
                </a:lnTo>
                <a:lnTo>
                  <a:pt x="415277" y="324840"/>
                </a:lnTo>
                <a:lnTo>
                  <a:pt x="391998" y="361454"/>
                </a:lnTo>
                <a:lnTo>
                  <a:pt x="361467" y="391985"/>
                </a:lnTo>
                <a:lnTo>
                  <a:pt x="324866" y="415264"/>
                </a:lnTo>
                <a:lnTo>
                  <a:pt x="283362" y="430098"/>
                </a:lnTo>
                <a:lnTo>
                  <a:pt x="238163" y="435305"/>
                </a:lnTo>
                <a:lnTo>
                  <a:pt x="192951" y="430098"/>
                </a:lnTo>
                <a:lnTo>
                  <a:pt x="151460" y="415264"/>
                </a:lnTo>
                <a:lnTo>
                  <a:pt x="114846" y="391985"/>
                </a:lnTo>
                <a:lnTo>
                  <a:pt x="84315" y="361454"/>
                </a:lnTo>
                <a:lnTo>
                  <a:pt x="61048" y="324840"/>
                </a:lnTo>
                <a:lnTo>
                  <a:pt x="46215" y="283349"/>
                </a:lnTo>
                <a:lnTo>
                  <a:pt x="41008" y="238137"/>
                </a:lnTo>
                <a:lnTo>
                  <a:pt x="46215" y="192938"/>
                </a:lnTo>
                <a:lnTo>
                  <a:pt x="61048" y="151434"/>
                </a:lnTo>
                <a:lnTo>
                  <a:pt x="84315" y="114820"/>
                </a:lnTo>
                <a:lnTo>
                  <a:pt x="114846" y="84289"/>
                </a:lnTo>
                <a:lnTo>
                  <a:pt x="151460" y="61023"/>
                </a:lnTo>
                <a:lnTo>
                  <a:pt x="192951" y="46189"/>
                </a:lnTo>
                <a:lnTo>
                  <a:pt x="238163" y="40982"/>
                </a:lnTo>
                <a:lnTo>
                  <a:pt x="283362" y="46189"/>
                </a:lnTo>
                <a:lnTo>
                  <a:pt x="324866" y="61023"/>
                </a:lnTo>
                <a:lnTo>
                  <a:pt x="361467" y="84289"/>
                </a:lnTo>
                <a:lnTo>
                  <a:pt x="391998" y="114820"/>
                </a:lnTo>
                <a:lnTo>
                  <a:pt x="415277" y="151434"/>
                </a:lnTo>
                <a:lnTo>
                  <a:pt x="430110" y="192938"/>
                </a:lnTo>
                <a:lnTo>
                  <a:pt x="435317" y="238137"/>
                </a:lnTo>
                <a:lnTo>
                  <a:pt x="435317" y="106540"/>
                </a:lnTo>
                <a:lnTo>
                  <a:pt x="405765" y="70053"/>
                </a:lnTo>
                <a:lnTo>
                  <a:pt x="370763" y="40982"/>
                </a:lnTo>
                <a:lnTo>
                  <a:pt x="330492" y="18935"/>
                </a:lnTo>
                <a:lnTo>
                  <a:pt x="285978" y="4965"/>
                </a:lnTo>
                <a:lnTo>
                  <a:pt x="238150" y="0"/>
                </a:lnTo>
                <a:lnTo>
                  <a:pt x="190296" y="4648"/>
                </a:lnTo>
                <a:lnTo>
                  <a:pt x="145694" y="18338"/>
                </a:lnTo>
                <a:lnTo>
                  <a:pt x="105295" y="40081"/>
                </a:lnTo>
                <a:lnTo>
                  <a:pt x="70078" y="68961"/>
                </a:lnTo>
                <a:lnTo>
                  <a:pt x="40970" y="104000"/>
                </a:lnTo>
                <a:lnTo>
                  <a:pt x="18961" y="144246"/>
                </a:lnTo>
                <a:lnTo>
                  <a:pt x="4978" y="188760"/>
                </a:lnTo>
                <a:lnTo>
                  <a:pt x="0" y="236588"/>
                </a:lnTo>
                <a:lnTo>
                  <a:pt x="4673" y="284441"/>
                </a:lnTo>
                <a:lnTo>
                  <a:pt x="18351" y="329044"/>
                </a:lnTo>
                <a:lnTo>
                  <a:pt x="40106" y="369443"/>
                </a:lnTo>
                <a:lnTo>
                  <a:pt x="68973" y="404672"/>
                </a:lnTo>
                <a:lnTo>
                  <a:pt x="104013" y="433768"/>
                </a:lnTo>
                <a:lnTo>
                  <a:pt x="144259" y="455790"/>
                </a:lnTo>
                <a:lnTo>
                  <a:pt x="188772" y="469760"/>
                </a:lnTo>
                <a:lnTo>
                  <a:pt x="236601" y="474738"/>
                </a:lnTo>
                <a:lnTo>
                  <a:pt x="275539" y="471652"/>
                </a:lnTo>
                <a:lnTo>
                  <a:pt x="313194" y="462305"/>
                </a:lnTo>
                <a:lnTo>
                  <a:pt x="348830" y="446951"/>
                </a:lnTo>
                <a:lnTo>
                  <a:pt x="366966" y="435305"/>
                </a:lnTo>
                <a:lnTo>
                  <a:pt x="381685" y="425831"/>
                </a:lnTo>
                <a:lnTo>
                  <a:pt x="416547" y="460692"/>
                </a:lnTo>
                <a:lnTo>
                  <a:pt x="415810" y="471652"/>
                </a:lnTo>
                <a:lnTo>
                  <a:pt x="415721" y="474738"/>
                </a:lnTo>
                <a:lnTo>
                  <a:pt x="417982" y="487349"/>
                </a:lnTo>
                <a:lnTo>
                  <a:pt x="530339" y="608799"/>
                </a:lnTo>
                <a:lnTo>
                  <a:pt x="569379" y="624967"/>
                </a:lnTo>
                <a:lnTo>
                  <a:pt x="590156" y="620928"/>
                </a:lnTo>
                <a:lnTo>
                  <a:pt x="608418" y="608799"/>
                </a:lnTo>
                <a:lnTo>
                  <a:pt x="620534" y="590537"/>
                </a:lnTo>
                <a:lnTo>
                  <a:pt x="624586" y="56976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933435" y="2578989"/>
            <a:ext cx="533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46559F"/>
                </a:solidFill>
                <a:latin typeface="Arial"/>
                <a:cs typeface="Arial"/>
              </a:rPr>
              <a:t>132</a:t>
            </a:r>
            <a:endParaRPr sz="2400" b="1" spc="-20" dirty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 </a:t>
            </a:r>
            <a:r>
              <a:rPr dirty="0" smtClean="0"/>
              <a:t>РАЙОНА</a:t>
            </a:r>
            <a:r>
              <a:rPr spc="10" dirty="0" smtClean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43" name="object 43"/>
          <p:cNvSpPr txBox="1"/>
          <p:nvPr/>
        </p:nvSpPr>
        <p:spPr>
          <a:xfrm>
            <a:off x="8700643" y="2738755"/>
            <a:ext cx="311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чел.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41975" y="5206746"/>
            <a:ext cx="113728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46559F"/>
                </a:solidFill>
                <a:latin typeface="Arial"/>
                <a:cs typeface="Arial"/>
              </a:rPr>
              <a:t>показатель</a:t>
            </a:r>
            <a:r>
              <a:rPr sz="1000" b="1" spc="-7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46559F"/>
                </a:solidFill>
                <a:latin typeface="Arial"/>
                <a:cs typeface="Arial"/>
              </a:rPr>
              <a:t>по </a:t>
            </a:r>
            <a:r>
              <a:rPr sz="1000" b="1" dirty="0">
                <a:solidFill>
                  <a:srgbClr val="46559F"/>
                </a:solidFill>
                <a:latin typeface="Arial"/>
                <a:cs typeface="Arial"/>
              </a:rPr>
              <a:t>Алтайскому</a:t>
            </a:r>
            <a:r>
              <a:rPr sz="1000" b="1" spc="-6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46559F"/>
                </a:solidFill>
                <a:latin typeface="Arial"/>
                <a:cs typeface="Arial"/>
              </a:rPr>
              <a:t>краю </a:t>
            </a:r>
            <a:r>
              <a:rPr sz="1000" b="1" dirty="0">
                <a:solidFill>
                  <a:srgbClr val="46559F"/>
                </a:solidFill>
                <a:latin typeface="Arial"/>
                <a:cs typeface="Arial"/>
              </a:rPr>
              <a:t>на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 01.01.2024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891653" y="5204840"/>
            <a:ext cx="113728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46559F"/>
                </a:solidFill>
                <a:latin typeface="Arial"/>
                <a:cs typeface="Arial"/>
              </a:rPr>
              <a:t>показатель</a:t>
            </a:r>
            <a:r>
              <a:rPr sz="1000" b="1" spc="-7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46559F"/>
                </a:solidFill>
                <a:latin typeface="Arial"/>
                <a:cs typeface="Arial"/>
              </a:rPr>
              <a:t>по </a:t>
            </a:r>
            <a:r>
              <a:rPr sz="1000" b="1" dirty="0">
                <a:solidFill>
                  <a:srgbClr val="46559F"/>
                </a:solidFill>
                <a:latin typeface="Arial"/>
                <a:cs typeface="Arial"/>
              </a:rPr>
              <a:t>Алтайскому</a:t>
            </a:r>
            <a:r>
              <a:rPr sz="1000" b="1" spc="-6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46559F"/>
                </a:solidFill>
                <a:latin typeface="Arial"/>
                <a:cs typeface="Arial"/>
              </a:rPr>
              <a:t>краю </a:t>
            </a:r>
            <a:r>
              <a:rPr sz="1000" b="1" dirty="0">
                <a:solidFill>
                  <a:srgbClr val="46559F"/>
                </a:solidFill>
                <a:latin typeface="Arial"/>
                <a:cs typeface="Arial"/>
              </a:rPr>
              <a:t>на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 01.01.2024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6819" y="5555288"/>
            <a:ext cx="318770" cy="99060"/>
          </a:xfrm>
          <a:custGeom>
            <a:avLst/>
            <a:gdLst/>
            <a:ahLst/>
            <a:cxnLst/>
            <a:rect l="l" t="t" r="r" b="b"/>
            <a:pathLst>
              <a:path w="318770" h="99060">
                <a:moveTo>
                  <a:pt x="203876" y="0"/>
                </a:moveTo>
                <a:lnTo>
                  <a:pt x="192759" y="0"/>
                </a:lnTo>
                <a:lnTo>
                  <a:pt x="192759" y="28713"/>
                </a:lnTo>
                <a:lnTo>
                  <a:pt x="126057" y="28719"/>
                </a:lnTo>
                <a:lnTo>
                  <a:pt x="126057" y="0"/>
                </a:lnTo>
                <a:lnTo>
                  <a:pt x="114940" y="0"/>
                </a:lnTo>
                <a:lnTo>
                  <a:pt x="114940" y="29145"/>
                </a:lnTo>
                <a:lnTo>
                  <a:pt x="80302" y="31326"/>
                </a:lnTo>
                <a:lnTo>
                  <a:pt x="48239" y="34642"/>
                </a:lnTo>
                <a:lnTo>
                  <a:pt x="48239" y="7411"/>
                </a:lnTo>
                <a:lnTo>
                  <a:pt x="37122" y="7411"/>
                </a:lnTo>
                <a:lnTo>
                  <a:pt x="37122" y="36131"/>
                </a:lnTo>
                <a:lnTo>
                  <a:pt x="0" y="42761"/>
                </a:lnTo>
                <a:lnTo>
                  <a:pt x="0" y="98706"/>
                </a:lnTo>
                <a:lnTo>
                  <a:pt x="318680" y="98706"/>
                </a:lnTo>
                <a:lnTo>
                  <a:pt x="318680" y="42684"/>
                </a:lnTo>
                <a:lnTo>
                  <a:pt x="281695" y="36097"/>
                </a:lnTo>
                <a:lnTo>
                  <a:pt x="281695" y="7411"/>
                </a:lnTo>
                <a:lnTo>
                  <a:pt x="270578" y="7411"/>
                </a:lnTo>
                <a:lnTo>
                  <a:pt x="270578" y="34596"/>
                </a:lnTo>
                <a:lnTo>
                  <a:pt x="238510" y="31294"/>
                </a:lnTo>
                <a:lnTo>
                  <a:pt x="203876" y="29124"/>
                </a:lnTo>
                <a:lnTo>
                  <a:pt x="20387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51589" y="5377217"/>
            <a:ext cx="55880" cy="177165"/>
          </a:xfrm>
          <a:custGeom>
            <a:avLst/>
            <a:gdLst/>
            <a:ahLst/>
            <a:cxnLst/>
            <a:rect l="l" t="t" r="r" b="b"/>
            <a:pathLst>
              <a:path w="55879" h="177164">
                <a:moveTo>
                  <a:pt x="26416" y="70599"/>
                </a:moveTo>
                <a:lnTo>
                  <a:pt x="20053" y="63220"/>
                </a:lnTo>
                <a:lnTo>
                  <a:pt x="17170" y="60121"/>
                </a:lnTo>
                <a:lnTo>
                  <a:pt x="13220" y="58229"/>
                </a:lnTo>
                <a:lnTo>
                  <a:pt x="9004" y="57924"/>
                </a:lnTo>
                <a:lnTo>
                  <a:pt x="6743" y="29718"/>
                </a:lnTo>
                <a:lnTo>
                  <a:pt x="6400" y="29425"/>
                </a:lnTo>
                <a:lnTo>
                  <a:pt x="5664" y="29451"/>
                </a:lnTo>
                <a:lnTo>
                  <a:pt x="5372" y="29730"/>
                </a:lnTo>
                <a:lnTo>
                  <a:pt x="1955" y="58229"/>
                </a:lnTo>
                <a:lnTo>
                  <a:pt x="584" y="72250"/>
                </a:lnTo>
                <a:lnTo>
                  <a:pt x="12471" y="86017"/>
                </a:lnTo>
                <a:lnTo>
                  <a:pt x="1663" y="88074"/>
                </a:lnTo>
                <a:lnTo>
                  <a:pt x="279" y="102247"/>
                </a:lnTo>
                <a:lnTo>
                  <a:pt x="12166" y="116014"/>
                </a:lnTo>
                <a:lnTo>
                  <a:pt x="1384" y="118071"/>
                </a:lnTo>
                <a:lnTo>
                  <a:pt x="0" y="132257"/>
                </a:lnTo>
                <a:lnTo>
                  <a:pt x="11849" y="145999"/>
                </a:lnTo>
                <a:lnTo>
                  <a:pt x="1409" y="147993"/>
                </a:lnTo>
                <a:lnTo>
                  <a:pt x="38" y="162166"/>
                </a:lnTo>
                <a:lnTo>
                  <a:pt x="12750" y="176911"/>
                </a:lnTo>
                <a:lnTo>
                  <a:pt x="25361" y="175704"/>
                </a:lnTo>
                <a:lnTo>
                  <a:pt x="25857" y="160515"/>
                </a:lnTo>
                <a:lnTo>
                  <a:pt x="14071" y="146862"/>
                </a:lnTo>
                <a:lnTo>
                  <a:pt x="25323" y="145796"/>
                </a:lnTo>
                <a:lnTo>
                  <a:pt x="25831" y="130594"/>
                </a:lnTo>
                <a:lnTo>
                  <a:pt x="14008" y="116903"/>
                </a:lnTo>
                <a:lnTo>
                  <a:pt x="25615" y="115798"/>
                </a:lnTo>
                <a:lnTo>
                  <a:pt x="26111" y="100596"/>
                </a:lnTo>
                <a:lnTo>
                  <a:pt x="14287" y="86906"/>
                </a:lnTo>
                <a:lnTo>
                  <a:pt x="25920" y="85788"/>
                </a:lnTo>
                <a:lnTo>
                  <a:pt x="26416" y="70599"/>
                </a:lnTo>
                <a:close/>
              </a:path>
              <a:path w="55879" h="177164">
                <a:moveTo>
                  <a:pt x="37198" y="44945"/>
                </a:moveTo>
                <a:lnTo>
                  <a:pt x="36906" y="39052"/>
                </a:lnTo>
                <a:lnTo>
                  <a:pt x="34925" y="33388"/>
                </a:lnTo>
                <a:lnTo>
                  <a:pt x="31496" y="28600"/>
                </a:lnTo>
                <a:lnTo>
                  <a:pt x="28803" y="317"/>
                </a:lnTo>
                <a:lnTo>
                  <a:pt x="28460" y="0"/>
                </a:lnTo>
                <a:lnTo>
                  <a:pt x="27711" y="63"/>
                </a:lnTo>
                <a:lnTo>
                  <a:pt x="27432" y="342"/>
                </a:lnTo>
                <a:lnTo>
                  <a:pt x="24650" y="28575"/>
                </a:lnTo>
                <a:lnTo>
                  <a:pt x="21094" y="33451"/>
                </a:lnTo>
                <a:lnTo>
                  <a:pt x="18973" y="39217"/>
                </a:lnTo>
                <a:lnTo>
                  <a:pt x="18554" y="44945"/>
                </a:lnTo>
                <a:lnTo>
                  <a:pt x="18427" y="55981"/>
                </a:lnTo>
                <a:lnTo>
                  <a:pt x="28155" y="64579"/>
                </a:lnTo>
                <a:lnTo>
                  <a:pt x="33350" y="59270"/>
                </a:lnTo>
                <a:lnTo>
                  <a:pt x="36537" y="52336"/>
                </a:lnTo>
                <a:lnTo>
                  <a:pt x="37198" y="44945"/>
                </a:lnTo>
                <a:close/>
              </a:path>
              <a:path w="55879" h="177164">
                <a:moveTo>
                  <a:pt x="55600" y="101460"/>
                </a:moveTo>
                <a:lnTo>
                  <a:pt x="54495" y="87312"/>
                </a:lnTo>
                <a:lnTo>
                  <a:pt x="44005" y="85623"/>
                </a:lnTo>
                <a:lnTo>
                  <a:pt x="55562" y="72250"/>
                </a:lnTo>
                <a:lnTo>
                  <a:pt x="54152" y="57924"/>
                </a:lnTo>
                <a:lnTo>
                  <a:pt x="50812" y="30086"/>
                </a:lnTo>
                <a:lnTo>
                  <a:pt x="50774" y="29692"/>
                </a:lnTo>
                <a:lnTo>
                  <a:pt x="50431" y="29413"/>
                </a:lnTo>
                <a:lnTo>
                  <a:pt x="49682" y="29476"/>
                </a:lnTo>
                <a:lnTo>
                  <a:pt x="49466" y="29692"/>
                </a:lnTo>
                <a:lnTo>
                  <a:pt x="49377" y="30086"/>
                </a:lnTo>
                <a:lnTo>
                  <a:pt x="47142" y="57924"/>
                </a:lnTo>
                <a:lnTo>
                  <a:pt x="42926" y="58229"/>
                </a:lnTo>
                <a:lnTo>
                  <a:pt x="38976" y="60121"/>
                </a:lnTo>
                <a:lnTo>
                  <a:pt x="36093" y="63220"/>
                </a:lnTo>
                <a:lnTo>
                  <a:pt x="29730" y="70586"/>
                </a:lnTo>
                <a:lnTo>
                  <a:pt x="30226" y="85788"/>
                </a:lnTo>
                <a:lnTo>
                  <a:pt x="41541" y="86880"/>
                </a:lnTo>
                <a:lnTo>
                  <a:pt x="29781" y="100533"/>
                </a:lnTo>
                <a:lnTo>
                  <a:pt x="29997" y="115722"/>
                </a:lnTo>
                <a:lnTo>
                  <a:pt x="41579" y="116509"/>
                </a:lnTo>
                <a:lnTo>
                  <a:pt x="29464" y="130568"/>
                </a:lnTo>
                <a:lnTo>
                  <a:pt x="29679" y="145732"/>
                </a:lnTo>
                <a:lnTo>
                  <a:pt x="41516" y="146532"/>
                </a:lnTo>
                <a:lnTo>
                  <a:pt x="29514" y="160464"/>
                </a:lnTo>
                <a:lnTo>
                  <a:pt x="29718" y="175666"/>
                </a:lnTo>
                <a:lnTo>
                  <a:pt x="42291" y="176491"/>
                </a:lnTo>
                <a:lnTo>
                  <a:pt x="55321" y="161391"/>
                </a:lnTo>
                <a:lnTo>
                  <a:pt x="54203" y="147243"/>
                </a:lnTo>
                <a:lnTo>
                  <a:pt x="43205" y="145465"/>
                </a:lnTo>
                <a:lnTo>
                  <a:pt x="55283" y="131457"/>
                </a:lnTo>
                <a:lnTo>
                  <a:pt x="54178" y="117322"/>
                </a:lnTo>
                <a:lnTo>
                  <a:pt x="43421" y="115582"/>
                </a:lnTo>
                <a:lnTo>
                  <a:pt x="55600" y="10146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29402" y="5369814"/>
            <a:ext cx="55880" cy="177165"/>
          </a:xfrm>
          <a:custGeom>
            <a:avLst/>
            <a:gdLst/>
            <a:ahLst/>
            <a:cxnLst/>
            <a:rect l="l" t="t" r="r" b="b"/>
            <a:pathLst>
              <a:path w="55879" h="177164">
                <a:moveTo>
                  <a:pt x="26428" y="70586"/>
                </a:moveTo>
                <a:lnTo>
                  <a:pt x="20053" y="63207"/>
                </a:lnTo>
                <a:lnTo>
                  <a:pt x="17170" y="60109"/>
                </a:lnTo>
                <a:lnTo>
                  <a:pt x="13233" y="58229"/>
                </a:lnTo>
                <a:lnTo>
                  <a:pt x="9017" y="57924"/>
                </a:lnTo>
                <a:lnTo>
                  <a:pt x="6743" y="29718"/>
                </a:lnTo>
                <a:lnTo>
                  <a:pt x="6413" y="29413"/>
                </a:lnTo>
                <a:lnTo>
                  <a:pt x="5664" y="29451"/>
                </a:lnTo>
                <a:lnTo>
                  <a:pt x="5384" y="29730"/>
                </a:lnTo>
                <a:lnTo>
                  <a:pt x="1968" y="58229"/>
                </a:lnTo>
                <a:lnTo>
                  <a:pt x="596" y="72250"/>
                </a:lnTo>
                <a:lnTo>
                  <a:pt x="12471" y="86004"/>
                </a:lnTo>
                <a:lnTo>
                  <a:pt x="1663" y="88061"/>
                </a:lnTo>
                <a:lnTo>
                  <a:pt x="279" y="102247"/>
                </a:lnTo>
                <a:lnTo>
                  <a:pt x="12166" y="116001"/>
                </a:lnTo>
                <a:lnTo>
                  <a:pt x="1384" y="118071"/>
                </a:lnTo>
                <a:lnTo>
                  <a:pt x="0" y="132245"/>
                </a:lnTo>
                <a:lnTo>
                  <a:pt x="11874" y="145986"/>
                </a:lnTo>
                <a:lnTo>
                  <a:pt x="1422" y="147980"/>
                </a:lnTo>
                <a:lnTo>
                  <a:pt x="50" y="162153"/>
                </a:lnTo>
                <a:lnTo>
                  <a:pt x="12750" y="176898"/>
                </a:lnTo>
                <a:lnTo>
                  <a:pt x="25361" y="175704"/>
                </a:lnTo>
                <a:lnTo>
                  <a:pt x="25869" y="160502"/>
                </a:lnTo>
                <a:lnTo>
                  <a:pt x="14071" y="146862"/>
                </a:lnTo>
                <a:lnTo>
                  <a:pt x="25336" y="145783"/>
                </a:lnTo>
                <a:lnTo>
                  <a:pt x="25831" y="130594"/>
                </a:lnTo>
                <a:lnTo>
                  <a:pt x="14008" y="116890"/>
                </a:lnTo>
                <a:lnTo>
                  <a:pt x="25615" y="115785"/>
                </a:lnTo>
                <a:lnTo>
                  <a:pt x="26111" y="100596"/>
                </a:lnTo>
                <a:lnTo>
                  <a:pt x="14300" y="86893"/>
                </a:lnTo>
                <a:lnTo>
                  <a:pt x="25920" y="85788"/>
                </a:lnTo>
                <a:lnTo>
                  <a:pt x="26428" y="70586"/>
                </a:lnTo>
                <a:close/>
              </a:path>
              <a:path w="55879" h="177164">
                <a:moveTo>
                  <a:pt x="37211" y="44932"/>
                </a:moveTo>
                <a:lnTo>
                  <a:pt x="36906" y="39052"/>
                </a:lnTo>
                <a:lnTo>
                  <a:pt x="34937" y="33375"/>
                </a:lnTo>
                <a:lnTo>
                  <a:pt x="31508" y="28587"/>
                </a:lnTo>
                <a:lnTo>
                  <a:pt x="28803" y="279"/>
                </a:lnTo>
                <a:lnTo>
                  <a:pt x="28473" y="0"/>
                </a:lnTo>
                <a:lnTo>
                  <a:pt x="27724" y="63"/>
                </a:lnTo>
                <a:lnTo>
                  <a:pt x="27444" y="342"/>
                </a:lnTo>
                <a:lnTo>
                  <a:pt x="24663" y="28549"/>
                </a:lnTo>
                <a:lnTo>
                  <a:pt x="21107" y="33426"/>
                </a:lnTo>
                <a:lnTo>
                  <a:pt x="18986" y="39192"/>
                </a:lnTo>
                <a:lnTo>
                  <a:pt x="18554" y="44932"/>
                </a:lnTo>
                <a:lnTo>
                  <a:pt x="18427" y="55981"/>
                </a:lnTo>
                <a:lnTo>
                  <a:pt x="28168" y="64579"/>
                </a:lnTo>
                <a:lnTo>
                  <a:pt x="33350" y="59258"/>
                </a:lnTo>
                <a:lnTo>
                  <a:pt x="36537" y="52324"/>
                </a:lnTo>
                <a:lnTo>
                  <a:pt x="37211" y="44932"/>
                </a:lnTo>
                <a:close/>
              </a:path>
              <a:path w="55879" h="177164">
                <a:moveTo>
                  <a:pt x="55600" y="101447"/>
                </a:moveTo>
                <a:lnTo>
                  <a:pt x="54495" y="87312"/>
                </a:lnTo>
                <a:lnTo>
                  <a:pt x="44005" y="85623"/>
                </a:lnTo>
                <a:lnTo>
                  <a:pt x="55562" y="72250"/>
                </a:lnTo>
                <a:lnTo>
                  <a:pt x="54165" y="57924"/>
                </a:lnTo>
                <a:lnTo>
                  <a:pt x="50812" y="30073"/>
                </a:lnTo>
                <a:lnTo>
                  <a:pt x="50774" y="29692"/>
                </a:lnTo>
                <a:lnTo>
                  <a:pt x="50431" y="29400"/>
                </a:lnTo>
                <a:lnTo>
                  <a:pt x="49695" y="29464"/>
                </a:lnTo>
                <a:lnTo>
                  <a:pt x="49479" y="29692"/>
                </a:lnTo>
                <a:lnTo>
                  <a:pt x="49390" y="30073"/>
                </a:lnTo>
                <a:lnTo>
                  <a:pt x="47142" y="57924"/>
                </a:lnTo>
                <a:lnTo>
                  <a:pt x="42926" y="58229"/>
                </a:lnTo>
                <a:lnTo>
                  <a:pt x="38989" y="60109"/>
                </a:lnTo>
                <a:lnTo>
                  <a:pt x="36106" y="63207"/>
                </a:lnTo>
                <a:lnTo>
                  <a:pt x="29730" y="70586"/>
                </a:lnTo>
                <a:lnTo>
                  <a:pt x="30238" y="85788"/>
                </a:lnTo>
                <a:lnTo>
                  <a:pt x="41567" y="86868"/>
                </a:lnTo>
                <a:lnTo>
                  <a:pt x="29781" y="100520"/>
                </a:lnTo>
                <a:lnTo>
                  <a:pt x="29997" y="115722"/>
                </a:lnTo>
                <a:lnTo>
                  <a:pt x="41579" y="116497"/>
                </a:lnTo>
                <a:lnTo>
                  <a:pt x="29464" y="130556"/>
                </a:lnTo>
                <a:lnTo>
                  <a:pt x="29692" y="145719"/>
                </a:lnTo>
                <a:lnTo>
                  <a:pt x="41541" y="146519"/>
                </a:lnTo>
                <a:lnTo>
                  <a:pt x="29514" y="160464"/>
                </a:lnTo>
                <a:lnTo>
                  <a:pt x="29730" y="175653"/>
                </a:lnTo>
                <a:lnTo>
                  <a:pt x="42291" y="176479"/>
                </a:lnTo>
                <a:lnTo>
                  <a:pt x="55321" y="161378"/>
                </a:lnTo>
                <a:lnTo>
                  <a:pt x="54216" y="147243"/>
                </a:lnTo>
                <a:lnTo>
                  <a:pt x="43205" y="145465"/>
                </a:lnTo>
                <a:lnTo>
                  <a:pt x="55295" y="131457"/>
                </a:lnTo>
                <a:lnTo>
                  <a:pt x="54178" y="117309"/>
                </a:lnTo>
                <a:lnTo>
                  <a:pt x="43421" y="115570"/>
                </a:lnTo>
                <a:lnTo>
                  <a:pt x="55600" y="101447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07227" y="5369814"/>
            <a:ext cx="55880" cy="177165"/>
          </a:xfrm>
          <a:custGeom>
            <a:avLst/>
            <a:gdLst/>
            <a:ahLst/>
            <a:cxnLst/>
            <a:rect l="l" t="t" r="r" b="b"/>
            <a:pathLst>
              <a:path w="55879" h="177164">
                <a:moveTo>
                  <a:pt x="26416" y="70586"/>
                </a:moveTo>
                <a:lnTo>
                  <a:pt x="20053" y="63207"/>
                </a:lnTo>
                <a:lnTo>
                  <a:pt x="17170" y="60109"/>
                </a:lnTo>
                <a:lnTo>
                  <a:pt x="13220" y="58229"/>
                </a:lnTo>
                <a:lnTo>
                  <a:pt x="9004" y="57924"/>
                </a:lnTo>
                <a:lnTo>
                  <a:pt x="6743" y="29718"/>
                </a:lnTo>
                <a:lnTo>
                  <a:pt x="6400" y="29413"/>
                </a:lnTo>
                <a:lnTo>
                  <a:pt x="5651" y="29451"/>
                </a:lnTo>
                <a:lnTo>
                  <a:pt x="5372" y="29730"/>
                </a:lnTo>
                <a:lnTo>
                  <a:pt x="1955" y="58229"/>
                </a:lnTo>
                <a:lnTo>
                  <a:pt x="584" y="72250"/>
                </a:lnTo>
                <a:lnTo>
                  <a:pt x="12471" y="86004"/>
                </a:lnTo>
                <a:lnTo>
                  <a:pt x="1663" y="88061"/>
                </a:lnTo>
                <a:lnTo>
                  <a:pt x="279" y="102247"/>
                </a:lnTo>
                <a:lnTo>
                  <a:pt x="12153" y="116014"/>
                </a:lnTo>
                <a:lnTo>
                  <a:pt x="1384" y="118071"/>
                </a:lnTo>
                <a:lnTo>
                  <a:pt x="0" y="132245"/>
                </a:lnTo>
                <a:lnTo>
                  <a:pt x="11861" y="145986"/>
                </a:lnTo>
                <a:lnTo>
                  <a:pt x="1409" y="147980"/>
                </a:lnTo>
                <a:lnTo>
                  <a:pt x="38" y="162153"/>
                </a:lnTo>
                <a:lnTo>
                  <a:pt x="12738" y="176898"/>
                </a:lnTo>
                <a:lnTo>
                  <a:pt x="25361" y="175704"/>
                </a:lnTo>
                <a:lnTo>
                  <a:pt x="25857" y="160502"/>
                </a:lnTo>
                <a:lnTo>
                  <a:pt x="14071" y="146850"/>
                </a:lnTo>
                <a:lnTo>
                  <a:pt x="25323" y="145783"/>
                </a:lnTo>
                <a:lnTo>
                  <a:pt x="25831" y="130594"/>
                </a:lnTo>
                <a:lnTo>
                  <a:pt x="14008" y="116890"/>
                </a:lnTo>
                <a:lnTo>
                  <a:pt x="25603" y="115785"/>
                </a:lnTo>
                <a:lnTo>
                  <a:pt x="26111" y="100596"/>
                </a:lnTo>
                <a:lnTo>
                  <a:pt x="14287" y="86893"/>
                </a:lnTo>
                <a:lnTo>
                  <a:pt x="25920" y="85788"/>
                </a:lnTo>
                <a:lnTo>
                  <a:pt x="26416" y="70586"/>
                </a:lnTo>
                <a:close/>
              </a:path>
              <a:path w="55879" h="177164">
                <a:moveTo>
                  <a:pt x="37198" y="44932"/>
                </a:moveTo>
                <a:lnTo>
                  <a:pt x="36906" y="39052"/>
                </a:lnTo>
                <a:lnTo>
                  <a:pt x="34925" y="33375"/>
                </a:lnTo>
                <a:lnTo>
                  <a:pt x="31496" y="28587"/>
                </a:lnTo>
                <a:lnTo>
                  <a:pt x="28803" y="279"/>
                </a:lnTo>
                <a:lnTo>
                  <a:pt x="28460" y="0"/>
                </a:lnTo>
                <a:lnTo>
                  <a:pt x="27724" y="63"/>
                </a:lnTo>
                <a:lnTo>
                  <a:pt x="27432" y="342"/>
                </a:lnTo>
                <a:lnTo>
                  <a:pt x="24663" y="28549"/>
                </a:lnTo>
                <a:lnTo>
                  <a:pt x="21094" y="33413"/>
                </a:lnTo>
                <a:lnTo>
                  <a:pt x="18973" y="39192"/>
                </a:lnTo>
                <a:lnTo>
                  <a:pt x="18554" y="44932"/>
                </a:lnTo>
                <a:lnTo>
                  <a:pt x="18427" y="55981"/>
                </a:lnTo>
                <a:lnTo>
                  <a:pt x="28168" y="64579"/>
                </a:lnTo>
                <a:lnTo>
                  <a:pt x="33350" y="59258"/>
                </a:lnTo>
                <a:lnTo>
                  <a:pt x="36537" y="52324"/>
                </a:lnTo>
                <a:lnTo>
                  <a:pt x="37198" y="44932"/>
                </a:lnTo>
                <a:close/>
              </a:path>
              <a:path w="55879" h="177164">
                <a:moveTo>
                  <a:pt x="55600" y="101447"/>
                </a:moveTo>
                <a:lnTo>
                  <a:pt x="54483" y="87312"/>
                </a:lnTo>
                <a:lnTo>
                  <a:pt x="44005" y="85623"/>
                </a:lnTo>
                <a:lnTo>
                  <a:pt x="55562" y="72250"/>
                </a:lnTo>
                <a:lnTo>
                  <a:pt x="54152" y="57924"/>
                </a:lnTo>
                <a:lnTo>
                  <a:pt x="50812" y="30073"/>
                </a:lnTo>
                <a:lnTo>
                  <a:pt x="50774" y="29692"/>
                </a:lnTo>
                <a:lnTo>
                  <a:pt x="50431" y="29400"/>
                </a:lnTo>
                <a:lnTo>
                  <a:pt x="49682" y="29464"/>
                </a:lnTo>
                <a:lnTo>
                  <a:pt x="49466" y="29692"/>
                </a:lnTo>
                <a:lnTo>
                  <a:pt x="49377" y="30073"/>
                </a:lnTo>
                <a:lnTo>
                  <a:pt x="47142" y="57924"/>
                </a:lnTo>
                <a:lnTo>
                  <a:pt x="42926" y="58229"/>
                </a:lnTo>
                <a:lnTo>
                  <a:pt x="38976" y="60109"/>
                </a:lnTo>
                <a:lnTo>
                  <a:pt x="36106" y="63207"/>
                </a:lnTo>
                <a:lnTo>
                  <a:pt x="29730" y="70586"/>
                </a:lnTo>
                <a:lnTo>
                  <a:pt x="30226" y="85788"/>
                </a:lnTo>
                <a:lnTo>
                  <a:pt x="41554" y="86868"/>
                </a:lnTo>
                <a:lnTo>
                  <a:pt x="29768" y="100520"/>
                </a:lnTo>
                <a:lnTo>
                  <a:pt x="29984" y="115722"/>
                </a:lnTo>
                <a:lnTo>
                  <a:pt x="41567" y="116497"/>
                </a:lnTo>
                <a:lnTo>
                  <a:pt x="29464" y="130556"/>
                </a:lnTo>
                <a:lnTo>
                  <a:pt x="29679" y="145719"/>
                </a:lnTo>
                <a:lnTo>
                  <a:pt x="41541" y="146519"/>
                </a:lnTo>
                <a:lnTo>
                  <a:pt x="29502" y="160464"/>
                </a:lnTo>
                <a:lnTo>
                  <a:pt x="29718" y="175653"/>
                </a:lnTo>
                <a:lnTo>
                  <a:pt x="42278" y="176479"/>
                </a:lnTo>
                <a:lnTo>
                  <a:pt x="55321" y="161378"/>
                </a:lnTo>
                <a:lnTo>
                  <a:pt x="54216" y="147243"/>
                </a:lnTo>
                <a:lnTo>
                  <a:pt x="43192" y="145465"/>
                </a:lnTo>
                <a:lnTo>
                  <a:pt x="55283" y="131457"/>
                </a:lnTo>
                <a:lnTo>
                  <a:pt x="54178" y="117309"/>
                </a:lnTo>
                <a:lnTo>
                  <a:pt x="43421" y="115570"/>
                </a:lnTo>
                <a:lnTo>
                  <a:pt x="55600" y="101447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85040" y="5377217"/>
            <a:ext cx="55880" cy="177165"/>
          </a:xfrm>
          <a:custGeom>
            <a:avLst/>
            <a:gdLst/>
            <a:ahLst/>
            <a:cxnLst/>
            <a:rect l="l" t="t" r="r" b="b"/>
            <a:pathLst>
              <a:path w="55879" h="177164">
                <a:moveTo>
                  <a:pt x="26428" y="70599"/>
                </a:moveTo>
                <a:lnTo>
                  <a:pt x="20053" y="63220"/>
                </a:lnTo>
                <a:lnTo>
                  <a:pt x="17183" y="60121"/>
                </a:lnTo>
                <a:lnTo>
                  <a:pt x="13233" y="58229"/>
                </a:lnTo>
                <a:lnTo>
                  <a:pt x="9017" y="57924"/>
                </a:lnTo>
                <a:lnTo>
                  <a:pt x="6743" y="29718"/>
                </a:lnTo>
                <a:lnTo>
                  <a:pt x="6413" y="29425"/>
                </a:lnTo>
                <a:lnTo>
                  <a:pt x="5664" y="29451"/>
                </a:lnTo>
                <a:lnTo>
                  <a:pt x="5384" y="29730"/>
                </a:lnTo>
                <a:lnTo>
                  <a:pt x="1968" y="58229"/>
                </a:lnTo>
                <a:lnTo>
                  <a:pt x="596" y="72250"/>
                </a:lnTo>
                <a:lnTo>
                  <a:pt x="12471" y="86017"/>
                </a:lnTo>
                <a:lnTo>
                  <a:pt x="1663" y="88074"/>
                </a:lnTo>
                <a:lnTo>
                  <a:pt x="279" y="102247"/>
                </a:lnTo>
                <a:lnTo>
                  <a:pt x="12166" y="116014"/>
                </a:lnTo>
                <a:lnTo>
                  <a:pt x="1384" y="118071"/>
                </a:lnTo>
                <a:lnTo>
                  <a:pt x="0" y="132257"/>
                </a:lnTo>
                <a:lnTo>
                  <a:pt x="11861" y="145999"/>
                </a:lnTo>
                <a:lnTo>
                  <a:pt x="1422" y="147993"/>
                </a:lnTo>
                <a:lnTo>
                  <a:pt x="50" y="162166"/>
                </a:lnTo>
                <a:lnTo>
                  <a:pt x="12750" y="176911"/>
                </a:lnTo>
                <a:lnTo>
                  <a:pt x="25361" y="175704"/>
                </a:lnTo>
                <a:lnTo>
                  <a:pt x="25869" y="160515"/>
                </a:lnTo>
                <a:lnTo>
                  <a:pt x="14084" y="146862"/>
                </a:lnTo>
                <a:lnTo>
                  <a:pt x="25336" y="145796"/>
                </a:lnTo>
                <a:lnTo>
                  <a:pt x="25831" y="130594"/>
                </a:lnTo>
                <a:lnTo>
                  <a:pt x="14008" y="116903"/>
                </a:lnTo>
                <a:lnTo>
                  <a:pt x="25615" y="115798"/>
                </a:lnTo>
                <a:lnTo>
                  <a:pt x="26111" y="100596"/>
                </a:lnTo>
                <a:lnTo>
                  <a:pt x="14287" y="86906"/>
                </a:lnTo>
                <a:lnTo>
                  <a:pt x="25920" y="85788"/>
                </a:lnTo>
                <a:lnTo>
                  <a:pt x="26428" y="70599"/>
                </a:lnTo>
                <a:close/>
              </a:path>
              <a:path w="55879" h="177164">
                <a:moveTo>
                  <a:pt x="37211" y="44945"/>
                </a:moveTo>
                <a:lnTo>
                  <a:pt x="36918" y="39052"/>
                </a:lnTo>
                <a:lnTo>
                  <a:pt x="34937" y="33388"/>
                </a:lnTo>
                <a:lnTo>
                  <a:pt x="31508" y="28600"/>
                </a:lnTo>
                <a:lnTo>
                  <a:pt x="28803" y="279"/>
                </a:lnTo>
                <a:lnTo>
                  <a:pt x="28473" y="0"/>
                </a:lnTo>
                <a:lnTo>
                  <a:pt x="27724" y="63"/>
                </a:lnTo>
                <a:lnTo>
                  <a:pt x="27444" y="342"/>
                </a:lnTo>
                <a:lnTo>
                  <a:pt x="24663" y="28549"/>
                </a:lnTo>
                <a:lnTo>
                  <a:pt x="21107" y="33426"/>
                </a:lnTo>
                <a:lnTo>
                  <a:pt x="18986" y="39192"/>
                </a:lnTo>
                <a:lnTo>
                  <a:pt x="18554" y="44945"/>
                </a:lnTo>
                <a:lnTo>
                  <a:pt x="18440" y="55981"/>
                </a:lnTo>
                <a:lnTo>
                  <a:pt x="28168" y="64579"/>
                </a:lnTo>
                <a:lnTo>
                  <a:pt x="33350" y="59270"/>
                </a:lnTo>
                <a:lnTo>
                  <a:pt x="36537" y="52336"/>
                </a:lnTo>
                <a:lnTo>
                  <a:pt x="37211" y="44945"/>
                </a:lnTo>
                <a:close/>
              </a:path>
              <a:path w="55879" h="177164">
                <a:moveTo>
                  <a:pt x="55600" y="101460"/>
                </a:moveTo>
                <a:lnTo>
                  <a:pt x="54483" y="87312"/>
                </a:lnTo>
                <a:lnTo>
                  <a:pt x="44030" y="85623"/>
                </a:lnTo>
                <a:lnTo>
                  <a:pt x="55562" y="72250"/>
                </a:lnTo>
                <a:lnTo>
                  <a:pt x="54165" y="57924"/>
                </a:lnTo>
                <a:lnTo>
                  <a:pt x="50812" y="30111"/>
                </a:lnTo>
                <a:lnTo>
                  <a:pt x="50812" y="29692"/>
                </a:lnTo>
                <a:lnTo>
                  <a:pt x="50469" y="29387"/>
                </a:lnTo>
                <a:lnTo>
                  <a:pt x="49695" y="29400"/>
                </a:lnTo>
                <a:lnTo>
                  <a:pt x="49415" y="29692"/>
                </a:lnTo>
                <a:lnTo>
                  <a:pt x="47142" y="57924"/>
                </a:lnTo>
                <a:lnTo>
                  <a:pt x="42938" y="58229"/>
                </a:lnTo>
                <a:lnTo>
                  <a:pt x="38989" y="60121"/>
                </a:lnTo>
                <a:lnTo>
                  <a:pt x="36106" y="63220"/>
                </a:lnTo>
                <a:lnTo>
                  <a:pt x="29730" y="70586"/>
                </a:lnTo>
                <a:lnTo>
                  <a:pt x="30238" y="85788"/>
                </a:lnTo>
                <a:lnTo>
                  <a:pt x="41554" y="86880"/>
                </a:lnTo>
                <a:lnTo>
                  <a:pt x="29781" y="100533"/>
                </a:lnTo>
                <a:lnTo>
                  <a:pt x="29997" y="115722"/>
                </a:lnTo>
                <a:lnTo>
                  <a:pt x="41579" y="116509"/>
                </a:lnTo>
                <a:lnTo>
                  <a:pt x="29464" y="130568"/>
                </a:lnTo>
                <a:lnTo>
                  <a:pt x="29692" y="145732"/>
                </a:lnTo>
                <a:lnTo>
                  <a:pt x="41516" y="146532"/>
                </a:lnTo>
                <a:lnTo>
                  <a:pt x="29514" y="160464"/>
                </a:lnTo>
                <a:lnTo>
                  <a:pt x="29730" y="175666"/>
                </a:lnTo>
                <a:lnTo>
                  <a:pt x="42291" y="176491"/>
                </a:lnTo>
                <a:lnTo>
                  <a:pt x="55321" y="161391"/>
                </a:lnTo>
                <a:lnTo>
                  <a:pt x="54203" y="147243"/>
                </a:lnTo>
                <a:lnTo>
                  <a:pt x="43205" y="145465"/>
                </a:lnTo>
                <a:lnTo>
                  <a:pt x="55295" y="131457"/>
                </a:lnTo>
                <a:lnTo>
                  <a:pt x="54178" y="117322"/>
                </a:lnTo>
                <a:lnTo>
                  <a:pt x="43421" y="115582"/>
                </a:lnTo>
                <a:lnTo>
                  <a:pt x="55600" y="10146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046" y="5708954"/>
            <a:ext cx="83880" cy="9676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49453" y="5825825"/>
            <a:ext cx="297815" cy="184150"/>
            <a:chOff x="749453" y="5825825"/>
            <a:chExt cx="297815" cy="1841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533" y="5937665"/>
              <a:ext cx="211416" cy="718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9453" y="5825825"/>
              <a:ext cx="297815" cy="184150"/>
            </a:xfrm>
            <a:custGeom>
              <a:avLst/>
              <a:gdLst/>
              <a:ahLst/>
              <a:cxnLst/>
              <a:rect l="l" t="t" r="r" b="b"/>
              <a:pathLst>
                <a:path w="297815" h="184150">
                  <a:moveTo>
                    <a:pt x="230806" y="26042"/>
                  </a:moveTo>
                  <a:lnTo>
                    <a:pt x="217932" y="27922"/>
                  </a:lnTo>
                  <a:lnTo>
                    <a:pt x="216558" y="40865"/>
                  </a:lnTo>
                  <a:lnTo>
                    <a:pt x="228811" y="52640"/>
                  </a:lnTo>
                  <a:lnTo>
                    <a:pt x="237529" y="53499"/>
                  </a:lnTo>
                  <a:lnTo>
                    <a:pt x="241911" y="53582"/>
                  </a:lnTo>
                  <a:lnTo>
                    <a:pt x="241911" y="75017"/>
                  </a:lnTo>
                  <a:lnTo>
                    <a:pt x="191308" y="88333"/>
                  </a:lnTo>
                  <a:lnTo>
                    <a:pt x="142056" y="105625"/>
                  </a:lnTo>
                  <a:lnTo>
                    <a:pt x="94386" y="126791"/>
                  </a:lnTo>
                  <a:lnTo>
                    <a:pt x="48527" y="151729"/>
                  </a:lnTo>
                  <a:lnTo>
                    <a:pt x="4712" y="180335"/>
                  </a:lnTo>
                  <a:lnTo>
                    <a:pt x="0" y="183696"/>
                  </a:lnTo>
                  <a:lnTo>
                    <a:pt x="71111" y="183696"/>
                  </a:lnTo>
                  <a:lnTo>
                    <a:pt x="71540" y="183448"/>
                  </a:lnTo>
                  <a:lnTo>
                    <a:pt x="113881" y="161061"/>
                  </a:lnTo>
                  <a:lnTo>
                    <a:pt x="157677" y="141919"/>
                  </a:lnTo>
                  <a:lnTo>
                    <a:pt x="202740" y="126088"/>
                  </a:lnTo>
                  <a:lnTo>
                    <a:pt x="248884" y="113633"/>
                  </a:lnTo>
                  <a:lnTo>
                    <a:pt x="295921" y="104620"/>
                  </a:lnTo>
                  <a:lnTo>
                    <a:pt x="297495" y="104379"/>
                  </a:lnTo>
                  <a:lnTo>
                    <a:pt x="297495" y="73460"/>
                  </a:lnTo>
                  <a:lnTo>
                    <a:pt x="249322" y="73460"/>
                  </a:lnTo>
                  <a:lnTo>
                    <a:pt x="249322" y="53582"/>
                  </a:lnTo>
                  <a:lnTo>
                    <a:pt x="253707" y="53483"/>
                  </a:lnTo>
                  <a:lnTo>
                    <a:pt x="262421" y="52628"/>
                  </a:lnTo>
                  <a:lnTo>
                    <a:pt x="274675" y="40834"/>
                  </a:lnTo>
                  <a:lnTo>
                    <a:pt x="274473" y="38916"/>
                  </a:lnTo>
                  <a:lnTo>
                    <a:pt x="241911" y="38916"/>
                  </a:lnTo>
                  <a:lnTo>
                    <a:pt x="240990" y="36650"/>
                  </a:lnTo>
                  <a:lnTo>
                    <a:pt x="239629" y="34593"/>
                  </a:lnTo>
                  <a:lnTo>
                    <a:pt x="237899" y="32864"/>
                  </a:lnTo>
                  <a:lnTo>
                    <a:pt x="230806" y="26042"/>
                  </a:lnTo>
                  <a:close/>
                </a:path>
                <a:path w="297815" h="184150">
                  <a:moveTo>
                    <a:pt x="297495" y="65255"/>
                  </a:moveTo>
                  <a:lnTo>
                    <a:pt x="249322" y="73460"/>
                  </a:lnTo>
                  <a:lnTo>
                    <a:pt x="297495" y="73460"/>
                  </a:lnTo>
                  <a:lnTo>
                    <a:pt x="297495" y="65255"/>
                  </a:lnTo>
                  <a:close/>
                </a:path>
                <a:path w="297815" h="184150">
                  <a:moveTo>
                    <a:pt x="245771" y="0"/>
                  </a:moveTo>
                  <a:lnTo>
                    <a:pt x="235491" y="9347"/>
                  </a:lnTo>
                  <a:lnTo>
                    <a:pt x="235491" y="19189"/>
                  </a:lnTo>
                  <a:lnTo>
                    <a:pt x="235877" y="24513"/>
                  </a:lnTo>
                  <a:lnTo>
                    <a:pt x="238153" y="29525"/>
                  </a:lnTo>
                  <a:lnTo>
                    <a:pt x="241911" y="33321"/>
                  </a:lnTo>
                  <a:lnTo>
                    <a:pt x="241911" y="38916"/>
                  </a:lnTo>
                  <a:lnTo>
                    <a:pt x="249322" y="38916"/>
                  </a:lnTo>
                  <a:lnTo>
                    <a:pt x="249322" y="33642"/>
                  </a:lnTo>
                  <a:lnTo>
                    <a:pt x="253241" y="29797"/>
                  </a:lnTo>
                  <a:lnTo>
                    <a:pt x="255628" y="24661"/>
                  </a:lnTo>
                  <a:lnTo>
                    <a:pt x="256048" y="19189"/>
                  </a:lnTo>
                  <a:lnTo>
                    <a:pt x="256048" y="9347"/>
                  </a:lnTo>
                  <a:lnTo>
                    <a:pt x="245771" y="0"/>
                  </a:lnTo>
                  <a:close/>
                </a:path>
                <a:path w="297815" h="184150">
                  <a:moveTo>
                    <a:pt x="260439" y="26042"/>
                  </a:moveTo>
                  <a:lnTo>
                    <a:pt x="253336" y="32864"/>
                  </a:lnTo>
                  <a:lnTo>
                    <a:pt x="251607" y="34593"/>
                  </a:lnTo>
                  <a:lnTo>
                    <a:pt x="250245" y="36650"/>
                  </a:lnTo>
                  <a:lnTo>
                    <a:pt x="249322" y="38916"/>
                  </a:lnTo>
                  <a:lnTo>
                    <a:pt x="274473" y="38916"/>
                  </a:lnTo>
                  <a:lnTo>
                    <a:pt x="273316" y="27895"/>
                  </a:lnTo>
                  <a:lnTo>
                    <a:pt x="260439" y="26042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28265" y="5753411"/>
            <a:ext cx="201930" cy="256540"/>
            <a:chOff x="728265" y="5753411"/>
            <a:chExt cx="201930" cy="256540"/>
          </a:xfrm>
        </p:grpSpPr>
        <p:sp>
          <p:nvSpPr>
            <p:cNvPr id="16" name="object 16"/>
            <p:cNvSpPr/>
            <p:nvPr/>
          </p:nvSpPr>
          <p:spPr>
            <a:xfrm>
              <a:off x="837580" y="5753411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18528" y="0"/>
                  </a:moveTo>
                  <a:lnTo>
                    <a:pt x="0" y="0"/>
                  </a:lnTo>
                  <a:lnTo>
                    <a:pt x="0" y="7411"/>
                  </a:lnTo>
                  <a:lnTo>
                    <a:pt x="18528" y="7411"/>
                  </a:lnTo>
                  <a:lnTo>
                    <a:pt x="18528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265" y="5787180"/>
              <a:ext cx="201805" cy="222356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772731" y="4923899"/>
            <a:ext cx="229870" cy="326390"/>
          </a:xfrm>
          <a:custGeom>
            <a:avLst/>
            <a:gdLst/>
            <a:ahLst/>
            <a:cxnLst/>
            <a:rect l="l" t="t" r="r" b="b"/>
            <a:pathLst>
              <a:path w="229869" h="326389">
                <a:moveTo>
                  <a:pt x="114875" y="0"/>
                </a:moveTo>
                <a:lnTo>
                  <a:pt x="44467" y="103749"/>
                </a:lnTo>
                <a:lnTo>
                  <a:pt x="74113" y="100043"/>
                </a:lnTo>
                <a:lnTo>
                  <a:pt x="25939" y="174158"/>
                </a:lnTo>
                <a:lnTo>
                  <a:pt x="66701" y="163041"/>
                </a:lnTo>
                <a:lnTo>
                  <a:pt x="0" y="266803"/>
                </a:lnTo>
                <a:lnTo>
                  <a:pt x="100052" y="248274"/>
                </a:lnTo>
                <a:lnTo>
                  <a:pt x="100052" y="326096"/>
                </a:lnTo>
                <a:lnTo>
                  <a:pt x="129697" y="326096"/>
                </a:lnTo>
                <a:lnTo>
                  <a:pt x="129697" y="248274"/>
                </a:lnTo>
                <a:lnTo>
                  <a:pt x="229750" y="266803"/>
                </a:lnTo>
                <a:lnTo>
                  <a:pt x="163048" y="163041"/>
                </a:lnTo>
                <a:lnTo>
                  <a:pt x="203810" y="174159"/>
                </a:lnTo>
                <a:lnTo>
                  <a:pt x="155637" y="100043"/>
                </a:lnTo>
                <a:lnTo>
                  <a:pt x="185282" y="103749"/>
                </a:lnTo>
                <a:lnTo>
                  <a:pt x="11487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319" y="2275326"/>
            <a:ext cx="4498340" cy="1435427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2" y="151235"/>
                </a:lnTo>
                <a:lnTo>
                  <a:pt x="19945" y="109940"/>
                </a:lnTo>
                <a:lnTo>
                  <a:pt x="43111" y="73507"/>
                </a:lnTo>
                <a:lnTo>
                  <a:pt x="73501" y="43117"/>
                </a:lnTo>
                <a:lnTo>
                  <a:pt x="109938" y="19949"/>
                </a:lnTo>
                <a:lnTo>
                  <a:pt x="151243" y="5184"/>
                </a:lnTo>
                <a:lnTo>
                  <a:pt x="196240" y="0"/>
                </a:lnTo>
                <a:lnTo>
                  <a:pt x="4301591" y="0"/>
                </a:lnTo>
                <a:lnTo>
                  <a:pt x="4346570" y="5184"/>
                </a:lnTo>
                <a:lnTo>
                  <a:pt x="4387866" y="19949"/>
                </a:lnTo>
                <a:lnTo>
                  <a:pt x="4424299" y="43117"/>
                </a:lnTo>
                <a:lnTo>
                  <a:pt x="4454689" y="73507"/>
                </a:lnTo>
                <a:lnTo>
                  <a:pt x="4477856" y="109940"/>
                </a:lnTo>
                <a:lnTo>
                  <a:pt x="4492622" y="151235"/>
                </a:lnTo>
                <a:lnTo>
                  <a:pt x="4497806" y="196214"/>
                </a:lnTo>
                <a:lnTo>
                  <a:pt x="4497806" y="1286764"/>
                </a:lnTo>
                <a:lnTo>
                  <a:pt x="4492622" y="1331743"/>
                </a:lnTo>
                <a:lnTo>
                  <a:pt x="4477856" y="1373038"/>
                </a:lnTo>
                <a:lnTo>
                  <a:pt x="4454689" y="1409471"/>
                </a:lnTo>
                <a:lnTo>
                  <a:pt x="4424299" y="1439861"/>
                </a:lnTo>
                <a:lnTo>
                  <a:pt x="4387866" y="1463029"/>
                </a:lnTo>
                <a:lnTo>
                  <a:pt x="4346570" y="1477794"/>
                </a:lnTo>
                <a:lnTo>
                  <a:pt x="4301591" y="1482978"/>
                </a:lnTo>
                <a:lnTo>
                  <a:pt x="196240" y="1482978"/>
                </a:lnTo>
                <a:lnTo>
                  <a:pt x="151243" y="1477794"/>
                </a:lnTo>
                <a:lnTo>
                  <a:pt x="109938" y="1463029"/>
                </a:lnTo>
                <a:lnTo>
                  <a:pt x="73501" y="1439861"/>
                </a:lnTo>
                <a:lnTo>
                  <a:pt x="43111" y="1409471"/>
                </a:lnTo>
                <a:lnTo>
                  <a:pt x="19945" y="1373038"/>
                </a:lnTo>
                <a:lnTo>
                  <a:pt x="5182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699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0994" y="1376807"/>
            <a:ext cx="4498340" cy="494603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80" y="0"/>
                </a:lnTo>
                <a:lnTo>
                  <a:pt x="165455" y="5664"/>
                </a:lnTo>
                <a:lnTo>
                  <a:pt x="120268" y="21801"/>
                </a:lnTo>
                <a:lnTo>
                  <a:pt x="80407" y="47126"/>
                </a:lnTo>
                <a:lnTo>
                  <a:pt x="47162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2" y="695156"/>
                </a:lnTo>
                <a:lnTo>
                  <a:pt x="80407" y="728412"/>
                </a:lnTo>
                <a:lnTo>
                  <a:pt x="120268" y="753762"/>
                </a:lnTo>
                <a:lnTo>
                  <a:pt x="165455" y="769917"/>
                </a:lnTo>
                <a:lnTo>
                  <a:pt x="214680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606499" y="1539694"/>
            <a:ext cx="6096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КЛИМАТ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03910" y="4620123"/>
            <a:ext cx="4527791" cy="1694316"/>
            <a:chOff x="620661" y="4818379"/>
            <a:chExt cx="4511040" cy="1496060"/>
          </a:xfrm>
        </p:grpSpPr>
        <p:sp>
          <p:nvSpPr>
            <p:cNvPr id="23" name="object 23"/>
            <p:cNvSpPr/>
            <p:nvPr/>
          </p:nvSpPr>
          <p:spPr>
            <a:xfrm>
              <a:off x="627011" y="4824729"/>
              <a:ext cx="4498340" cy="1483360"/>
            </a:xfrm>
            <a:custGeom>
              <a:avLst/>
              <a:gdLst/>
              <a:ahLst/>
              <a:cxnLst/>
              <a:rect l="l" t="t" r="r" b="b"/>
              <a:pathLst>
                <a:path w="4498340" h="1483360">
                  <a:moveTo>
                    <a:pt x="0" y="209042"/>
                  </a:moveTo>
                  <a:lnTo>
                    <a:pt x="5520" y="161113"/>
                  </a:lnTo>
                  <a:lnTo>
                    <a:pt x="21246" y="117113"/>
                  </a:lnTo>
                  <a:lnTo>
                    <a:pt x="45922" y="78300"/>
                  </a:lnTo>
                  <a:lnTo>
                    <a:pt x="78294" y="45926"/>
                  </a:lnTo>
                  <a:lnTo>
                    <a:pt x="117108" y="21248"/>
                  </a:lnTo>
                  <a:lnTo>
                    <a:pt x="161109" y="5521"/>
                  </a:lnTo>
                  <a:lnTo>
                    <a:pt x="209042" y="0"/>
                  </a:lnTo>
                  <a:lnTo>
                    <a:pt x="4288777" y="0"/>
                  </a:lnTo>
                  <a:lnTo>
                    <a:pt x="4336706" y="5521"/>
                  </a:lnTo>
                  <a:lnTo>
                    <a:pt x="4380705" y="21248"/>
                  </a:lnTo>
                  <a:lnTo>
                    <a:pt x="4419519" y="45926"/>
                  </a:lnTo>
                  <a:lnTo>
                    <a:pt x="4451892" y="78300"/>
                  </a:lnTo>
                  <a:lnTo>
                    <a:pt x="4476570" y="117113"/>
                  </a:lnTo>
                  <a:lnTo>
                    <a:pt x="4492297" y="161113"/>
                  </a:lnTo>
                  <a:lnTo>
                    <a:pt x="4497819" y="209042"/>
                  </a:lnTo>
                  <a:lnTo>
                    <a:pt x="4497819" y="1274051"/>
                  </a:lnTo>
                  <a:lnTo>
                    <a:pt x="4492297" y="1321984"/>
                  </a:lnTo>
                  <a:lnTo>
                    <a:pt x="4476570" y="1365984"/>
                  </a:lnTo>
                  <a:lnTo>
                    <a:pt x="4451892" y="1404798"/>
                  </a:lnTo>
                  <a:lnTo>
                    <a:pt x="4419519" y="1437170"/>
                  </a:lnTo>
                  <a:lnTo>
                    <a:pt x="4380705" y="1461846"/>
                  </a:lnTo>
                  <a:lnTo>
                    <a:pt x="4336706" y="1477572"/>
                  </a:lnTo>
                  <a:lnTo>
                    <a:pt x="4288777" y="1483093"/>
                  </a:lnTo>
                  <a:lnTo>
                    <a:pt x="209042" y="1483093"/>
                  </a:lnTo>
                  <a:lnTo>
                    <a:pt x="161109" y="1477572"/>
                  </a:lnTo>
                  <a:lnTo>
                    <a:pt x="117108" y="1461846"/>
                  </a:lnTo>
                  <a:lnTo>
                    <a:pt x="78294" y="1437170"/>
                  </a:lnTo>
                  <a:lnTo>
                    <a:pt x="45922" y="1404798"/>
                  </a:lnTo>
                  <a:lnTo>
                    <a:pt x="21246" y="1365984"/>
                  </a:lnTo>
                  <a:lnTo>
                    <a:pt x="5520" y="1321984"/>
                  </a:lnTo>
                  <a:lnTo>
                    <a:pt x="0" y="1274051"/>
                  </a:lnTo>
                  <a:lnTo>
                    <a:pt x="0" y="209042"/>
                  </a:lnTo>
                  <a:close/>
                </a:path>
              </a:pathLst>
            </a:custGeom>
            <a:ln w="12700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8417" y="5210936"/>
              <a:ext cx="3206750" cy="265430"/>
            </a:xfrm>
            <a:custGeom>
              <a:avLst/>
              <a:gdLst/>
              <a:ahLst/>
              <a:cxnLst/>
              <a:rect l="l" t="t" r="r" b="b"/>
              <a:pathLst>
                <a:path w="3206750" h="265429">
                  <a:moveTo>
                    <a:pt x="877760" y="0"/>
                  </a:moveTo>
                  <a:lnTo>
                    <a:pt x="527253" y="0"/>
                  </a:lnTo>
                  <a:lnTo>
                    <a:pt x="495300" y="0"/>
                  </a:lnTo>
                  <a:lnTo>
                    <a:pt x="0" y="0"/>
                  </a:lnTo>
                  <a:lnTo>
                    <a:pt x="0" y="128016"/>
                  </a:lnTo>
                  <a:lnTo>
                    <a:pt x="495249" y="128016"/>
                  </a:lnTo>
                  <a:lnTo>
                    <a:pt x="527253" y="128016"/>
                  </a:lnTo>
                  <a:lnTo>
                    <a:pt x="877760" y="128016"/>
                  </a:lnTo>
                  <a:lnTo>
                    <a:pt x="877760" y="0"/>
                  </a:lnTo>
                  <a:close/>
                </a:path>
                <a:path w="3206750" h="265429">
                  <a:moveTo>
                    <a:pt x="1374648" y="137160"/>
                  </a:moveTo>
                  <a:lnTo>
                    <a:pt x="0" y="137160"/>
                  </a:lnTo>
                  <a:lnTo>
                    <a:pt x="0" y="265176"/>
                  </a:lnTo>
                  <a:lnTo>
                    <a:pt x="1374648" y="265176"/>
                  </a:lnTo>
                  <a:lnTo>
                    <a:pt x="1374648" y="137160"/>
                  </a:lnTo>
                  <a:close/>
                </a:path>
                <a:path w="3206750" h="265429">
                  <a:moveTo>
                    <a:pt x="3206445" y="0"/>
                  </a:moveTo>
                  <a:lnTo>
                    <a:pt x="911301" y="0"/>
                  </a:lnTo>
                  <a:lnTo>
                    <a:pt x="877773" y="0"/>
                  </a:lnTo>
                  <a:lnTo>
                    <a:pt x="877773" y="128016"/>
                  </a:lnTo>
                  <a:lnTo>
                    <a:pt x="911301" y="128016"/>
                  </a:lnTo>
                  <a:lnTo>
                    <a:pt x="3206445" y="128016"/>
                  </a:lnTo>
                  <a:lnTo>
                    <a:pt x="32064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627011" y="3931792"/>
            <a:ext cx="4498340" cy="470087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270362" y="0"/>
                </a:moveTo>
                <a:lnTo>
                  <a:pt x="227482" y="0"/>
                </a:lnTo>
                <a:lnTo>
                  <a:pt x="181638" y="4621"/>
                </a:lnTo>
                <a:lnTo>
                  <a:pt x="138938" y="17877"/>
                </a:lnTo>
                <a:lnTo>
                  <a:pt x="100297" y="38850"/>
                </a:lnTo>
                <a:lnTo>
                  <a:pt x="66630" y="66627"/>
                </a:lnTo>
                <a:lnTo>
                  <a:pt x="38852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6"/>
                </a:lnTo>
                <a:lnTo>
                  <a:pt x="0" y="548131"/>
                </a:lnTo>
                <a:lnTo>
                  <a:pt x="4621" y="593967"/>
                </a:lnTo>
                <a:lnTo>
                  <a:pt x="17877" y="636660"/>
                </a:lnTo>
                <a:lnTo>
                  <a:pt x="38852" y="675297"/>
                </a:lnTo>
                <a:lnTo>
                  <a:pt x="66630" y="708961"/>
                </a:lnTo>
                <a:lnTo>
                  <a:pt x="100297" y="736738"/>
                </a:lnTo>
                <a:lnTo>
                  <a:pt x="138938" y="757711"/>
                </a:lnTo>
                <a:lnTo>
                  <a:pt x="181638" y="770967"/>
                </a:lnTo>
                <a:lnTo>
                  <a:pt x="227482" y="775588"/>
                </a:lnTo>
                <a:lnTo>
                  <a:pt x="4270362" y="775588"/>
                </a:lnTo>
                <a:lnTo>
                  <a:pt x="4316197" y="770967"/>
                </a:lnTo>
                <a:lnTo>
                  <a:pt x="4358891" y="757711"/>
                </a:lnTo>
                <a:lnTo>
                  <a:pt x="4397527" y="736738"/>
                </a:lnTo>
                <a:lnTo>
                  <a:pt x="4431191" y="708961"/>
                </a:lnTo>
                <a:lnTo>
                  <a:pt x="4458968" y="675297"/>
                </a:lnTo>
                <a:lnTo>
                  <a:pt x="4479942" y="636660"/>
                </a:lnTo>
                <a:lnTo>
                  <a:pt x="4493197" y="593967"/>
                </a:lnTo>
                <a:lnTo>
                  <a:pt x="4497819" y="548131"/>
                </a:lnTo>
                <a:lnTo>
                  <a:pt x="4497819" y="227456"/>
                </a:lnTo>
                <a:lnTo>
                  <a:pt x="4493197" y="181621"/>
                </a:lnTo>
                <a:lnTo>
                  <a:pt x="4479942" y="138928"/>
                </a:lnTo>
                <a:lnTo>
                  <a:pt x="4458968" y="100291"/>
                </a:lnTo>
                <a:lnTo>
                  <a:pt x="4431191" y="66627"/>
                </a:lnTo>
                <a:lnTo>
                  <a:pt x="4397527" y="38850"/>
                </a:lnTo>
                <a:lnTo>
                  <a:pt x="4358891" y="17877"/>
                </a:lnTo>
                <a:lnTo>
                  <a:pt x="4316197" y="4621"/>
                </a:lnTo>
                <a:lnTo>
                  <a:pt x="427036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304363" y="4069997"/>
            <a:ext cx="11436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ЛЕСА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ПОЧВЫ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РЕСУРСНАЯ</a:t>
            </a:r>
            <a:r>
              <a:rPr spc="-105" dirty="0"/>
              <a:t> </a:t>
            </a:r>
            <a:r>
              <a:rPr spc="-20" dirty="0"/>
              <a:t>БАЗА</a:t>
            </a:r>
          </a:p>
        </p:txBody>
      </p:sp>
      <p:sp>
        <p:nvSpPr>
          <p:cNvPr id="28" name="object 28"/>
          <p:cNvSpPr/>
          <p:nvPr/>
        </p:nvSpPr>
        <p:spPr>
          <a:xfrm>
            <a:off x="627011" y="163576"/>
            <a:ext cx="1077595" cy="274320"/>
          </a:xfrm>
          <a:custGeom>
            <a:avLst/>
            <a:gdLst/>
            <a:ahLst/>
            <a:cxnLst/>
            <a:rect l="l" t="t" r="r" b="b"/>
            <a:pathLst>
              <a:path w="1077595" h="274320">
                <a:moveTo>
                  <a:pt x="94042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940422" y="273938"/>
                </a:lnTo>
                <a:lnTo>
                  <a:pt x="983726" y="266955"/>
                </a:lnTo>
                <a:lnTo>
                  <a:pt x="1021312" y="247510"/>
                </a:lnTo>
                <a:lnTo>
                  <a:pt x="1050936" y="217867"/>
                </a:lnTo>
                <a:lnTo>
                  <a:pt x="1070356" y="180288"/>
                </a:lnTo>
                <a:lnTo>
                  <a:pt x="1077328" y="137032"/>
                </a:lnTo>
                <a:lnTo>
                  <a:pt x="1070356" y="93715"/>
                </a:lnTo>
                <a:lnTo>
                  <a:pt x="1050936" y="56098"/>
                </a:lnTo>
                <a:lnTo>
                  <a:pt x="1021312" y="26436"/>
                </a:lnTo>
                <a:lnTo>
                  <a:pt x="983726" y="6984"/>
                </a:lnTo>
                <a:lnTo>
                  <a:pt x="94042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62711" y="223773"/>
            <a:ext cx="8108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ресурсная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база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00090" y="1376807"/>
            <a:ext cx="4498340" cy="500359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75" y="0"/>
                </a:moveTo>
                <a:lnTo>
                  <a:pt x="227457" y="0"/>
                </a:lnTo>
                <a:lnTo>
                  <a:pt x="181621" y="4621"/>
                </a:lnTo>
                <a:lnTo>
                  <a:pt x="138928" y="17877"/>
                </a:lnTo>
                <a:lnTo>
                  <a:pt x="100291" y="38850"/>
                </a:lnTo>
                <a:lnTo>
                  <a:pt x="66627" y="66627"/>
                </a:lnTo>
                <a:lnTo>
                  <a:pt x="38850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6"/>
                </a:lnTo>
                <a:lnTo>
                  <a:pt x="0" y="548131"/>
                </a:lnTo>
                <a:lnTo>
                  <a:pt x="4621" y="593967"/>
                </a:lnTo>
                <a:lnTo>
                  <a:pt x="17877" y="636660"/>
                </a:lnTo>
                <a:lnTo>
                  <a:pt x="38850" y="675297"/>
                </a:lnTo>
                <a:lnTo>
                  <a:pt x="66627" y="708961"/>
                </a:lnTo>
                <a:lnTo>
                  <a:pt x="100291" y="736738"/>
                </a:lnTo>
                <a:lnTo>
                  <a:pt x="138928" y="757711"/>
                </a:lnTo>
                <a:lnTo>
                  <a:pt x="181621" y="770967"/>
                </a:lnTo>
                <a:lnTo>
                  <a:pt x="227457" y="775588"/>
                </a:lnTo>
                <a:lnTo>
                  <a:pt x="4270375" y="775588"/>
                </a:lnTo>
                <a:lnTo>
                  <a:pt x="4316210" y="770967"/>
                </a:lnTo>
                <a:lnTo>
                  <a:pt x="4358903" y="757711"/>
                </a:lnTo>
                <a:lnTo>
                  <a:pt x="4397540" y="736738"/>
                </a:lnTo>
                <a:lnTo>
                  <a:pt x="4431204" y="708961"/>
                </a:lnTo>
                <a:lnTo>
                  <a:pt x="4458981" y="675297"/>
                </a:lnTo>
                <a:lnTo>
                  <a:pt x="4479954" y="636660"/>
                </a:lnTo>
                <a:lnTo>
                  <a:pt x="4493210" y="593967"/>
                </a:lnTo>
                <a:lnTo>
                  <a:pt x="4497832" y="548131"/>
                </a:lnTo>
                <a:lnTo>
                  <a:pt x="4497832" y="227456"/>
                </a:lnTo>
                <a:lnTo>
                  <a:pt x="4493210" y="181621"/>
                </a:lnTo>
                <a:lnTo>
                  <a:pt x="4479954" y="138928"/>
                </a:lnTo>
                <a:lnTo>
                  <a:pt x="4458981" y="100291"/>
                </a:lnTo>
                <a:lnTo>
                  <a:pt x="4431204" y="66627"/>
                </a:lnTo>
                <a:lnTo>
                  <a:pt x="4397540" y="38850"/>
                </a:lnTo>
                <a:lnTo>
                  <a:pt x="4358903" y="17877"/>
                </a:lnTo>
                <a:lnTo>
                  <a:pt x="4316210" y="4621"/>
                </a:lnTo>
                <a:lnTo>
                  <a:pt x="427037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255874" y="1548269"/>
            <a:ext cx="25273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МЕСТОРОЖДЕНИЯ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ПРОЯВЛЕНИЯ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00090" y="4627314"/>
            <a:ext cx="4498340" cy="1668748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02692"/>
                </a:moveTo>
                <a:lnTo>
                  <a:pt x="5349" y="156234"/>
                </a:lnTo>
                <a:lnTo>
                  <a:pt x="20589" y="113577"/>
                </a:lnTo>
                <a:lnTo>
                  <a:pt x="44507" y="75942"/>
                </a:lnTo>
                <a:lnTo>
                  <a:pt x="75888" y="44547"/>
                </a:lnTo>
                <a:lnTo>
                  <a:pt x="113522" y="20611"/>
                </a:lnTo>
                <a:lnTo>
                  <a:pt x="156194" y="5356"/>
                </a:lnTo>
                <a:lnTo>
                  <a:pt x="202691" y="0"/>
                </a:lnTo>
                <a:lnTo>
                  <a:pt x="4295139" y="0"/>
                </a:lnTo>
                <a:lnTo>
                  <a:pt x="4341637" y="5356"/>
                </a:lnTo>
                <a:lnTo>
                  <a:pt x="4384309" y="20611"/>
                </a:lnTo>
                <a:lnTo>
                  <a:pt x="4421943" y="44547"/>
                </a:lnTo>
                <a:lnTo>
                  <a:pt x="4453324" y="75942"/>
                </a:lnTo>
                <a:lnTo>
                  <a:pt x="4477242" y="113577"/>
                </a:lnTo>
                <a:lnTo>
                  <a:pt x="4492482" y="156234"/>
                </a:lnTo>
                <a:lnTo>
                  <a:pt x="4497832" y="202692"/>
                </a:lnTo>
                <a:lnTo>
                  <a:pt x="4497832" y="1280439"/>
                </a:lnTo>
                <a:lnTo>
                  <a:pt x="4492482" y="1326906"/>
                </a:lnTo>
                <a:lnTo>
                  <a:pt x="4477242" y="1369562"/>
                </a:lnTo>
                <a:lnTo>
                  <a:pt x="4453324" y="1407190"/>
                </a:lnTo>
                <a:lnTo>
                  <a:pt x="4421943" y="1438573"/>
                </a:lnTo>
                <a:lnTo>
                  <a:pt x="4384309" y="1462495"/>
                </a:lnTo>
                <a:lnTo>
                  <a:pt x="4341637" y="1477741"/>
                </a:lnTo>
                <a:lnTo>
                  <a:pt x="4295139" y="1483093"/>
                </a:lnTo>
                <a:lnTo>
                  <a:pt x="202691" y="1483093"/>
                </a:lnTo>
                <a:lnTo>
                  <a:pt x="156194" y="1477741"/>
                </a:lnTo>
                <a:lnTo>
                  <a:pt x="113522" y="1462495"/>
                </a:lnTo>
                <a:lnTo>
                  <a:pt x="75888" y="1438573"/>
                </a:lnTo>
                <a:lnTo>
                  <a:pt x="44507" y="1407190"/>
                </a:lnTo>
                <a:lnTo>
                  <a:pt x="20589" y="1369562"/>
                </a:lnTo>
                <a:lnTo>
                  <a:pt x="5349" y="1326906"/>
                </a:lnTo>
                <a:lnTo>
                  <a:pt x="0" y="1280439"/>
                </a:lnTo>
                <a:lnTo>
                  <a:pt x="0" y="202692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86121" y="3917572"/>
            <a:ext cx="4498340" cy="467582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302379" y="0"/>
                </a:moveTo>
                <a:lnTo>
                  <a:pt x="195452" y="0"/>
                </a:lnTo>
                <a:lnTo>
                  <a:pt x="150636" y="5162"/>
                </a:lnTo>
                <a:lnTo>
                  <a:pt x="109495" y="19868"/>
                </a:lnTo>
                <a:lnTo>
                  <a:pt x="73205" y="42947"/>
                </a:lnTo>
                <a:lnTo>
                  <a:pt x="42937" y="73229"/>
                </a:lnTo>
                <a:lnTo>
                  <a:pt x="19865" y="109542"/>
                </a:lnTo>
                <a:lnTo>
                  <a:pt x="5161" y="150716"/>
                </a:lnTo>
                <a:lnTo>
                  <a:pt x="0" y="195579"/>
                </a:lnTo>
                <a:lnTo>
                  <a:pt x="0" y="580135"/>
                </a:lnTo>
                <a:lnTo>
                  <a:pt x="5161" y="624952"/>
                </a:lnTo>
                <a:lnTo>
                  <a:pt x="19865" y="666093"/>
                </a:lnTo>
                <a:lnTo>
                  <a:pt x="42937" y="702383"/>
                </a:lnTo>
                <a:lnTo>
                  <a:pt x="73205" y="732651"/>
                </a:lnTo>
                <a:lnTo>
                  <a:pt x="109495" y="755723"/>
                </a:lnTo>
                <a:lnTo>
                  <a:pt x="150636" y="770427"/>
                </a:lnTo>
                <a:lnTo>
                  <a:pt x="195452" y="775588"/>
                </a:lnTo>
                <a:lnTo>
                  <a:pt x="4302379" y="775588"/>
                </a:lnTo>
                <a:lnTo>
                  <a:pt x="4347195" y="770427"/>
                </a:lnTo>
                <a:lnTo>
                  <a:pt x="4388336" y="755723"/>
                </a:lnTo>
                <a:lnTo>
                  <a:pt x="4424626" y="732651"/>
                </a:lnTo>
                <a:lnTo>
                  <a:pt x="4454894" y="702383"/>
                </a:lnTo>
                <a:lnTo>
                  <a:pt x="4477966" y="666093"/>
                </a:lnTo>
                <a:lnTo>
                  <a:pt x="4492670" y="624952"/>
                </a:lnTo>
                <a:lnTo>
                  <a:pt x="4497832" y="580135"/>
                </a:lnTo>
                <a:lnTo>
                  <a:pt x="4497832" y="195579"/>
                </a:lnTo>
                <a:lnTo>
                  <a:pt x="4492670" y="150716"/>
                </a:lnTo>
                <a:lnTo>
                  <a:pt x="4477966" y="109542"/>
                </a:lnTo>
                <a:lnTo>
                  <a:pt x="4454894" y="73229"/>
                </a:lnTo>
                <a:lnTo>
                  <a:pt x="4424626" y="42947"/>
                </a:lnTo>
                <a:lnTo>
                  <a:pt x="4388336" y="19868"/>
                </a:lnTo>
                <a:lnTo>
                  <a:pt x="4347195" y="5162"/>
                </a:lnTo>
                <a:lnTo>
                  <a:pt x="430237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257587" y="4059149"/>
            <a:ext cx="5238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ЗЕМЛИ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3975" y="2408301"/>
            <a:ext cx="128079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континентальный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95383" y="2699956"/>
            <a:ext cx="280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6559F"/>
                </a:solidFill>
                <a:latin typeface="Microsoft Sans Serif"/>
                <a:cs typeface="Microsoft Sans Serif"/>
              </a:rPr>
              <a:t>средняя</a:t>
            </a:r>
            <a:r>
              <a:rPr sz="900" spc="-25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температура:</a:t>
            </a:r>
            <a:endParaRPr sz="9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 smtClean="0">
                <a:solidFill>
                  <a:srgbClr val="46559F"/>
                </a:solidFill>
                <a:latin typeface="Arial"/>
                <a:cs typeface="Arial"/>
              </a:rPr>
              <a:t>январе</a:t>
            </a:r>
            <a:r>
              <a:rPr sz="900" b="1" spc="-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-</a:t>
            </a:r>
            <a:r>
              <a:rPr lang="ru-RU" sz="900" b="1" dirty="0" smtClean="0">
                <a:solidFill>
                  <a:srgbClr val="46559F"/>
                </a:solidFill>
                <a:latin typeface="Arial"/>
                <a:cs typeface="Arial"/>
              </a:rPr>
              <a:t>18,1</a:t>
            </a:r>
            <a:r>
              <a:rPr sz="900" dirty="0" smtClean="0">
                <a:solidFill>
                  <a:srgbClr val="46559F"/>
                </a:solidFill>
                <a:latin typeface="Cambria Math"/>
                <a:cs typeface="Cambria Math"/>
              </a:rPr>
              <a:t>℃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,</a:t>
            </a:r>
            <a:r>
              <a:rPr sz="9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 smtClean="0">
                <a:solidFill>
                  <a:srgbClr val="46559F"/>
                </a:solidFill>
                <a:latin typeface="Arial"/>
                <a:cs typeface="Arial"/>
              </a:rPr>
              <a:t>июле</a:t>
            </a:r>
            <a:r>
              <a:rPr sz="900" b="1" spc="-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+ </a:t>
            </a:r>
            <a:r>
              <a:rPr lang="ru-RU" sz="900" b="1" dirty="0" smtClean="0">
                <a:solidFill>
                  <a:srgbClr val="46559F"/>
                </a:solidFill>
                <a:latin typeface="Arial"/>
                <a:cs typeface="Arial"/>
              </a:rPr>
              <a:t>19,2</a:t>
            </a:r>
            <a:r>
              <a:rPr sz="900" spc="-25" dirty="0" smtClean="0">
                <a:solidFill>
                  <a:srgbClr val="46559F"/>
                </a:solidFill>
                <a:latin typeface="Cambria Math"/>
                <a:cs typeface="Cambria Math"/>
              </a:rPr>
              <a:t>℃</a:t>
            </a:r>
            <a:endParaRPr sz="900" dirty="0">
              <a:latin typeface="Cambria Math"/>
              <a:cs typeface="Cambria Math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88821" y="3199891"/>
            <a:ext cx="1727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Годовое количество осадков </a:t>
            </a:r>
            <a:r>
              <a:rPr lang="ru-RU" sz="900" b="1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450</a:t>
            </a: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мм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76897" y="2764422"/>
            <a:ext cx="148590" cy="328930"/>
            <a:chOff x="876897" y="2764422"/>
            <a:chExt cx="148590" cy="328930"/>
          </a:xfrm>
        </p:grpSpPr>
        <p:sp>
          <p:nvSpPr>
            <p:cNvPr id="39" name="object 39"/>
            <p:cNvSpPr/>
            <p:nvPr/>
          </p:nvSpPr>
          <p:spPr>
            <a:xfrm>
              <a:off x="876897" y="2764422"/>
              <a:ext cx="148590" cy="328930"/>
            </a:xfrm>
            <a:custGeom>
              <a:avLst/>
              <a:gdLst/>
              <a:ahLst/>
              <a:cxnLst/>
              <a:rect l="l" t="t" r="r" b="b"/>
              <a:pathLst>
                <a:path w="148590" h="328930">
                  <a:moveTo>
                    <a:pt x="74170" y="0"/>
                  </a:moveTo>
                  <a:lnTo>
                    <a:pt x="56904" y="3456"/>
                  </a:lnTo>
                  <a:lnTo>
                    <a:pt x="42765" y="12922"/>
                  </a:lnTo>
                  <a:lnTo>
                    <a:pt x="33211" y="27041"/>
                  </a:lnTo>
                  <a:lnTo>
                    <a:pt x="29703" y="44456"/>
                  </a:lnTo>
                  <a:lnTo>
                    <a:pt x="29703" y="194911"/>
                  </a:lnTo>
                  <a:lnTo>
                    <a:pt x="13456" y="211731"/>
                  </a:lnTo>
                  <a:lnTo>
                    <a:pt x="3392" y="232200"/>
                  </a:lnTo>
                  <a:lnTo>
                    <a:pt x="0" y="254684"/>
                  </a:lnTo>
                  <a:lnTo>
                    <a:pt x="3763" y="277549"/>
                  </a:lnTo>
                  <a:lnTo>
                    <a:pt x="14504" y="298302"/>
                  </a:lnTo>
                  <a:lnTo>
                    <a:pt x="30768" y="314330"/>
                  </a:lnTo>
                  <a:lnTo>
                    <a:pt x="51132" y="324660"/>
                  </a:lnTo>
                  <a:lnTo>
                    <a:pt x="74170" y="328319"/>
                  </a:lnTo>
                  <a:lnTo>
                    <a:pt x="97209" y="324660"/>
                  </a:lnTo>
                  <a:lnTo>
                    <a:pt x="117573" y="314330"/>
                  </a:lnTo>
                  <a:lnTo>
                    <a:pt x="125940" y="306084"/>
                  </a:lnTo>
                  <a:lnTo>
                    <a:pt x="74170" y="306084"/>
                  </a:lnTo>
                  <a:lnTo>
                    <a:pt x="56864" y="303056"/>
                  </a:lnTo>
                  <a:lnTo>
                    <a:pt x="41885" y="294642"/>
                  </a:lnTo>
                  <a:lnTo>
                    <a:pt x="30450" y="281852"/>
                  </a:lnTo>
                  <a:lnTo>
                    <a:pt x="23774" y="265691"/>
                  </a:lnTo>
                  <a:lnTo>
                    <a:pt x="22755" y="248054"/>
                  </a:lnTo>
                  <a:lnTo>
                    <a:pt x="27572" y="231598"/>
                  </a:lnTo>
                  <a:lnTo>
                    <a:pt x="37531" y="217643"/>
                  </a:lnTo>
                  <a:lnTo>
                    <a:pt x="51937" y="207510"/>
                  </a:lnTo>
                  <a:lnTo>
                    <a:pt x="51936" y="44456"/>
                  </a:lnTo>
                  <a:lnTo>
                    <a:pt x="53691" y="35830"/>
                  </a:lnTo>
                  <a:lnTo>
                    <a:pt x="58468" y="28764"/>
                  </a:lnTo>
                  <a:lnTo>
                    <a:pt x="65537" y="23988"/>
                  </a:lnTo>
                  <a:lnTo>
                    <a:pt x="74170" y="22234"/>
                  </a:lnTo>
                  <a:lnTo>
                    <a:pt x="111775" y="22234"/>
                  </a:lnTo>
                  <a:lnTo>
                    <a:pt x="105576" y="13061"/>
                  </a:lnTo>
                  <a:lnTo>
                    <a:pt x="91436" y="3508"/>
                  </a:lnTo>
                  <a:lnTo>
                    <a:pt x="74170" y="0"/>
                  </a:lnTo>
                  <a:close/>
                </a:path>
                <a:path w="148590" h="328930">
                  <a:moveTo>
                    <a:pt x="111775" y="22234"/>
                  </a:moveTo>
                  <a:lnTo>
                    <a:pt x="74170" y="22234"/>
                  </a:lnTo>
                  <a:lnTo>
                    <a:pt x="82803" y="23988"/>
                  </a:lnTo>
                  <a:lnTo>
                    <a:pt x="89873" y="28764"/>
                  </a:lnTo>
                  <a:lnTo>
                    <a:pt x="94650" y="35830"/>
                  </a:lnTo>
                  <a:lnTo>
                    <a:pt x="96404" y="44456"/>
                  </a:lnTo>
                  <a:lnTo>
                    <a:pt x="96404" y="207510"/>
                  </a:lnTo>
                  <a:lnTo>
                    <a:pt x="110758" y="217643"/>
                  </a:lnTo>
                  <a:lnTo>
                    <a:pt x="120630" y="231598"/>
                  </a:lnTo>
                  <a:lnTo>
                    <a:pt x="125430" y="248054"/>
                  </a:lnTo>
                  <a:lnTo>
                    <a:pt x="124567" y="265691"/>
                  </a:lnTo>
                  <a:lnTo>
                    <a:pt x="117735" y="281800"/>
                  </a:lnTo>
                  <a:lnTo>
                    <a:pt x="106317" y="294503"/>
                  </a:lnTo>
                  <a:lnTo>
                    <a:pt x="91425" y="302899"/>
                  </a:lnTo>
                  <a:lnTo>
                    <a:pt x="74170" y="306084"/>
                  </a:lnTo>
                  <a:lnTo>
                    <a:pt x="125940" y="306084"/>
                  </a:lnTo>
                  <a:lnTo>
                    <a:pt x="133837" y="298302"/>
                  </a:lnTo>
                  <a:lnTo>
                    <a:pt x="144578" y="277550"/>
                  </a:lnTo>
                  <a:lnTo>
                    <a:pt x="148341" y="254684"/>
                  </a:lnTo>
                  <a:lnTo>
                    <a:pt x="144948" y="232200"/>
                  </a:lnTo>
                  <a:lnTo>
                    <a:pt x="134885" y="211732"/>
                  </a:lnTo>
                  <a:lnTo>
                    <a:pt x="118638" y="194911"/>
                  </a:lnTo>
                  <a:lnTo>
                    <a:pt x="118638" y="44456"/>
                  </a:lnTo>
                  <a:lnTo>
                    <a:pt x="115129" y="27197"/>
                  </a:lnTo>
                  <a:lnTo>
                    <a:pt x="111775" y="22234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82" y="2892629"/>
              <a:ext cx="73371" cy="163054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4613" y="3282369"/>
            <a:ext cx="252818" cy="232965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1195383" y="5118504"/>
            <a:ext cx="32483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solidFill>
                  <a:srgbClr val="46559F"/>
                </a:solidFill>
                <a:latin typeface="Microsoft Sans Serif"/>
                <a:cs typeface="Microsoft Sans Serif"/>
              </a:rPr>
              <a:t>б</a:t>
            </a: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ереза, осина, черемуха, ива, калина, жимолость, пихтовые и еловые насаждения, единично встречается кедр.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18108" y="5628538"/>
            <a:ext cx="2905125" cy="44884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почвы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900" spc="-40" dirty="0">
                <a:solidFill>
                  <a:srgbClr val="46559F"/>
                </a:solidFill>
                <a:latin typeface="Arial"/>
                <a:cs typeface="Arial"/>
              </a:rPr>
              <a:t>п</a:t>
            </a:r>
            <a:r>
              <a:rPr lang="ru-RU" sz="900" spc="-40" dirty="0" smtClean="0">
                <a:solidFill>
                  <a:srgbClr val="46559F"/>
                </a:solidFill>
                <a:latin typeface="Arial"/>
                <a:cs typeface="Arial"/>
              </a:rPr>
              <a:t>реимущественное преобладание черноземов, выщелоченных и оподзоленных почв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45844" y="4860544"/>
            <a:ext cx="3618865" cy="177613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305"/>
              </a:spcBef>
            </a:pPr>
            <a:r>
              <a:rPr lang="ru-RU" sz="900" b="1" spc="-20" dirty="0">
                <a:solidFill>
                  <a:srgbClr val="46559F"/>
                </a:solidFill>
                <a:latin typeface="Arial"/>
                <a:cs typeface="Arial"/>
              </a:rPr>
              <a:t>л</a:t>
            </a:r>
            <a:r>
              <a:rPr sz="900" b="1" spc="-20" dirty="0" smtClean="0">
                <a:solidFill>
                  <a:srgbClr val="46559F"/>
                </a:solidFill>
                <a:latin typeface="Arial"/>
                <a:cs typeface="Arial"/>
              </a:rPr>
              <a:t>еса</a:t>
            </a:r>
            <a:r>
              <a:rPr lang="ru-RU" sz="900" b="1" spc="-20" dirty="0" smtClean="0">
                <a:solidFill>
                  <a:srgbClr val="46559F"/>
                </a:solidFill>
                <a:latin typeface="Arial"/>
                <a:cs typeface="Arial"/>
              </a:rPr>
              <a:t> представлены следующими видами: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48858" y="2743580"/>
            <a:ext cx="152971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9554">
              <a:lnSpc>
                <a:spcPct val="100000"/>
              </a:lnSpc>
              <a:spcBef>
                <a:spcPts val="100"/>
              </a:spcBef>
            </a:pPr>
            <a:endParaRPr sz="600" dirty="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87692" y="2613737"/>
            <a:ext cx="2730754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8595">
              <a:lnSpc>
                <a:spcPct val="100000"/>
              </a:lnSpc>
              <a:spcBef>
                <a:spcPts val="100"/>
              </a:spcBef>
            </a:pPr>
            <a:r>
              <a:rPr lang="ru-RU" sz="900" b="1" spc="-30" dirty="0">
                <a:solidFill>
                  <a:srgbClr val="46559F"/>
                </a:solidFill>
                <a:latin typeface="Arial"/>
                <a:cs typeface="Arial"/>
              </a:rPr>
              <a:t>м</a:t>
            </a:r>
            <a:r>
              <a:rPr sz="900" b="1" spc="-30" dirty="0" err="1" smtClean="0">
                <a:solidFill>
                  <a:srgbClr val="46559F"/>
                </a:solidFill>
                <a:latin typeface="Arial"/>
                <a:cs typeface="Arial"/>
              </a:rPr>
              <a:t>есторождени</a:t>
            </a:r>
            <a:r>
              <a:rPr lang="ru-RU" sz="900" b="1" spc="-30" dirty="0" smtClean="0">
                <a:solidFill>
                  <a:srgbClr val="46559F"/>
                </a:solidFill>
                <a:latin typeface="Arial"/>
                <a:cs typeface="Arial"/>
              </a:rPr>
              <a:t>я известняков, </a:t>
            </a:r>
            <a:r>
              <a:rPr sz="900" b="1" spc="-10" dirty="0" err="1" smtClean="0">
                <a:solidFill>
                  <a:srgbClr val="46559F"/>
                </a:solidFill>
                <a:latin typeface="Arial"/>
                <a:cs typeface="Arial"/>
              </a:rPr>
              <a:t>глин</a:t>
            </a:r>
            <a:r>
              <a:rPr lang="ru-RU" sz="9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и природного камня</a:t>
            </a:r>
          </a:p>
          <a:p>
            <a:pPr marL="12700" marR="188595">
              <a:lnSpc>
                <a:spcPct val="100000"/>
              </a:lnSpc>
              <a:spcBef>
                <a:spcPts val="100"/>
              </a:spcBef>
            </a:pPr>
            <a:r>
              <a:rPr lang="ru-RU" sz="900" b="1" spc="-10" dirty="0" smtClean="0">
                <a:solidFill>
                  <a:srgbClr val="46559F"/>
                </a:solidFill>
                <a:latin typeface="Arial"/>
                <a:cs typeface="Arial"/>
              </a:rPr>
              <a:t>месторождения торфа, золота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51947" y="4735503"/>
            <a:ext cx="18192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общая</a:t>
            </a:r>
            <a:r>
              <a:rPr sz="1100" b="1" spc="-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площадь</a:t>
            </a:r>
            <a:r>
              <a:rPr sz="1100" b="1" spc="-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46559F"/>
                </a:solidFill>
                <a:latin typeface="Arial"/>
                <a:cs typeface="Arial"/>
              </a:rPr>
              <a:t>521403</a:t>
            </a:r>
            <a:r>
              <a:rPr sz="1100" b="1" spc="-20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46559F"/>
                </a:solidFill>
                <a:latin typeface="Arial"/>
                <a:cs typeface="Arial"/>
              </a:rPr>
              <a:t>га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34888" y="5325236"/>
            <a:ext cx="12528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земли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с/х</a:t>
            </a:r>
            <a:r>
              <a:rPr sz="9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назначения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179214</a:t>
            </a:r>
            <a:r>
              <a:rPr sz="900" spc="-1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46559F"/>
                </a:solidFill>
                <a:latin typeface="Microsoft Sans Serif"/>
                <a:cs typeface="Microsoft Sans Serif"/>
              </a:rPr>
              <a:t>га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34888" y="5801664"/>
            <a:ext cx="14192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земли</a:t>
            </a:r>
            <a:r>
              <a:rPr sz="9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промышленности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769</a:t>
            </a:r>
            <a:r>
              <a:rPr sz="900" spc="-5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46559F"/>
                </a:solidFill>
                <a:latin typeface="Microsoft Sans Serif"/>
                <a:cs typeface="Microsoft Sans Serif"/>
              </a:rPr>
              <a:t>га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438428" y="5344959"/>
            <a:ext cx="2291715" cy="755650"/>
            <a:chOff x="5438428" y="5344959"/>
            <a:chExt cx="2291715" cy="755650"/>
          </a:xfrm>
        </p:grpSpPr>
        <p:sp>
          <p:nvSpPr>
            <p:cNvPr id="52" name="object 52"/>
            <p:cNvSpPr/>
            <p:nvPr/>
          </p:nvSpPr>
          <p:spPr>
            <a:xfrm>
              <a:off x="5438419" y="5833313"/>
              <a:ext cx="289560" cy="267335"/>
            </a:xfrm>
            <a:custGeom>
              <a:avLst/>
              <a:gdLst/>
              <a:ahLst/>
              <a:cxnLst/>
              <a:rect l="l" t="t" r="r" b="b"/>
              <a:pathLst>
                <a:path w="289560" h="267335">
                  <a:moveTo>
                    <a:pt x="169976" y="25781"/>
                  </a:moveTo>
                  <a:lnTo>
                    <a:pt x="168783" y="16624"/>
                  </a:lnTo>
                  <a:lnTo>
                    <a:pt x="162674" y="6959"/>
                  </a:lnTo>
                  <a:lnTo>
                    <a:pt x="153746" y="1638"/>
                  </a:lnTo>
                  <a:lnTo>
                    <a:pt x="143814" y="0"/>
                  </a:lnTo>
                  <a:lnTo>
                    <a:pt x="133959" y="2032"/>
                  </a:lnTo>
                  <a:lnTo>
                    <a:pt x="125247" y="7696"/>
                  </a:lnTo>
                  <a:lnTo>
                    <a:pt x="122529" y="10147"/>
                  </a:lnTo>
                  <a:lnTo>
                    <a:pt x="118389" y="10147"/>
                  </a:lnTo>
                  <a:lnTo>
                    <a:pt x="115671" y="7696"/>
                  </a:lnTo>
                  <a:lnTo>
                    <a:pt x="108165" y="3035"/>
                  </a:lnTo>
                  <a:lnTo>
                    <a:pt x="99745" y="1473"/>
                  </a:lnTo>
                  <a:lnTo>
                    <a:pt x="91325" y="3035"/>
                  </a:lnTo>
                  <a:lnTo>
                    <a:pt x="83820" y="7696"/>
                  </a:lnTo>
                  <a:lnTo>
                    <a:pt x="82270" y="9220"/>
                  </a:lnTo>
                  <a:lnTo>
                    <a:pt x="79578" y="11722"/>
                  </a:lnTo>
                  <a:lnTo>
                    <a:pt x="75412" y="11722"/>
                  </a:lnTo>
                  <a:lnTo>
                    <a:pt x="67005" y="3873"/>
                  </a:lnTo>
                  <a:lnTo>
                    <a:pt x="59461" y="977"/>
                  </a:lnTo>
                  <a:lnTo>
                    <a:pt x="18224" y="20256"/>
                  </a:lnTo>
                  <a:lnTo>
                    <a:pt x="15290" y="32893"/>
                  </a:lnTo>
                  <a:lnTo>
                    <a:pt x="15290" y="37058"/>
                  </a:lnTo>
                  <a:lnTo>
                    <a:pt x="30327" y="37058"/>
                  </a:lnTo>
                  <a:lnTo>
                    <a:pt x="30175" y="26530"/>
                  </a:lnTo>
                  <a:lnTo>
                    <a:pt x="36537" y="19773"/>
                  </a:lnTo>
                  <a:lnTo>
                    <a:pt x="46697" y="19278"/>
                  </a:lnTo>
                  <a:lnTo>
                    <a:pt x="52870" y="18503"/>
                  </a:lnTo>
                  <a:lnTo>
                    <a:pt x="59080" y="20497"/>
                  </a:lnTo>
                  <a:lnTo>
                    <a:pt x="79768" y="39903"/>
                  </a:lnTo>
                  <a:lnTo>
                    <a:pt x="87160" y="42341"/>
                  </a:lnTo>
                  <a:lnTo>
                    <a:pt x="94564" y="41516"/>
                  </a:lnTo>
                  <a:lnTo>
                    <a:pt x="95008" y="46113"/>
                  </a:lnTo>
                  <a:lnTo>
                    <a:pt x="97116" y="50406"/>
                  </a:lnTo>
                  <a:lnTo>
                    <a:pt x="100495" y="53568"/>
                  </a:lnTo>
                  <a:lnTo>
                    <a:pt x="107835" y="57937"/>
                  </a:lnTo>
                  <a:lnTo>
                    <a:pt x="116001" y="59283"/>
                  </a:lnTo>
                  <a:lnTo>
                    <a:pt x="124104" y="57607"/>
                  </a:lnTo>
                  <a:lnTo>
                    <a:pt x="131267" y="52946"/>
                  </a:lnTo>
                  <a:lnTo>
                    <a:pt x="133680" y="50380"/>
                  </a:lnTo>
                  <a:lnTo>
                    <a:pt x="134620" y="48895"/>
                  </a:lnTo>
                  <a:lnTo>
                    <a:pt x="141909" y="50012"/>
                  </a:lnTo>
                  <a:lnTo>
                    <a:pt x="149123" y="49237"/>
                  </a:lnTo>
                  <a:lnTo>
                    <a:pt x="155892" y="46647"/>
                  </a:lnTo>
                  <a:lnTo>
                    <a:pt x="161874" y="42341"/>
                  </a:lnTo>
                  <a:lnTo>
                    <a:pt x="167652" y="34709"/>
                  </a:lnTo>
                  <a:lnTo>
                    <a:pt x="169976" y="25781"/>
                  </a:lnTo>
                  <a:close/>
                </a:path>
                <a:path w="289560" h="267335">
                  <a:moveTo>
                    <a:pt x="289039" y="200113"/>
                  </a:moveTo>
                  <a:lnTo>
                    <a:pt x="222338" y="200113"/>
                  </a:lnTo>
                  <a:lnTo>
                    <a:pt x="222338" y="178536"/>
                  </a:lnTo>
                  <a:lnTo>
                    <a:pt x="222338" y="132753"/>
                  </a:lnTo>
                  <a:lnTo>
                    <a:pt x="196176" y="146329"/>
                  </a:lnTo>
                  <a:lnTo>
                    <a:pt x="196176" y="214503"/>
                  </a:lnTo>
                  <a:lnTo>
                    <a:pt x="196176" y="243928"/>
                  </a:lnTo>
                  <a:lnTo>
                    <a:pt x="156946" y="243928"/>
                  </a:lnTo>
                  <a:lnTo>
                    <a:pt x="156946" y="214503"/>
                  </a:lnTo>
                  <a:lnTo>
                    <a:pt x="196176" y="214503"/>
                  </a:lnTo>
                  <a:lnTo>
                    <a:pt x="196176" y="146329"/>
                  </a:lnTo>
                  <a:lnTo>
                    <a:pt x="134048" y="178536"/>
                  </a:lnTo>
                  <a:lnTo>
                    <a:pt x="134048" y="132753"/>
                  </a:lnTo>
                  <a:lnTo>
                    <a:pt x="130784" y="134454"/>
                  </a:lnTo>
                  <a:lnTo>
                    <a:pt x="130784" y="214503"/>
                  </a:lnTo>
                  <a:lnTo>
                    <a:pt x="130784" y="243928"/>
                  </a:lnTo>
                  <a:lnTo>
                    <a:pt x="91554" y="243928"/>
                  </a:lnTo>
                  <a:lnTo>
                    <a:pt x="91554" y="214503"/>
                  </a:lnTo>
                  <a:lnTo>
                    <a:pt x="130784" y="214503"/>
                  </a:lnTo>
                  <a:lnTo>
                    <a:pt x="130784" y="134454"/>
                  </a:lnTo>
                  <a:lnTo>
                    <a:pt x="65392" y="168363"/>
                  </a:lnTo>
                  <a:lnTo>
                    <a:pt x="65392" y="214503"/>
                  </a:lnTo>
                  <a:lnTo>
                    <a:pt x="65392" y="243928"/>
                  </a:lnTo>
                  <a:lnTo>
                    <a:pt x="26162" y="243928"/>
                  </a:lnTo>
                  <a:lnTo>
                    <a:pt x="26162" y="214503"/>
                  </a:lnTo>
                  <a:lnTo>
                    <a:pt x="65392" y="214503"/>
                  </a:lnTo>
                  <a:lnTo>
                    <a:pt x="65392" y="168363"/>
                  </a:lnTo>
                  <a:lnTo>
                    <a:pt x="45770" y="178536"/>
                  </a:lnTo>
                  <a:lnTo>
                    <a:pt x="35953" y="44475"/>
                  </a:lnTo>
                  <a:lnTo>
                    <a:pt x="9804" y="44475"/>
                  </a:lnTo>
                  <a:lnTo>
                    <a:pt x="0" y="178536"/>
                  </a:lnTo>
                  <a:lnTo>
                    <a:pt x="0" y="266827"/>
                  </a:lnTo>
                  <a:lnTo>
                    <a:pt x="289039" y="266827"/>
                  </a:lnTo>
                  <a:lnTo>
                    <a:pt x="289039" y="243928"/>
                  </a:lnTo>
                  <a:lnTo>
                    <a:pt x="289039" y="214503"/>
                  </a:lnTo>
                  <a:lnTo>
                    <a:pt x="289039" y="200113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1547" y="5353547"/>
              <a:ext cx="111107" cy="10264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1284" y="5512151"/>
              <a:ext cx="216482" cy="8593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411275" y="5344960"/>
              <a:ext cx="318770" cy="709295"/>
            </a:xfrm>
            <a:custGeom>
              <a:avLst/>
              <a:gdLst/>
              <a:ahLst/>
              <a:cxnLst/>
              <a:rect l="l" t="t" r="r" b="b"/>
              <a:pathLst>
                <a:path w="318770" h="709295">
                  <a:moveTo>
                    <a:pt x="248564" y="649592"/>
                  </a:moveTo>
                  <a:lnTo>
                    <a:pt x="181864" y="545833"/>
                  </a:lnTo>
                  <a:lnTo>
                    <a:pt x="222631" y="556945"/>
                  </a:lnTo>
                  <a:lnTo>
                    <a:pt x="174447" y="482841"/>
                  </a:lnTo>
                  <a:lnTo>
                    <a:pt x="204101" y="486537"/>
                  </a:lnTo>
                  <a:lnTo>
                    <a:pt x="133692" y="382790"/>
                  </a:lnTo>
                  <a:lnTo>
                    <a:pt x="63284" y="486537"/>
                  </a:lnTo>
                  <a:lnTo>
                    <a:pt x="92925" y="482841"/>
                  </a:lnTo>
                  <a:lnTo>
                    <a:pt x="44754" y="556945"/>
                  </a:lnTo>
                  <a:lnTo>
                    <a:pt x="85521" y="545833"/>
                  </a:lnTo>
                  <a:lnTo>
                    <a:pt x="18808" y="649592"/>
                  </a:lnTo>
                  <a:lnTo>
                    <a:pt x="118872" y="631063"/>
                  </a:lnTo>
                  <a:lnTo>
                    <a:pt x="118872" y="708888"/>
                  </a:lnTo>
                  <a:lnTo>
                    <a:pt x="148513" y="708888"/>
                  </a:lnTo>
                  <a:lnTo>
                    <a:pt x="148513" y="631063"/>
                  </a:lnTo>
                  <a:lnTo>
                    <a:pt x="248564" y="649592"/>
                  </a:lnTo>
                  <a:close/>
                </a:path>
                <a:path w="318770" h="709295">
                  <a:moveTo>
                    <a:pt x="318681" y="245351"/>
                  </a:moveTo>
                  <a:lnTo>
                    <a:pt x="305562" y="234975"/>
                  </a:lnTo>
                  <a:lnTo>
                    <a:pt x="296456" y="227571"/>
                  </a:lnTo>
                  <a:lnTo>
                    <a:pt x="296456" y="184175"/>
                  </a:lnTo>
                  <a:lnTo>
                    <a:pt x="305003" y="179578"/>
                  </a:lnTo>
                  <a:lnTo>
                    <a:pt x="311518" y="172694"/>
                  </a:lnTo>
                  <a:lnTo>
                    <a:pt x="315595" y="164147"/>
                  </a:lnTo>
                  <a:lnTo>
                    <a:pt x="316839" y="154520"/>
                  </a:lnTo>
                  <a:lnTo>
                    <a:pt x="313334" y="137337"/>
                  </a:lnTo>
                  <a:lnTo>
                    <a:pt x="305181" y="117602"/>
                  </a:lnTo>
                  <a:lnTo>
                    <a:pt x="295910" y="101333"/>
                  </a:lnTo>
                  <a:lnTo>
                    <a:pt x="289039" y="94564"/>
                  </a:lnTo>
                  <a:lnTo>
                    <a:pt x="282168" y="101346"/>
                  </a:lnTo>
                  <a:lnTo>
                    <a:pt x="272897" y="117652"/>
                  </a:lnTo>
                  <a:lnTo>
                    <a:pt x="264744" y="137401"/>
                  </a:lnTo>
                  <a:lnTo>
                    <a:pt x="261251" y="154520"/>
                  </a:lnTo>
                  <a:lnTo>
                    <a:pt x="262483" y="164147"/>
                  </a:lnTo>
                  <a:lnTo>
                    <a:pt x="266573" y="172694"/>
                  </a:lnTo>
                  <a:lnTo>
                    <a:pt x="273088" y="179578"/>
                  </a:lnTo>
                  <a:lnTo>
                    <a:pt x="281635" y="184175"/>
                  </a:lnTo>
                  <a:lnTo>
                    <a:pt x="281635" y="218935"/>
                  </a:lnTo>
                  <a:lnTo>
                    <a:pt x="270929" y="214325"/>
                  </a:lnTo>
                  <a:lnTo>
                    <a:pt x="259918" y="210578"/>
                  </a:lnTo>
                  <a:lnTo>
                    <a:pt x="248640" y="207721"/>
                  </a:lnTo>
                  <a:lnTo>
                    <a:pt x="237159" y="205778"/>
                  </a:lnTo>
                  <a:lnTo>
                    <a:pt x="237159" y="132511"/>
                  </a:lnTo>
                  <a:lnTo>
                    <a:pt x="249135" y="127266"/>
                  </a:lnTo>
                  <a:lnTo>
                    <a:pt x="258686" y="117525"/>
                  </a:lnTo>
                  <a:lnTo>
                    <a:pt x="265036" y="103924"/>
                  </a:lnTo>
                  <a:lnTo>
                    <a:pt x="267322" y="87122"/>
                  </a:lnTo>
                  <a:lnTo>
                    <a:pt x="262724" y="61836"/>
                  </a:lnTo>
                  <a:lnTo>
                    <a:pt x="251917" y="33197"/>
                  </a:lnTo>
                  <a:lnTo>
                    <a:pt x="239420" y="9728"/>
                  </a:lnTo>
                  <a:lnTo>
                    <a:pt x="229755" y="0"/>
                  </a:lnTo>
                  <a:lnTo>
                    <a:pt x="220078" y="9728"/>
                  </a:lnTo>
                  <a:lnTo>
                    <a:pt x="207581" y="33197"/>
                  </a:lnTo>
                  <a:lnTo>
                    <a:pt x="196786" y="61836"/>
                  </a:lnTo>
                  <a:lnTo>
                    <a:pt x="192176" y="87122"/>
                  </a:lnTo>
                  <a:lnTo>
                    <a:pt x="194475" y="103911"/>
                  </a:lnTo>
                  <a:lnTo>
                    <a:pt x="200812" y="117475"/>
                  </a:lnTo>
                  <a:lnTo>
                    <a:pt x="210375" y="127203"/>
                  </a:lnTo>
                  <a:lnTo>
                    <a:pt x="222338" y="132511"/>
                  </a:lnTo>
                  <a:lnTo>
                    <a:pt x="222338" y="204444"/>
                  </a:lnTo>
                  <a:lnTo>
                    <a:pt x="165785" y="211670"/>
                  </a:lnTo>
                  <a:lnTo>
                    <a:pt x="120561" y="236715"/>
                  </a:lnTo>
                  <a:lnTo>
                    <a:pt x="102108" y="246049"/>
                  </a:lnTo>
                  <a:lnTo>
                    <a:pt x="71488" y="256286"/>
                  </a:lnTo>
                  <a:lnTo>
                    <a:pt x="28651" y="263182"/>
                  </a:lnTo>
                  <a:lnTo>
                    <a:pt x="0" y="263105"/>
                  </a:lnTo>
                  <a:lnTo>
                    <a:pt x="0" y="303872"/>
                  </a:lnTo>
                  <a:lnTo>
                    <a:pt x="318681" y="303872"/>
                  </a:lnTo>
                  <a:lnTo>
                    <a:pt x="318681" y="245351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5270355" y="2267021"/>
            <a:ext cx="4498340" cy="1443732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02691"/>
                </a:moveTo>
                <a:lnTo>
                  <a:pt x="5349" y="156234"/>
                </a:lnTo>
                <a:lnTo>
                  <a:pt x="20586" y="113577"/>
                </a:lnTo>
                <a:lnTo>
                  <a:pt x="44497" y="75942"/>
                </a:lnTo>
                <a:lnTo>
                  <a:pt x="75865" y="44547"/>
                </a:lnTo>
                <a:lnTo>
                  <a:pt x="113476" y="20611"/>
                </a:lnTo>
                <a:lnTo>
                  <a:pt x="156114" y="5356"/>
                </a:lnTo>
                <a:lnTo>
                  <a:pt x="202565" y="0"/>
                </a:lnTo>
                <a:lnTo>
                  <a:pt x="4295140" y="0"/>
                </a:lnTo>
                <a:lnTo>
                  <a:pt x="4341597" y="5356"/>
                </a:lnTo>
                <a:lnTo>
                  <a:pt x="4384254" y="20611"/>
                </a:lnTo>
                <a:lnTo>
                  <a:pt x="4421889" y="44547"/>
                </a:lnTo>
                <a:lnTo>
                  <a:pt x="4453284" y="75942"/>
                </a:lnTo>
                <a:lnTo>
                  <a:pt x="4477220" y="113577"/>
                </a:lnTo>
                <a:lnTo>
                  <a:pt x="4492475" y="156234"/>
                </a:lnTo>
                <a:lnTo>
                  <a:pt x="4497832" y="202691"/>
                </a:lnTo>
                <a:lnTo>
                  <a:pt x="4497832" y="1280414"/>
                </a:lnTo>
                <a:lnTo>
                  <a:pt x="4492475" y="1326911"/>
                </a:lnTo>
                <a:lnTo>
                  <a:pt x="4477220" y="1369583"/>
                </a:lnTo>
                <a:lnTo>
                  <a:pt x="4453284" y="1407217"/>
                </a:lnTo>
                <a:lnTo>
                  <a:pt x="4421889" y="1438598"/>
                </a:lnTo>
                <a:lnTo>
                  <a:pt x="4384254" y="1462516"/>
                </a:lnTo>
                <a:lnTo>
                  <a:pt x="4341597" y="1477756"/>
                </a:lnTo>
                <a:lnTo>
                  <a:pt x="4295140" y="1483105"/>
                </a:lnTo>
                <a:lnTo>
                  <a:pt x="202565" y="1483105"/>
                </a:lnTo>
                <a:lnTo>
                  <a:pt x="156114" y="1477756"/>
                </a:lnTo>
                <a:lnTo>
                  <a:pt x="113476" y="1462516"/>
                </a:lnTo>
                <a:lnTo>
                  <a:pt x="75865" y="1438598"/>
                </a:lnTo>
                <a:lnTo>
                  <a:pt x="44497" y="1407217"/>
                </a:lnTo>
                <a:lnTo>
                  <a:pt x="20586" y="1369583"/>
                </a:lnTo>
                <a:lnTo>
                  <a:pt x="5349" y="1326911"/>
                </a:lnTo>
                <a:lnTo>
                  <a:pt x="0" y="1280414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4655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868539" y="5325236"/>
            <a:ext cx="149161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земли</a:t>
            </a:r>
            <a:r>
              <a:rPr sz="9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особо</a:t>
            </a:r>
            <a:r>
              <a:rPr sz="9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охраняемых территорий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26 </a:t>
            </a:r>
            <a:r>
              <a:rPr sz="900" spc="-35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га</a:t>
            </a:r>
            <a:endParaRPr sz="900" dirty="0">
              <a:latin typeface="Microsoft Sans Serif"/>
              <a:cs typeface="Microsoft Sans Serif"/>
            </a:endParaRPr>
          </a:p>
          <a:p>
            <a:pPr marL="24765">
              <a:lnSpc>
                <a:spcPct val="100000"/>
              </a:lnSpc>
              <a:spcBef>
                <a:spcPts val="275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земли</a:t>
            </a:r>
            <a:r>
              <a:rPr sz="9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лесного</a:t>
            </a:r>
            <a:r>
              <a:rPr sz="9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фонда</a:t>
            </a:r>
            <a:endParaRPr sz="900" dirty="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</a:pPr>
            <a:r>
              <a:rPr lang="ru-RU" sz="90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328861</a:t>
            </a:r>
            <a:r>
              <a:rPr sz="900" spc="-2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46559F"/>
                </a:solidFill>
                <a:latin typeface="Microsoft Sans Serif"/>
                <a:cs typeface="Microsoft Sans Serif"/>
              </a:rPr>
              <a:t>га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023" y="2569192"/>
            <a:ext cx="359695" cy="35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88566" y="2158840"/>
            <a:ext cx="2196465" cy="4038600"/>
          </a:xfrm>
          <a:custGeom>
            <a:avLst/>
            <a:gdLst/>
            <a:ahLst/>
            <a:cxnLst/>
            <a:rect l="l" t="t" r="r" b="b"/>
            <a:pathLst>
              <a:path w="2196465" h="4038600">
                <a:moveTo>
                  <a:pt x="1961387" y="0"/>
                </a:moveTo>
                <a:lnTo>
                  <a:pt x="234568" y="0"/>
                </a:lnTo>
                <a:lnTo>
                  <a:pt x="187297" y="4765"/>
                </a:lnTo>
                <a:lnTo>
                  <a:pt x="143267" y="18434"/>
                </a:lnTo>
                <a:lnTo>
                  <a:pt x="103423" y="40063"/>
                </a:lnTo>
                <a:lnTo>
                  <a:pt x="68706" y="68707"/>
                </a:lnTo>
                <a:lnTo>
                  <a:pt x="40063" y="103423"/>
                </a:lnTo>
                <a:lnTo>
                  <a:pt x="18434" y="143267"/>
                </a:lnTo>
                <a:lnTo>
                  <a:pt x="4765" y="187297"/>
                </a:lnTo>
                <a:lnTo>
                  <a:pt x="0" y="234568"/>
                </a:lnTo>
                <a:lnTo>
                  <a:pt x="0" y="3803497"/>
                </a:lnTo>
                <a:lnTo>
                  <a:pt x="4765" y="3850773"/>
                </a:lnTo>
                <a:lnTo>
                  <a:pt x="18434" y="3894806"/>
                </a:lnTo>
                <a:lnTo>
                  <a:pt x="40063" y="3934653"/>
                </a:lnTo>
                <a:lnTo>
                  <a:pt x="68706" y="3969370"/>
                </a:lnTo>
                <a:lnTo>
                  <a:pt x="103423" y="3998015"/>
                </a:lnTo>
                <a:lnTo>
                  <a:pt x="143267" y="4019644"/>
                </a:lnTo>
                <a:lnTo>
                  <a:pt x="187297" y="4033313"/>
                </a:lnTo>
                <a:lnTo>
                  <a:pt x="234568" y="4038079"/>
                </a:lnTo>
                <a:lnTo>
                  <a:pt x="1961387" y="4038079"/>
                </a:lnTo>
                <a:lnTo>
                  <a:pt x="2008659" y="4033313"/>
                </a:lnTo>
                <a:lnTo>
                  <a:pt x="2052689" y="4019644"/>
                </a:lnTo>
                <a:lnTo>
                  <a:pt x="2092533" y="3998015"/>
                </a:lnTo>
                <a:lnTo>
                  <a:pt x="2127249" y="3969370"/>
                </a:lnTo>
                <a:lnTo>
                  <a:pt x="2155893" y="3934653"/>
                </a:lnTo>
                <a:lnTo>
                  <a:pt x="2177522" y="3894806"/>
                </a:lnTo>
                <a:lnTo>
                  <a:pt x="2191191" y="3850773"/>
                </a:lnTo>
                <a:lnTo>
                  <a:pt x="2195956" y="3803497"/>
                </a:lnTo>
                <a:lnTo>
                  <a:pt x="2195956" y="234568"/>
                </a:lnTo>
                <a:lnTo>
                  <a:pt x="2191191" y="187297"/>
                </a:lnTo>
                <a:lnTo>
                  <a:pt x="2177522" y="143267"/>
                </a:lnTo>
                <a:lnTo>
                  <a:pt x="2155893" y="103423"/>
                </a:lnTo>
                <a:lnTo>
                  <a:pt x="2127250" y="68707"/>
                </a:lnTo>
                <a:lnTo>
                  <a:pt x="2092533" y="40063"/>
                </a:lnTo>
                <a:lnTo>
                  <a:pt x="2052689" y="18434"/>
                </a:lnTo>
                <a:lnTo>
                  <a:pt x="2008659" y="4765"/>
                </a:lnTo>
                <a:lnTo>
                  <a:pt x="196138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98664" y="1373398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1970404" y="0"/>
                </a:moveTo>
                <a:lnTo>
                  <a:pt x="225425" y="0"/>
                </a:lnTo>
                <a:lnTo>
                  <a:pt x="179968" y="4581"/>
                </a:lnTo>
                <a:lnTo>
                  <a:pt x="137642" y="17720"/>
                </a:lnTo>
                <a:lnTo>
                  <a:pt x="99348" y="38509"/>
                </a:lnTo>
                <a:lnTo>
                  <a:pt x="65992" y="66039"/>
                </a:lnTo>
                <a:lnTo>
                  <a:pt x="38475" y="99404"/>
                </a:lnTo>
                <a:lnTo>
                  <a:pt x="17702" y="137695"/>
                </a:lnTo>
                <a:lnTo>
                  <a:pt x="4576" y="180005"/>
                </a:lnTo>
                <a:lnTo>
                  <a:pt x="0" y="225425"/>
                </a:lnTo>
                <a:lnTo>
                  <a:pt x="0" y="550037"/>
                </a:lnTo>
                <a:lnTo>
                  <a:pt x="4576" y="595498"/>
                </a:lnTo>
                <a:lnTo>
                  <a:pt x="17702" y="637839"/>
                </a:lnTo>
                <a:lnTo>
                  <a:pt x="38475" y="676153"/>
                </a:lnTo>
                <a:lnTo>
                  <a:pt x="65992" y="709533"/>
                </a:lnTo>
                <a:lnTo>
                  <a:pt x="99348" y="737073"/>
                </a:lnTo>
                <a:lnTo>
                  <a:pt x="137642" y="757866"/>
                </a:lnTo>
                <a:lnTo>
                  <a:pt x="179968" y="771007"/>
                </a:lnTo>
                <a:lnTo>
                  <a:pt x="225425" y="775588"/>
                </a:lnTo>
                <a:lnTo>
                  <a:pt x="1970404" y="775588"/>
                </a:lnTo>
                <a:lnTo>
                  <a:pt x="2015866" y="771007"/>
                </a:lnTo>
                <a:lnTo>
                  <a:pt x="2058207" y="757866"/>
                </a:lnTo>
                <a:lnTo>
                  <a:pt x="2096521" y="737073"/>
                </a:lnTo>
                <a:lnTo>
                  <a:pt x="2129901" y="709533"/>
                </a:lnTo>
                <a:lnTo>
                  <a:pt x="2157441" y="676153"/>
                </a:lnTo>
                <a:lnTo>
                  <a:pt x="2178234" y="637839"/>
                </a:lnTo>
                <a:lnTo>
                  <a:pt x="2191375" y="595498"/>
                </a:lnTo>
                <a:lnTo>
                  <a:pt x="2195956" y="550037"/>
                </a:lnTo>
                <a:lnTo>
                  <a:pt x="2195956" y="225425"/>
                </a:lnTo>
                <a:lnTo>
                  <a:pt x="2191375" y="180005"/>
                </a:lnTo>
                <a:lnTo>
                  <a:pt x="2178234" y="137695"/>
                </a:lnTo>
                <a:lnTo>
                  <a:pt x="2157441" y="99404"/>
                </a:lnTo>
                <a:lnTo>
                  <a:pt x="2129901" y="66040"/>
                </a:lnTo>
                <a:lnTo>
                  <a:pt x="2096521" y="38509"/>
                </a:lnTo>
                <a:lnTo>
                  <a:pt x="2058207" y="17720"/>
                </a:lnTo>
                <a:lnTo>
                  <a:pt x="2015866" y="4581"/>
                </a:lnTo>
                <a:lnTo>
                  <a:pt x="197040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92593" y="1835912"/>
            <a:ext cx="180911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КУЛЬТУРА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ИСКУССТВО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87131" y="2427858"/>
            <a:ext cx="1456690" cy="41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sz="1600" b="1" spc="-25" dirty="0">
                <a:solidFill>
                  <a:srgbClr val="46559F"/>
                </a:solidFill>
                <a:latin typeface="Arial"/>
                <a:cs typeface="Arial"/>
              </a:rPr>
              <a:t>24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sz="1100" b="1" spc="-25" dirty="0">
                <a:solidFill>
                  <a:srgbClr val="46559F"/>
                </a:solidFill>
                <a:latin typeface="Arial"/>
                <a:cs typeface="Arial"/>
              </a:rPr>
              <a:t>клубных 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учреждения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14596" y="3979688"/>
            <a:ext cx="727494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52</a:t>
            </a:r>
            <a:endParaRPr sz="1600" dirty="0">
              <a:solidFill>
                <a:srgbClr val="46559F"/>
              </a:solidFill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памятника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7131" y="3922598"/>
            <a:ext cx="42608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235"/>
              </a:lnSpc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87130" y="3175507"/>
            <a:ext cx="899669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lang="ru-RU" sz="1600" b="1" spc="-25" dirty="0">
                <a:solidFill>
                  <a:srgbClr val="46559F"/>
                </a:solidFill>
                <a:latin typeface="Arial"/>
                <a:cs typeface="Arial"/>
              </a:rPr>
              <a:t>24</a:t>
            </a:r>
            <a:endParaRPr sz="1600" b="1" spc="-25" dirty="0">
              <a:solidFill>
                <a:srgbClr val="46559F"/>
              </a:solidFill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sz="1100" b="1" spc="-20" dirty="0" err="1" smtClean="0">
                <a:solidFill>
                  <a:srgbClr val="46559F"/>
                </a:solidFill>
                <a:latin typeface="Arial"/>
                <a:cs typeface="Arial"/>
              </a:rPr>
              <a:t>библиотек</a:t>
            </a:r>
            <a:r>
              <a:rPr lang="ru-RU" sz="1100" b="1" spc="-20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СОЦИАЛЬНАЯ</a:t>
            </a:r>
            <a:r>
              <a:rPr spc="-70" dirty="0"/>
              <a:t> </a:t>
            </a:r>
            <a:r>
              <a:rPr spc="-35" dirty="0"/>
              <a:t>ИНФРАСТРУКТУРА</a:t>
            </a:r>
          </a:p>
        </p:txBody>
      </p:sp>
      <p:sp>
        <p:nvSpPr>
          <p:cNvPr id="10" name="object 10"/>
          <p:cNvSpPr/>
          <p:nvPr/>
        </p:nvSpPr>
        <p:spPr>
          <a:xfrm>
            <a:off x="627011" y="163576"/>
            <a:ext cx="1811655" cy="274320"/>
          </a:xfrm>
          <a:custGeom>
            <a:avLst/>
            <a:gdLst/>
            <a:ahLst/>
            <a:cxnLst/>
            <a:rect l="l" t="t" r="r" b="b"/>
            <a:pathLst>
              <a:path w="1811655" h="274320">
                <a:moveTo>
                  <a:pt x="1674482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674482" y="273938"/>
                </a:lnTo>
                <a:lnTo>
                  <a:pt x="1717737" y="266955"/>
                </a:lnTo>
                <a:lnTo>
                  <a:pt x="1755317" y="247510"/>
                </a:lnTo>
                <a:lnTo>
                  <a:pt x="1784960" y="217867"/>
                </a:lnTo>
                <a:lnTo>
                  <a:pt x="1804404" y="180288"/>
                </a:lnTo>
                <a:lnTo>
                  <a:pt x="1811388" y="137032"/>
                </a:lnTo>
                <a:lnTo>
                  <a:pt x="1804404" y="93715"/>
                </a:lnTo>
                <a:lnTo>
                  <a:pt x="1784960" y="56098"/>
                </a:lnTo>
                <a:lnTo>
                  <a:pt x="1755317" y="26436"/>
                </a:lnTo>
                <a:lnTo>
                  <a:pt x="1717737" y="6984"/>
                </a:lnTo>
                <a:lnTo>
                  <a:pt x="167448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2711" y="223773"/>
            <a:ext cx="14839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социальная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инфраструктура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0900" y="2219707"/>
            <a:ext cx="2196465" cy="4038600"/>
            <a:chOff x="627011" y="2269744"/>
            <a:chExt cx="2196465" cy="4038600"/>
          </a:xfrm>
        </p:grpSpPr>
        <p:sp>
          <p:nvSpPr>
            <p:cNvPr id="13" name="object 13"/>
            <p:cNvSpPr/>
            <p:nvPr/>
          </p:nvSpPr>
          <p:spPr>
            <a:xfrm>
              <a:off x="627011" y="2269744"/>
              <a:ext cx="2196465" cy="4038600"/>
            </a:xfrm>
            <a:custGeom>
              <a:avLst/>
              <a:gdLst/>
              <a:ahLst/>
              <a:cxnLst/>
              <a:rect l="l" t="t" r="r" b="b"/>
              <a:pathLst>
                <a:path w="2196465" h="4038600">
                  <a:moveTo>
                    <a:pt x="1961375" y="0"/>
                  </a:moveTo>
                  <a:lnTo>
                    <a:pt x="234581" y="0"/>
                  </a:lnTo>
                  <a:lnTo>
                    <a:pt x="187306" y="4765"/>
                  </a:lnTo>
                  <a:lnTo>
                    <a:pt x="143273" y="18434"/>
                  </a:lnTo>
                  <a:lnTo>
                    <a:pt x="103426" y="40063"/>
                  </a:lnTo>
                  <a:lnTo>
                    <a:pt x="68708" y="68707"/>
                  </a:lnTo>
                  <a:lnTo>
                    <a:pt x="40063" y="103423"/>
                  </a:lnTo>
                  <a:lnTo>
                    <a:pt x="18435" y="143267"/>
                  </a:lnTo>
                  <a:lnTo>
                    <a:pt x="4765" y="187297"/>
                  </a:lnTo>
                  <a:lnTo>
                    <a:pt x="0" y="234568"/>
                  </a:lnTo>
                  <a:lnTo>
                    <a:pt x="0" y="3803497"/>
                  </a:lnTo>
                  <a:lnTo>
                    <a:pt x="4765" y="3850773"/>
                  </a:lnTo>
                  <a:lnTo>
                    <a:pt x="18435" y="3894806"/>
                  </a:lnTo>
                  <a:lnTo>
                    <a:pt x="40063" y="3934653"/>
                  </a:lnTo>
                  <a:lnTo>
                    <a:pt x="68708" y="3969370"/>
                  </a:lnTo>
                  <a:lnTo>
                    <a:pt x="103426" y="3998015"/>
                  </a:lnTo>
                  <a:lnTo>
                    <a:pt x="143273" y="4019644"/>
                  </a:lnTo>
                  <a:lnTo>
                    <a:pt x="187306" y="4033313"/>
                  </a:lnTo>
                  <a:lnTo>
                    <a:pt x="234581" y="4038079"/>
                  </a:lnTo>
                  <a:lnTo>
                    <a:pt x="1961375" y="4038079"/>
                  </a:lnTo>
                  <a:lnTo>
                    <a:pt x="2008683" y="4033313"/>
                  </a:lnTo>
                  <a:lnTo>
                    <a:pt x="2052729" y="4019644"/>
                  </a:lnTo>
                  <a:lnTo>
                    <a:pt x="2092576" y="3998015"/>
                  </a:lnTo>
                  <a:lnTo>
                    <a:pt x="2127284" y="3969370"/>
                  </a:lnTo>
                  <a:lnTo>
                    <a:pt x="2155914" y="3934653"/>
                  </a:lnTo>
                  <a:lnTo>
                    <a:pt x="2177527" y="3894806"/>
                  </a:lnTo>
                  <a:lnTo>
                    <a:pt x="2191183" y="3850773"/>
                  </a:lnTo>
                  <a:lnTo>
                    <a:pt x="2195944" y="3803497"/>
                  </a:lnTo>
                  <a:lnTo>
                    <a:pt x="2195944" y="234568"/>
                  </a:lnTo>
                  <a:lnTo>
                    <a:pt x="2191183" y="187297"/>
                  </a:lnTo>
                  <a:lnTo>
                    <a:pt x="2177527" y="143267"/>
                  </a:lnTo>
                  <a:lnTo>
                    <a:pt x="2155914" y="103423"/>
                  </a:lnTo>
                  <a:lnTo>
                    <a:pt x="2127284" y="68707"/>
                  </a:lnTo>
                  <a:lnTo>
                    <a:pt x="2092576" y="40063"/>
                  </a:lnTo>
                  <a:lnTo>
                    <a:pt x="2052729" y="18434"/>
                  </a:lnTo>
                  <a:lnTo>
                    <a:pt x="2008683" y="4765"/>
                  </a:lnTo>
                  <a:lnTo>
                    <a:pt x="1961375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20723" y="2439797"/>
              <a:ext cx="0" cy="3698240"/>
            </a:xfrm>
            <a:custGeom>
              <a:avLst/>
              <a:gdLst/>
              <a:ahLst/>
              <a:cxnLst/>
              <a:rect l="l" t="t" r="r" b="b"/>
              <a:pathLst>
                <a:path h="3698240">
                  <a:moveTo>
                    <a:pt x="0" y="0"/>
                  </a:moveTo>
                  <a:lnTo>
                    <a:pt x="0" y="369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627011" y="1376807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1970519" y="0"/>
                </a:moveTo>
                <a:lnTo>
                  <a:pt x="225488" y="0"/>
                </a:lnTo>
                <a:lnTo>
                  <a:pt x="180044" y="4581"/>
                </a:lnTo>
                <a:lnTo>
                  <a:pt x="137717" y="17720"/>
                </a:lnTo>
                <a:lnTo>
                  <a:pt x="99414" y="38509"/>
                </a:lnTo>
                <a:lnTo>
                  <a:pt x="66043" y="66039"/>
                </a:lnTo>
                <a:lnTo>
                  <a:pt x="38509" y="99404"/>
                </a:lnTo>
                <a:lnTo>
                  <a:pt x="17719" y="137695"/>
                </a:lnTo>
                <a:lnTo>
                  <a:pt x="4581" y="180005"/>
                </a:lnTo>
                <a:lnTo>
                  <a:pt x="0" y="225425"/>
                </a:lnTo>
                <a:lnTo>
                  <a:pt x="0" y="550037"/>
                </a:lnTo>
                <a:lnTo>
                  <a:pt x="4581" y="595498"/>
                </a:lnTo>
                <a:lnTo>
                  <a:pt x="17719" y="637839"/>
                </a:lnTo>
                <a:lnTo>
                  <a:pt x="38509" y="676153"/>
                </a:lnTo>
                <a:lnTo>
                  <a:pt x="66043" y="709533"/>
                </a:lnTo>
                <a:lnTo>
                  <a:pt x="99414" y="737073"/>
                </a:lnTo>
                <a:lnTo>
                  <a:pt x="137717" y="757866"/>
                </a:lnTo>
                <a:lnTo>
                  <a:pt x="180044" y="771007"/>
                </a:lnTo>
                <a:lnTo>
                  <a:pt x="225488" y="775588"/>
                </a:lnTo>
                <a:lnTo>
                  <a:pt x="1970519" y="775588"/>
                </a:lnTo>
                <a:lnTo>
                  <a:pt x="2015975" y="771007"/>
                </a:lnTo>
                <a:lnTo>
                  <a:pt x="2058302" y="757866"/>
                </a:lnTo>
                <a:lnTo>
                  <a:pt x="2096595" y="737073"/>
                </a:lnTo>
                <a:lnTo>
                  <a:pt x="2129951" y="709533"/>
                </a:lnTo>
                <a:lnTo>
                  <a:pt x="2157468" y="676153"/>
                </a:lnTo>
                <a:lnTo>
                  <a:pt x="2178241" y="637839"/>
                </a:lnTo>
                <a:lnTo>
                  <a:pt x="2191368" y="595498"/>
                </a:lnTo>
                <a:lnTo>
                  <a:pt x="2195944" y="550037"/>
                </a:lnTo>
                <a:lnTo>
                  <a:pt x="2195944" y="225425"/>
                </a:lnTo>
                <a:lnTo>
                  <a:pt x="2191368" y="180005"/>
                </a:lnTo>
                <a:lnTo>
                  <a:pt x="2178241" y="137695"/>
                </a:lnTo>
                <a:lnTo>
                  <a:pt x="2157468" y="99404"/>
                </a:lnTo>
                <a:lnTo>
                  <a:pt x="2129951" y="66040"/>
                </a:lnTo>
                <a:lnTo>
                  <a:pt x="2096595" y="38509"/>
                </a:lnTo>
                <a:lnTo>
                  <a:pt x="2058302" y="17720"/>
                </a:lnTo>
                <a:lnTo>
                  <a:pt x="2015975" y="4581"/>
                </a:lnTo>
                <a:lnTo>
                  <a:pt x="1970519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7485" y="1838960"/>
            <a:ext cx="111569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563886" y="1554397"/>
            <a:ext cx="323215" cy="178435"/>
            <a:chOff x="1563886" y="1554397"/>
            <a:chExt cx="323215" cy="17843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692" y="1648153"/>
              <a:ext cx="207516" cy="8412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63886" y="1554397"/>
              <a:ext cx="323215" cy="140970"/>
            </a:xfrm>
            <a:custGeom>
              <a:avLst/>
              <a:gdLst/>
              <a:ahLst/>
              <a:cxnLst/>
              <a:rect l="l" t="t" r="r" b="b"/>
              <a:pathLst>
                <a:path w="323214" h="140969">
                  <a:moveTo>
                    <a:pt x="161564" y="0"/>
                  </a:moveTo>
                  <a:lnTo>
                    <a:pt x="0" y="57810"/>
                  </a:lnTo>
                  <a:lnTo>
                    <a:pt x="20750" y="65221"/>
                  </a:lnTo>
                  <a:lnTo>
                    <a:pt x="20750" y="137484"/>
                  </a:lnTo>
                  <a:lnTo>
                    <a:pt x="24085" y="140819"/>
                  </a:lnTo>
                  <a:lnTo>
                    <a:pt x="32237" y="140819"/>
                  </a:lnTo>
                  <a:lnTo>
                    <a:pt x="35572" y="137484"/>
                  </a:lnTo>
                  <a:lnTo>
                    <a:pt x="35572" y="70409"/>
                  </a:lnTo>
                  <a:lnTo>
                    <a:pt x="161564" y="114508"/>
                  </a:lnTo>
                  <a:lnTo>
                    <a:pt x="323131" y="57810"/>
                  </a:lnTo>
                  <a:lnTo>
                    <a:pt x="161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14222" y="242785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51280" y="2512314"/>
            <a:ext cx="2686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16100" y="2425699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>
                <a:solidFill>
                  <a:srgbClr val="A6A6A6"/>
                </a:solidFill>
                <a:latin typeface="Arial"/>
                <a:cs typeface="Arial"/>
              </a:rPr>
              <a:t>170</a:t>
            </a:r>
            <a:endParaRPr sz="1600" b="1" spc="-25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16100" y="2646680"/>
            <a:ext cx="6794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25" dirty="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16100" y="4668392"/>
            <a:ext cx="678815" cy="2174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4346" y="3922598"/>
            <a:ext cx="34133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1</a:t>
            </a:r>
            <a:r>
              <a:rPr lang="ru-RU"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0502" y="4106405"/>
            <a:ext cx="954420" cy="100283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ru-RU" sz="1100" b="1" spc="-25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lang="ru-RU" sz="1100" b="1" spc="-25" dirty="0" smtClean="0">
                <a:solidFill>
                  <a:srgbClr val="46559F"/>
                </a:solidFill>
                <a:latin typeface="Arial"/>
                <a:cs typeface="Arial"/>
              </a:rPr>
              <a:t>бщеобразовательных </a:t>
            </a:r>
            <a:r>
              <a:rPr sz="1100" b="1" spc="-25" dirty="0" err="1" smtClean="0">
                <a:solidFill>
                  <a:srgbClr val="46559F"/>
                </a:solidFill>
                <a:latin typeface="Arial"/>
                <a:cs typeface="Arial"/>
              </a:rPr>
              <a:t>учреждений</a:t>
            </a:r>
            <a:r>
              <a:rPr lang="ru-RU" sz="1100" b="1" spc="-2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900" spc="-25" dirty="0" smtClean="0">
                <a:solidFill>
                  <a:srgbClr val="46559F"/>
                </a:solidFill>
                <a:latin typeface="Arial"/>
                <a:cs typeface="Arial"/>
              </a:rPr>
              <a:t>плюс 10 филиалов</a:t>
            </a:r>
            <a:endParaRPr sz="900" dirty="0">
              <a:latin typeface="Arial"/>
              <a:cs typeface="Arial"/>
            </a:endParaRPr>
          </a:p>
          <a:p>
            <a:pPr marL="12700" marR="133350">
              <a:lnSpc>
                <a:spcPts val="1010"/>
              </a:lnSpc>
              <a:spcBef>
                <a:spcPts val="335"/>
              </a:spcBef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90700" y="3849475"/>
            <a:ext cx="869315" cy="60593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r>
              <a:rPr lang="ru-RU" sz="2400" b="1" baseline="-12152" dirty="0" smtClean="0">
                <a:solidFill>
                  <a:srgbClr val="A6A6A6"/>
                </a:solidFill>
                <a:latin typeface="Arial"/>
                <a:cs typeface="Arial"/>
              </a:rPr>
              <a:t>1311</a:t>
            </a:r>
            <a:r>
              <a:rPr sz="2400" b="1" spc="127" baseline="-12152" dirty="0" smtClean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endParaRPr sz="6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60"/>
              </a:spcBef>
            </a:pPr>
            <a:r>
              <a:rPr sz="1100" b="1" spc="-10" dirty="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2711" y="2611107"/>
            <a:ext cx="1027989" cy="106695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b="1" spc="-25" dirty="0" err="1" smtClean="0">
                <a:solidFill>
                  <a:srgbClr val="46559F"/>
                </a:solidFill>
                <a:latin typeface="Arial"/>
                <a:cs typeface="Arial"/>
              </a:rPr>
              <a:t>учреждени</a:t>
            </a:r>
            <a:r>
              <a:rPr lang="ru-RU" sz="1100" b="1" spc="-25" dirty="0" smtClean="0">
                <a:solidFill>
                  <a:srgbClr val="46559F"/>
                </a:solidFill>
                <a:latin typeface="Arial"/>
                <a:cs typeface="Arial"/>
              </a:rPr>
              <a:t>е</a:t>
            </a:r>
            <a:endParaRPr sz="1100" dirty="0">
              <a:latin typeface="Arial"/>
              <a:cs typeface="Arial"/>
            </a:endParaRPr>
          </a:p>
          <a:p>
            <a:pPr marL="12700" marR="125730">
              <a:lnSpc>
                <a:spcPts val="1010"/>
              </a:lnSpc>
              <a:spcBef>
                <a:spcPts val="335"/>
              </a:spcBef>
            </a:pPr>
            <a:r>
              <a:rPr sz="1100" b="1" spc="-10" dirty="0" err="1">
                <a:solidFill>
                  <a:srgbClr val="46559F"/>
                </a:solidFill>
                <a:latin typeface="Microsoft Sans Serif"/>
                <a:cs typeface="Microsoft Sans Serif"/>
              </a:rPr>
              <a:t>дошкольного</a:t>
            </a:r>
            <a:r>
              <a:rPr sz="1100" b="1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1100" b="1" spc="-10" dirty="0" err="1" smtClean="0">
                <a:solidFill>
                  <a:srgbClr val="46559F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100" b="1" spc="-1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spc="-10" dirty="0" smtClean="0">
                <a:solidFill>
                  <a:srgbClr val="46559F"/>
                </a:solidFill>
                <a:latin typeface="Microsoft Sans Serif"/>
                <a:cs typeface="Microsoft Sans Serif"/>
              </a:rPr>
              <a:t>плюс 10 структурных подразделений</a:t>
            </a:r>
            <a:endParaRPr sz="900" dirty="0">
              <a:latin typeface="Microsoft Sans Serif"/>
              <a:cs typeface="Microsoft Sans Serif"/>
            </a:endParaRPr>
          </a:p>
          <a:p>
            <a:pPr marL="12700" marR="133350">
              <a:lnSpc>
                <a:spcPts val="1010"/>
              </a:lnSpc>
              <a:spcBef>
                <a:spcPts val="335"/>
              </a:spcBef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16100" y="5267544"/>
            <a:ext cx="679450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rgbClr val="A6A6A6"/>
                </a:solidFill>
                <a:latin typeface="Arial"/>
                <a:cs typeface="Arial"/>
              </a:rPr>
              <a:t>80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sz="1100" b="1" spc="-25" dirty="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54654" y="2269744"/>
            <a:ext cx="2196465" cy="4038600"/>
          </a:xfrm>
          <a:custGeom>
            <a:avLst/>
            <a:gdLst/>
            <a:ahLst/>
            <a:cxnLst/>
            <a:rect l="l" t="t" r="r" b="b"/>
            <a:pathLst>
              <a:path w="2196465" h="4038600">
                <a:moveTo>
                  <a:pt x="1961387" y="0"/>
                </a:moveTo>
                <a:lnTo>
                  <a:pt x="234569" y="0"/>
                </a:lnTo>
                <a:lnTo>
                  <a:pt x="187261" y="4765"/>
                </a:lnTo>
                <a:lnTo>
                  <a:pt x="143214" y="18434"/>
                </a:lnTo>
                <a:lnTo>
                  <a:pt x="103367" y="40063"/>
                </a:lnTo>
                <a:lnTo>
                  <a:pt x="68659" y="68707"/>
                </a:lnTo>
                <a:lnTo>
                  <a:pt x="40029" y="103423"/>
                </a:lnTo>
                <a:lnTo>
                  <a:pt x="18416" y="143267"/>
                </a:lnTo>
                <a:lnTo>
                  <a:pt x="4760" y="187297"/>
                </a:lnTo>
                <a:lnTo>
                  <a:pt x="0" y="234568"/>
                </a:lnTo>
                <a:lnTo>
                  <a:pt x="0" y="3803497"/>
                </a:lnTo>
                <a:lnTo>
                  <a:pt x="4760" y="3850773"/>
                </a:lnTo>
                <a:lnTo>
                  <a:pt x="18416" y="3894806"/>
                </a:lnTo>
                <a:lnTo>
                  <a:pt x="40029" y="3934653"/>
                </a:lnTo>
                <a:lnTo>
                  <a:pt x="68659" y="3969370"/>
                </a:lnTo>
                <a:lnTo>
                  <a:pt x="103367" y="3998015"/>
                </a:lnTo>
                <a:lnTo>
                  <a:pt x="143214" y="4019644"/>
                </a:lnTo>
                <a:lnTo>
                  <a:pt x="187261" y="4033313"/>
                </a:lnTo>
                <a:lnTo>
                  <a:pt x="234569" y="4038079"/>
                </a:lnTo>
                <a:lnTo>
                  <a:pt x="1961387" y="4038079"/>
                </a:lnTo>
                <a:lnTo>
                  <a:pt x="2008659" y="4033313"/>
                </a:lnTo>
                <a:lnTo>
                  <a:pt x="2052689" y="4019644"/>
                </a:lnTo>
                <a:lnTo>
                  <a:pt x="2092533" y="3998015"/>
                </a:lnTo>
                <a:lnTo>
                  <a:pt x="2127249" y="3969370"/>
                </a:lnTo>
                <a:lnTo>
                  <a:pt x="2155893" y="3934653"/>
                </a:lnTo>
                <a:lnTo>
                  <a:pt x="2177522" y="3894806"/>
                </a:lnTo>
                <a:lnTo>
                  <a:pt x="2191191" y="3850773"/>
                </a:lnTo>
                <a:lnTo>
                  <a:pt x="2195957" y="3803497"/>
                </a:lnTo>
                <a:lnTo>
                  <a:pt x="2195957" y="234568"/>
                </a:lnTo>
                <a:lnTo>
                  <a:pt x="2191191" y="187297"/>
                </a:lnTo>
                <a:lnTo>
                  <a:pt x="2177522" y="143267"/>
                </a:lnTo>
                <a:lnTo>
                  <a:pt x="2155893" y="103423"/>
                </a:lnTo>
                <a:lnTo>
                  <a:pt x="2127249" y="68707"/>
                </a:lnTo>
                <a:lnTo>
                  <a:pt x="2092533" y="40063"/>
                </a:lnTo>
                <a:lnTo>
                  <a:pt x="2052689" y="18434"/>
                </a:lnTo>
                <a:lnTo>
                  <a:pt x="2008659" y="4765"/>
                </a:lnTo>
                <a:lnTo>
                  <a:pt x="196138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54654" y="1376807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1970405" y="0"/>
                </a:moveTo>
                <a:lnTo>
                  <a:pt x="225425" y="0"/>
                </a:lnTo>
                <a:lnTo>
                  <a:pt x="179968" y="4581"/>
                </a:lnTo>
                <a:lnTo>
                  <a:pt x="137642" y="17720"/>
                </a:lnTo>
                <a:lnTo>
                  <a:pt x="99348" y="38509"/>
                </a:lnTo>
                <a:lnTo>
                  <a:pt x="65992" y="66039"/>
                </a:lnTo>
                <a:lnTo>
                  <a:pt x="38475" y="99404"/>
                </a:lnTo>
                <a:lnTo>
                  <a:pt x="17702" y="137695"/>
                </a:lnTo>
                <a:lnTo>
                  <a:pt x="4576" y="180005"/>
                </a:lnTo>
                <a:lnTo>
                  <a:pt x="0" y="225425"/>
                </a:lnTo>
                <a:lnTo>
                  <a:pt x="0" y="550037"/>
                </a:lnTo>
                <a:lnTo>
                  <a:pt x="4576" y="595498"/>
                </a:lnTo>
                <a:lnTo>
                  <a:pt x="17702" y="637839"/>
                </a:lnTo>
                <a:lnTo>
                  <a:pt x="38475" y="676153"/>
                </a:lnTo>
                <a:lnTo>
                  <a:pt x="65992" y="709533"/>
                </a:lnTo>
                <a:lnTo>
                  <a:pt x="99348" y="737073"/>
                </a:lnTo>
                <a:lnTo>
                  <a:pt x="137642" y="757866"/>
                </a:lnTo>
                <a:lnTo>
                  <a:pt x="179968" y="771007"/>
                </a:lnTo>
                <a:lnTo>
                  <a:pt x="225425" y="775588"/>
                </a:lnTo>
                <a:lnTo>
                  <a:pt x="1970405" y="775588"/>
                </a:lnTo>
                <a:lnTo>
                  <a:pt x="2015866" y="771007"/>
                </a:lnTo>
                <a:lnTo>
                  <a:pt x="2058207" y="757866"/>
                </a:lnTo>
                <a:lnTo>
                  <a:pt x="2096521" y="737073"/>
                </a:lnTo>
                <a:lnTo>
                  <a:pt x="2129901" y="709533"/>
                </a:lnTo>
                <a:lnTo>
                  <a:pt x="2157441" y="676153"/>
                </a:lnTo>
                <a:lnTo>
                  <a:pt x="2178234" y="637839"/>
                </a:lnTo>
                <a:lnTo>
                  <a:pt x="2191375" y="595498"/>
                </a:lnTo>
                <a:lnTo>
                  <a:pt x="2195957" y="550037"/>
                </a:lnTo>
                <a:lnTo>
                  <a:pt x="2195957" y="225425"/>
                </a:lnTo>
                <a:lnTo>
                  <a:pt x="2191375" y="180005"/>
                </a:lnTo>
                <a:lnTo>
                  <a:pt x="2178234" y="137695"/>
                </a:lnTo>
                <a:lnTo>
                  <a:pt x="2157441" y="99404"/>
                </a:lnTo>
                <a:lnTo>
                  <a:pt x="2129901" y="66040"/>
                </a:lnTo>
                <a:lnTo>
                  <a:pt x="2096521" y="38509"/>
                </a:lnTo>
                <a:lnTo>
                  <a:pt x="2058207" y="17720"/>
                </a:lnTo>
                <a:lnTo>
                  <a:pt x="2015866" y="4581"/>
                </a:lnTo>
                <a:lnTo>
                  <a:pt x="197040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358134" y="1838960"/>
            <a:ext cx="13938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ЗДРАВОХРАНЕНИЕ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42233" y="2427858"/>
            <a:ext cx="1217930" cy="13715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800"/>
              </a:spcBef>
            </a:pPr>
            <a:r>
              <a:rPr lang="ru-RU" sz="1600" b="1" spc="-25" dirty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sz="1600" b="1" spc="-25" dirty="0">
                <a:solidFill>
                  <a:srgbClr val="46559F"/>
                </a:solidFill>
                <a:latin typeface="Arial"/>
                <a:cs typeface="Arial"/>
              </a:rPr>
              <a:t>6</a:t>
            </a:r>
          </a:p>
          <a:p>
            <a:pPr marL="12700" marR="208279">
              <a:lnSpc>
                <a:spcPts val="1200"/>
              </a:lnSpc>
              <a:spcBef>
                <a:spcPts val="55"/>
              </a:spcBef>
            </a:pPr>
            <a:r>
              <a:rPr sz="1100" b="1" spc="-25" dirty="0">
                <a:solidFill>
                  <a:srgbClr val="46559F"/>
                </a:solidFill>
                <a:latin typeface="Arial"/>
                <a:cs typeface="Arial"/>
              </a:rPr>
              <a:t>фельдшерско- акушерных пунктов</a:t>
            </a:r>
          </a:p>
          <a:p>
            <a:pPr marL="12700">
              <a:lnSpc>
                <a:spcPts val="1835"/>
              </a:lnSpc>
              <a:spcBef>
                <a:spcPts val="810"/>
              </a:spcBef>
            </a:pPr>
            <a:r>
              <a:rPr lang="ru-RU" sz="1600" b="1" spc="-25" dirty="0">
                <a:solidFill>
                  <a:srgbClr val="46559F"/>
                </a:solidFill>
                <a:latin typeface="Arial"/>
                <a:cs typeface="Arial"/>
              </a:rPr>
              <a:t>4</a:t>
            </a:r>
            <a:endParaRPr sz="1600" b="1" spc="-25" dirty="0">
              <a:solidFill>
                <a:srgbClr val="46559F"/>
              </a:solidFill>
              <a:latin typeface="Arial"/>
              <a:cs typeface="Arial"/>
            </a:endParaRPr>
          </a:p>
          <a:p>
            <a:pPr marL="12700" marR="5080">
              <a:lnSpc>
                <a:spcPts val="1200"/>
              </a:lnSpc>
              <a:spcBef>
                <a:spcPts val="5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Microsoft Sans Serif"/>
                <a:cs typeface="Microsoft Sans Serif"/>
              </a:rPr>
              <a:t>врачебных амбулатории</a:t>
            </a:r>
            <a:endParaRPr sz="1100" b="1" spc="-10" dirty="0">
              <a:solidFill>
                <a:srgbClr val="46559F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901176" y="1509796"/>
            <a:ext cx="304165" cy="251460"/>
            <a:chOff x="3901176" y="1509796"/>
            <a:chExt cx="304165" cy="251460"/>
          </a:xfrm>
        </p:grpSpPr>
        <p:sp>
          <p:nvSpPr>
            <p:cNvPr id="41" name="object 41"/>
            <p:cNvSpPr/>
            <p:nvPr/>
          </p:nvSpPr>
          <p:spPr>
            <a:xfrm>
              <a:off x="3901176" y="1549929"/>
              <a:ext cx="304165" cy="211454"/>
            </a:xfrm>
            <a:custGeom>
              <a:avLst/>
              <a:gdLst/>
              <a:ahLst/>
              <a:cxnLst/>
              <a:rect l="l" t="t" r="r" b="b"/>
              <a:pathLst>
                <a:path w="304164" h="211455">
                  <a:moveTo>
                    <a:pt x="151930" y="0"/>
                  </a:moveTo>
                  <a:lnTo>
                    <a:pt x="107462" y="44469"/>
                  </a:lnTo>
                  <a:lnTo>
                    <a:pt x="107462" y="55586"/>
                  </a:lnTo>
                  <a:lnTo>
                    <a:pt x="0" y="55586"/>
                  </a:lnTo>
                  <a:lnTo>
                    <a:pt x="0" y="70409"/>
                  </a:lnTo>
                  <a:lnTo>
                    <a:pt x="7409" y="70409"/>
                  </a:lnTo>
                  <a:lnTo>
                    <a:pt x="7409" y="211228"/>
                  </a:lnTo>
                  <a:lnTo>
                    <a:pt x="296450" y="211229"/>
                  </a:lnTo>
                  <a:lnTo>
                    <a:pt x="296450" y="196406"/>
                  </a:lnTo>
                  <a:lnTo>
                    <a:pt x="137107" y="196405"/>
                  </a:lnTo>
                  <a:lnTo>
                    <a:pt x="137107" y="181582"/>
                  </a:lnTo>
                  <a:lnTo>
                    <a:pt x="22232" y="181582"/>
                  </a:lnTo>
                  <a:lnTo>
                    <a:pt x="22232" y="159348"/>
                  </a:lnTo>
                  <a:lnTo>
                    <a:pt x="137107" y="159348"/>
                  </a:lnTo>
                  <a:lnTo>
                    <a:pt x="137107" y="144525"/>
                  </a:lnTo>
                  <a:lnTo>
                    <a:pt x="22232" y="144525"/>
                  </a:lnTo>
                  <a:lnTo>
                    <a:pt x="22232" y="122290"/>
                  </a:lnTo>
                  <a:lnTo>
                    <a:pt x="296450" y="122290"/>
                  </a:lnTo>
                  <a:lnTo>
                    <a:pt x="296450" y="107467"/>
                  </a:lnTo>
                  <a:lnTo>
                    <a:pt x="22232" y="107467"/>
                  </a:lnTo>
                  <a:lnTo>
                    <a:pt x="22232" y="85232"/>
                  </a:lnTo>
                  <a:lnTo>
                    <a:pt x="145000" y="85232"/>
                  </a:lnTo>
                  <a:lnTo>
                    <a:pt x="145000" y="81971"/>
                  </a:lnTo>
                  <a:lnTo>
                    <a:pt x="132920" y="81971"/>
                  </a:lnTo>
                  <a:lnTo>
                    <a:pt x="125990" y="69964"/>
                  </a:lnTo>
                  <a:lnTo>
                    <a:pt x="138108" y="62998"/>
                  </a:lnTo>
                  <a:lnTo>
                    <a:pt x="125990" y="56031"/>
                  </a:lnTo>
                  <a:lnTo>
                    <a:pt x="132920" y="44024"/>
                  </a:lnTo>
                  <a:lnTo>
                    <a:pt x="145000" y="44024"/>
                  </a:lnTo>
                  <a:lnTo>
                    <a:pt x="145000" y="37057"/>
                  </a:lnTo>
                  <a:lnTo>
                    <a:pt x="188986" y="37057"/>
                  </a:lnTo>
                  <a:lnTo>
                    <a:pt x="151930" y="0"/>
                  </a:lnTo>
                  <a:close/>
                </a:path>
                <a:path w="304164" h="211455">
                  <a:moveTo>
                    <a:pt x="296450" y="122290"/>
                  </a:moveTo>
                  <a:lnTo>
                    <a:pt x="281628" y="122290"/>
                  </a:lnTo>
                  <a:lnTo>
                    <a:pt x="281628" y="144525"/>
                  </a:lnTo>
                  <a:lnTo>
                    <a:pt x="166752" y="144525"/>
                  </a:lnTo>
                  <a:lnTo>
                    <a:pt x="166752" y="196405"/>
                  </a:lnTo>
                  <a:lnTo>
                    <a:pt x="296450" y="196406"/>
                  </a:lnTo>
                  <a:lnTo>
                    <a:pt x="296450" y="181583"/>
                  </a:lnTo>
                  <a:lnTo>
                    <a:pt x="185281" y="181582"/>
                  </a:lnTo>
                  <a:lnTo>
                    <a:pt x="185281" y="159348"/>
                  </a:lnTo>
                  <a:lnTo>
                    <a:pt x="296450" y="159348"/>
                  </a:lnTo>
                  <a:lnTo>
                    <a:pt x="296450" y="122290"/>
                  </a:lnTo>
                  <a:close/>
                </a:path>
                <a:path w="304164" h="211455">
                  <a:moveTo>
                    <a:pt x="59288" y="159348"/>
                  </a:moveTo>
                  <a:lnTo>
                    <a:pt x="44466" y="159348"/>
                  </a:lnTo>
                  <a:lnTo>
                    <a:pt x="44466" y="181582"/>
                  </a:lnTo>
                  <a:lnTo>
                    <a:pt x="59289" y="181582"/>
                  </a:lnTo>
                  <a:lnTo>
                    <a:pt x="59288" y="159348"/>
                  </a:lnTo>
                  <a:close/>
                </a:path>
                <a:path w="304164" h="211455">
                  <a:moveTo>
                    <a:pt x="96345" y="159348"/>
                  </a:moveTo>
                  <a:lnTo>
                    <a:pt x="81522" y="159348"/>
                  </a:lnTo>
                  <a:lnTo>
                    <a:pt x="81522" y="181582"/>
                  </a:lnTo>
                  <a:lnTo>
                    <a:pt x="96345" y="181582"/>
                  </a:lnTo>
                  <a:lnTo>
                    <a:pt x="96345" y="159348"/>
                  </a:lnTo>
                  <a:close/>
                </a:path>
                <a:path w="304164" h="211455">
                  <a:moveTo>
                    <a:pt x="137107" y="159348"/>
                  </a:moveTo>
                  <a:lnTo>
                    <a:pt x="118579" y="159348"/>
                  </a:lnTo>
                  <a:lnTo>
                    <a:pt x="118579" y="181582"/>
                  </a:lnTo>
                  <a:lnTo>
                    <a:pt x="137107" y="181582"/>
                  </a:lnTo>
                  <a:lnTo>
                    <a:pt x="137107" y="159348"/>
                  </a:lnTo>
                  <a:close/>
                </a:path>
                <a:path w="304164" h="211455">
                  <a:moveTo>
                    <a:pt x="222337" y="159348"/>
                  </a:moveTo>
                  <a:lnTo>
                    <a:pt x="207515" y="159348"/>
                  </a:lnTo>
                  <a:lnTo>
                    <a:pt x="207515" y="181582"/>
                  </a:lnTo>
                  <a:lnTo>
                    <a:pt x="222337" y="181582"/>
                  </a:lnTo>
                  <a:lnTo>
                    <a:pt x="222337" y="159348"/>
                  </a:lnTo>
                  <a:close/>
                </a:path>
                <a:path w="304164" h="211455">
                  <a:moveTo>
                    <a:pt x="259394" y="159348"/>
                  </a:moveTo>
                  <a:lnTo>
                    <a:pt x="244571" y="159348"/>
                  </a:lnTo>
                  <a:lnTo>
                    <a:pt x="244571" y="181582"/>
                  </a:lnTo>
                  <a:lnTo>
                    <a:pt x="259394" y="181582"/>
                  </a:lnTo>
                  <a:lnTo>
                    <a:pt x="259394" y="159348"/>
                  </a:lnTo>
                  <a:close/>
                </a:path>
                <a:path w="304164" h="211455">
                  <a:moveTo>
                    <a:pt x="296450" y="159348"/>
                  </a:moveTo>
                  <a:lnTo>
                    <a:pt x="281628" y="159348"/>
                  </a:lnTo>
                  <a:lnTo>
                    <a:pt x="281628" y="181582"/>
                  </a:lnTo>
                  <a:lnTo>
                    <a:pt x="296450" y="181583"/>
                  </a:lnTo>
                  <a:lnTo>
                    <a:pt x="296450" y="159348"/>
                  </a:lnTo>
                  <a:close/>
                </a:path>
                <a:path w="304164" h="211455">
                  <a:moveTo>
                    <a:pt x="59288" y="122290"/>
                  </a:moveTo>
                  <a:lnTo>
                    <a:pt x="44466" y="122290"/>
                  </a:lnTo>
                  <a:lnTo>
                    <a:pt x="44466" y="144525"/>
                  </a:lnTo>
                  <a:lnTo>
                    <a:pt x="59288" y="144525"/>
                  </a:lnTo>
                  <a:lnTo>
                    <a:pt x="59288" y="122290"/>
                  </a:lnTo>
                  <a:close/>
                </a:path>
                <a:path w="304164" h="211455">
                  <a:moveTo>
                    <a:pt x="96345" y="122290"/>
                  </a:moveTo>
                  <a:lnTo>
                    <a:pt x="81522" y="122290"/>
                  </a:lnTo>
                  <a:lnTo>
                    <a:pt x="81522" y="144525"/>
                  </a:lnTo>
                  <a:lnTo>
                    <a:pt x="96345" y="144525"/>
                  </a:lnTo>
                  <a:lnTo>
                    <a:pt x="96345" y="122290"/>
                  </a:lnTo>
                  <a:close/>
                </a:path>
                <a:path w="304164" h="211455">
                  <a:moveTo>
                    <a:pt x="185281" y="122290"/>
                  </a:moveTo>
                  <a:lnTo>
                    <a:pt x="118579" y="122290"/>
                  </a:lnTo>
                  <a:lnTo>
                    <a:pt x="118579" y="144525"/>
                  </a:lnTo>
                  <a:lnTo>
                    <a:pt x="185281" y="144525"/>
                  </a:lnTo>
                  <a:lnTo>
                    <a:pt x="185281" y="122290"/>
                  </a:lnTo>
                  <a:close/>
                </a:path>
                <a:path w="304164" h="211455">
                  <a:moveTo>
                    <a:pt x="222337" y="122290"/>
                  </a:moveTo>
                  <a:lnTo>
                    <a:pt x="207515" y="122290"/>
                  </a:lnTo>
                  <a:lnTo>
                    <a:pt x="207515" y="144525"/>
                  </a:lnTo>
                  <a:lnTo>
                    <a:pt x="222337" y="144525"/>
                  </a:lnTo>
                  <a:lnTo>
                    <a:pt x="222337" y="122290"/>
                  </a:lnTo>
                  <a:close/>
                </a:path>
                <a:path w="304164" h="211455">
                  <a:moveTo>
                    <a:pt x="259394" y="122290"/>
                  </a:moveTo>
                  <a:lnTo>
                    <a:pt x="244571" y="122290"/>
                  </a:lnTo>
                  <a:lnTo>
                    <a:pt x="244571" y="144525"/>
                  </a:lnTo>
                  <a:lnTo>
                    <a:pt x="259394" y="144525"/>
                  </a:lnTo>
                  <a:lnTo>
                    <a:pt x="259394" y="122290"/>
                  </a:lnTo>
                  <a:close/>
                </a:path>
                <a:path w="304164" h="211455">
                  <a:moveTo>
                    <a:pt x="59288" y="85232"/>
                  </a:moveTo>
                  <a:lnTo>
                    <a:pt x="44466" y="85232"/>
                  </a:lnTo>
                  <a:lnTo>
                    <a:pt x="44466" y="107467"/>
                  </a:lnTo>
                  <a:lnTo>
                    <a:pt x="59288" y="107467"/>
                  </a:lnTo>
                  <a:lnTo>
                    <a:pt x="59288" y="85232"/>
                  </a:lnTo>
                  <a:close/>
                </a:path>
                <a:path w="304164" h="211455">
                  <a:moveTo>
                    <a:pt x="96345" y="85232"/>
                  </a:moveTo>
                  <a:lnTo>
                    <a:pt x="81522" y="85232"/>
                  </a:lnTo>
                  <a:lnTo>
                    <a:pt x="81522" y="107467"/>
                  </a:lnTo>
                  <a:lnTo>
                    <a:pt x="96345" y="107467"/>
                  </a:lnTo>
                  <a:lnTo>
                    <a:pt x="96345" y="85232"/>
                  </a:lnTo>
                  <a:close/>
                </a:path>
                <a:path w="304164" h="211455">
                  <a:moveTo>
                    <a:pt x="145000" y="85232"/>
                  </a:moveTo>
                  <a:lnTo>
                    <a:pt x="118579" y="85232"/>
                  </a:lnTo>
                  <a:lnTo>
                    <a:pt x="118579" y="107467"/>
                  </a:lnTo>
                  <a:lnTo>
                    <a:pt x="185281" y="107467"/>
                  </a:lnTo>
                  <a:lnTo>
                    <a:pt x="185281" y="88938"/>
                  </a:lnTo>
                  <a:lnTo>
                    <a:pt x="145000" y="88938"/>
                  </a:lnTo>
                  <a:lnTo>
                    <a:pt x="145000" y="85232"/>
                  </a:lnTo>
                  <a:close/>
                </a:path>
                <a:path w="304164" h="211455">
                  <a:moveTo>
                    <a:pt x="222337" y="85232"/>
                  </a:moveTo>
                  <a:lnTo>
                    <a:pt x="207515" y="85232"/>
                  </a:lnTo>
                  <a:lnTo>
                    <a:pt x="207515" y="107467"/>
                  </a:lnTo>
                  <a:lnTo>
                    <a:pt x="222337" y="107467"/>
                  </a:lnTo>
                  <a:lnTo>
                    <a:pt x="222337" y="85232"/>
                  </a:lnTo>
                  <a:close/>
                </a:path>
                <a:path w="304164" h="211455">
                  <a:moveTo>
                    <a:pt x="259394" y="85232"/>
                  </a:moveTo>
                  <a:lnTo>
                    <a:pt x="244571" y="85232"/>
                  </a:lnTo>
                  <a:lnTo>
                    <a:pt x="244571" y="107467"/>
                  </a:lnTo>
                  <a:lnTo>
                    <a:pt x="259394" y="107467"/>
                  </a:lnTo>
                  <a:lnTo>
                    <a:pt x="259394" y="85232"/>
                  </a:lnTo>
                  <a:close/>
                </a:path>
                <a:path w="304164" h="211455">
                  <a:moveTo>
                    <a:pt x="296450" y="85232"/>
                  </a:moveTo>
                  <a:lnTo>
                    <a:pt x="281628" y="85232"/>
                  </a:lnTo>
                  <a:lnTo>
                    <a:pt x="281628" y="107467"/>
                  </a:lnTo>
                  <a:lnTo>
                    <a:pt x="296450" y="107467"/>
                  </a:lnTo>
                  <a:lnTo>
                    <a:pt x="296450" y="85232"/>
                  </a:lnTo>
                  <a:close/>
                </a:path>
                <a:path w="304164" h="211455">
                  <a:moveTo>
                    <a:pt x="158859" y="74967"/>
                  </a:moveTo>
                  <a:lnTo>
                    <a:pt x="158859" y="88938"/>
                  </a:lnTo>
                  <a:lnTo>
                    <a:pt x="185281" y="88938"/>
                  </a:lnTo>
                  <a:lnTo>
                    <a:pt x="185281" y="85232"/>
                  </a:lnTo>
                  <a:lnTo>
                    <a:pt x="296450" y="85232"/>
                  </a:lnTo>
                  <a:lnTo>
                    <a:pt x="296450" y="81971"/>
                  </a:lnTo>
                  <a:lnTo>
                    <a:pt x="170940" y="81971"/>
                  </a:lnTo>
                  <a:lnTo>
                    <a:pt x="158859" y="74967"/>
                  </a:lnTo>
                  <a:close/>
                </a:path>
                <a:path w="304164" h="211455">
                  <a:moveTo>
                    <a:pt x="145000" y="74967"/>
                  </a:moveTo>
                  <a:lnTo>
                    <a:pt x="132920" y="81971"/>
                  </a:lnTo>
                  <a:lnTo>
                    <a:pt x="145000" y="81971"/>
                  </a:lnTo>
                  <a:lnTo>
                    <a:pt x="145000" y="74967"/>
                  </a:lnTo>
                  <a:close/>
                </a:path>
                <a:path w="304164" h="211455">
                  <a:moveTo>
                    <a:pt x="195953" y="44024"/>
                  </a:moveTo>
                  <a:lnTo>
                    <a:pt x="170940" y="44024"/>
                  </a:lnTo>
                  <a:lnTo>
                    <a:pt x="177869" y="56031"/>
                  </a:lnTo>
                  <a:lnTo>
                    <a:pt x="165752" y="62998"/>
                  </a:lnTo>
                  <a:lnTo>
                    <a:pt x="177869" y="69965"/>
                  </a:lnTo>
                  <a:lnTo>
                    <a:pt x="170940" y="81971"/>
                  </a:lnTo>
                  <a:lnTo>
                    <a:pt x="296450" y="81971"/>
                  </a:lnTo>
                  <a:lnTo>
                    <a:pt x="296450" y="70409"/>
                  </a:lnTo>
                  <a:lnTo>
                    <a:pt x="303861" y="70409"/>
                  </a:lnTo>
                  <a:lnTo>
                    <a:pt x="303861" y="55586"/>
                  </a:lnTo>
                  <a:lnTo>
                    <a:pt x="196398" y="55586"/>
                  </a:lnTo>
                  <a:lnTo>
                    <a:pt x="196398" y="44469"/>
                  </a:lnTo>
                  <a:lnTo>
                    <a:pt x="195953" y="44024"/>
                  </a:lnTo>
                  <a:close/>
                </a:path>
                <a:path w="304164" h="211455">
                  <a:moveTo>
                    <a:pt x="145000" y="44024"/>
                  </a:moveTo>
                  <a:lnTo>
                    <a:pt x="132920" y="44024"/>
                  </a:lnTo>
                  <a:lnTo>
                    <a:pt x="145000" y="51028"/>
                  </a:lnTo>
                  <a:lnTo>
                    <a:pt x="145000" y="44024"/>
                  </a:lnTo>
                  <a:close/>
                </a:path>
                <a:path w="304164" h="211455">
                  <a:moveTo>
                    <a:pt x="188986" y="37057"/>
                  </a:moveTo>
                  <a:lnTo>
                    <a:pt x="158859" y="37057"/>
                  </a:lnTo>
                  <a:lnTo>
                    <a:pt x="158859" y="51028"/>
                  </a:lnTo>
                  <a:lnTo>
                    <a:pt x="170940" y="44024"/>
                  </a:lnTo>
                  <a:lnTo>
                    <a:pt x="195953" y="44024"/>
                  </a:lnTo>
                  <a:lnTo>
                    <a:pt x="188986" y="370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8591" y="1509796"/>
              <a:ext cx="129030" cy="75004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5231573" y="2270374"/>
            <a:ext cx="2196465" cy="4038600"/>
          </a:xfrm>
          <a:custGeom>
            <a:avLst/>
            <a:gdLst/>
            <a:ahLst/>
            <a:cxnLst/>
            <a:rect l="l" t="t" r="r" b="b"/>
            <a:pathLst>
              <a:path w="2196465" h="4038600">
                <a:moveTo>
                  <a:pt x="1961387" y="0"/>
                </a:moveTo>
                <a:lnTo>
                  <a:pt x="234568" y="0"/>
                </a:lnTo>
                <a:lnTo>
                  <a:pt x="187297" y="4765"/>
                </a:lnTo>
                <a:lnTo>
                  <a:pt x="143267" y="18434"/>
                </a:lnTo>
                <a:lnTo>
                  <a:pt x="103423" y="40063"/>
                </a:lnTo>
                <a:lnTo>
                  <a:pt x="68707" y="68707"/>
                </a:lnTo>
                <a:lnTo>
                  <a:pt x="40063" y="103423"/>
                </a:lnTo>
                <a:lnTo>
                  <a:pt x="18434" y="143267"/>
                </a:lnTo>
                <a:lnTo>
                  <a:pt x="4765" y="187297"/>
                </a:lnTo>
                <a:lnTo>
                  <a:pt x="0" y="234569"/>
                </a:lnTo>
                <a:lnTo>
                  <a:pt x="0" y="3803535"/>
                </a:lnTo>
                <a:lnTo>
                  <a:pt x="4765" y="3850811"/>
                </a:lnTo>
                <a:lnTo>
                  <a:pt x="18434" y="3894844"/>
                </a:lnTo>
                <a:lnTo>
                  <a:pt x="40063" y="3934691"/>
                </a:lnTo>
                <a:lnTo>
                  <a:pt x="68707" y="3969408"/>
                </a:lnTo>
                <a:lnTo>
                  <a:pt x="103423" y="3998053"/>
                </a:lnTo>
                <a:lnTo>
                  <a:pt x="143267" y="4019682"/>
                </a:lnTo>
                <a:lnTo>
                  <a:pt x="187297" y="4033351"/>
                </a:lnTo>
                <a:lnTo>
                  <a:pt x="234568" y="4038117"/>
                </a:lnTo>
                <a:lnTo>
                  <a:pt x="1961387" y="4038117"/>
                </a:lnTo>
                <a:lnTo>
                  <a:pt x="2008659" y="4033351"/>
                </a:lnTo>
                <a:lnTo>
                  <a:pt x="2052689" y="4019682"/>
                </a:lnTo>
                <a:lnTo>
                  <a:pt x="2092533" y="3998053"/>
                </a:lnTo>
                <a:lnTo>
                  <a:pt x="2127249" y="3969408"/>
                </a:lnTo>
                <a:lnTo>
                  <a:pt x="2155893" y="3934691"/>
                </a:lnTo>
                <a:lnTo>
                  <a:pt x="2177522" y="3894844"/>
                </a:lnTo>
                <a:lnTo>
                  <a:pt x="2191191" y="3850811"/>
                </a:lnTo>
                <a:lnTo>
                  <a:pt x="2195956" y="3803535"/>
                </a:lnTo>
                <a:lnTo>
                  <a:pt x="2195956" y="234569"/>
                </a:lnTo>
                <a:lnTo>
                  <a:pt x="2191191" y="187297"/>
                </a:lnTo>
                <a:lnTo>
                  <a:pt x="2177522" y="143267"/>
                </a:lnTo>
                <a:lnTo>
                  <a:pt x="2155893" y="103423"/>
                </a:lnTo>
                <a:lnTo>
                  <a:pt x="2127250" y="68707"/>
                </a:lnTo>
                <a:lnTo>
                  <a:pt x="2092533" y="40063"/>
                </a:lnTo>
                <a:lnTo>
                  <a:pt x="2052689" y="18434"/>
                </a:lnTo>
                <a:lnTo>
                  <a:pt x="2008659" y="4765"/>
                </a:lnTo>
                <a:lnTo>
                  <a:pt x="196138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76596" y="1381378"/>
            <a:ext cx="2196465" cy="775970"/>
          </a:xfrm>
          <a:custGeom>
            <a:avLst/>
            <a:gdLst/>
            <a:ahLst/>
            <a:cxnLst/>
            <a:rect l="l" t="t" r="r" b="b"/>
            <a:pathLst>
              <a:path w="2196465" h="775969">
                <a:moveTo>
                  <a:pt x="1970531" y="0"/>
                </a:moveTo>
                <a:lnTo>
                  <a:pt x="225425" y="0"/>
                </a:lnTo>
                <a:lnTo>
                  <a:pt x="180005" y="4581"/>
                </a:lnTo>
                <a:lnTo>
                  <a:pt x="137695" y="17720"/>
                </a:lnTo>
                <a:lnTo>
                  <a:pt x="99404" y="38509"/>
                </a:lnTo>
                <a:lnTo>
                  <a:pt x="66040" y="66039"/>
                </a:lnTo>
                <a:lnTo>
                  <a:pt x="38509" y="99404"/>
                </a:lnTo>
                <a:lnTo>
                  <a:pt x="17720" y="137695"/>
                </a:lnTo>
                <a:lnTo>
                  <a:pt x="4581" y="180005"/>
                </a:lnTo>
                <a:lnTo>
                  <a:pt x="0" y="225425"/>
                </a:lnTo>
                <a:lnTo>
                  <a:pt x="0" y="550163"/>
                </a:lnTo>
                <a:lnTo>
                  <a:pt x="4581" y="595583"/>
                </a:lnTo>
                <a:lnTo>
                  <a:pt x="17720" y="637893"/>
                </a:lnTo>
                <a:lnTo>
                  <a:pt x="38509" y="676184"/>
                </a:lnTo>
                <a:lnTo>
                  <a:pt x="66039" y="709548"/>
                </a:lnTo>
                <a:lnTo>
                  <a:pt x="99404" y="737079"/>
                </a:lnTo>
                <a:lnTo>
                  <a:pt x="137695" y="757868"/>
                </a:lnTo>
                <a:lnTo>
                  <a:pt x="180005" y="771007"/>
                </a:lnTo>
                <a:lnTo>
                  <a:pt x="225425" y="775588"/>
                </a:lnTo>
                <a:lnTo>
                  <a:pt x="1970531" y="775588"/>
                </a:lnTo>
                <a:lnTo>
                  <a:pt x="2015951" y="771007"/>
                </a:lnTo>
                <a:lnTo>
                  <a:pt x="2058261" y="757868"/>
                </a:lnTo>
                <a:lnTo>
                  <a:pt x="2096552" y="737079"/>
                </a:lnTo>
                <a:lnTo>
                  <a:pt x="2129916" y="709549"/>
                </a:lnTo>
                <a:lnTo>
                  <a:pt x="2157447" y="676184"/>
                </a:lnTo>
                <a:lnTo>
                  <a:pt x="2178236" y="637893"/>
                </a:lnTo>
                <a:lnTo>
                  <a:pt x="2191375" y="595583"/>
                </a:lnTo>
                <a:lnTo>
                  <a:pt x="2195956" y="550163"/>
                </a:lnTo>
                <a:lnTo>
                  <a:pt x="2195956" y="225425"/>
                </a:lnTo>
                <a:lnTo>
                  <a:pt x="2191375" y="180005"/>
                </a:lnTo>
                <a:lnTo>
                  <a:pt x="2178236" y="137695"/>
                </a:lnTo>
                <a:lnTo>
                  <a:pt x="2157447" y="99404"/>
                </a:lnTo>
                <a:lnTo>
                  <a:pt x="2129917" y="66040"/>
                </a:lnTo>
                <a:lnTo>
                  <a:pt x="2096552" y="38509"/>
                </a:lnTo>
                <a:lnTo>
                  <a:pt x="2058261" y="17720"/>
                </a:lnTo>
                <a:lnTo>
                  <a:pt x="2015951" y="4581"/>
                </a:lnTo>
                <a:lnTo>
                  <a:pt x="197053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118097" y="1840179"/>
            <a:ext cx="5156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СПОРТ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4346" y="5093200"/>
            <a:ext cx="888113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lang="ru-RU" sz="1600" b="1" spc="-25" dirty="0">
                <a:solidFill>
                  <a:srgbClr val="46559F"/>
                </a:solidFill>
                <a:latin typeface="Arial"/>
                <a:cs typeface="Arial"/>
              </a:rPr>
              <a:t>1</a:t>
            </a:r>
            <a:endParaRPr sz="1600" b="1" spc="-25" dirty="0">
              <a:solidFill>
                <a:srgbClr val="46559F"/>
              </a:solidFill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lang="ru-RU" sz="1100" b="1" spc="-20" dirty="0">
                <a:solidFill>
                  <a:srgbClr val="46559F"/>
                </a:solidFill>
                <a:latin typeface="Arial"/>
                <a:cs typeface="Arial"/>
              </a:rPr>
              <a:t>детская школа </a:t>
            </a:r>
            <a:r>
              <a:rPr lang="ru-RU" sz="1100" b="1" spc="-20" dirty="0" smtClean="0">
                <a:solidFill>
                  <a:srgbClr val="46559F"/>
                </a:solidFill>
                <a:latin typeface="Arial"/>
                <a:cs typeface="Arial"/>
              </a:rPr>
              <a:t>искусств </a:t>
            </a:r>
            <a:r>
              <a:rPr lang="ru-RU" sz="900" spc="-20" dirty="0" smtClean="0">
                <a:solidFill>
                  <a:srgbClr val="46559F"/>
                </a:solidFill>
                <a:latin typeface="Arial"/>
                <a:cs typeface="Arial"/>
              </a:rPr>
              <a:t>плюс 1 филиал</a:t>
            </a:r>
            <a:endParaRPr sz="900" spc="-20" dirty="0">
              <a:solidFill>
                <a:srgbClr val="46559F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30036" y="1502536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39">
                <a:moveTo>
                  <a:pt x="188988" y="133388"/>
                </a:moveTo>
                <a:lnTo>
                  <a:pt x="140817" y="96329"/>
                </a:lnTo>
                <a:lnTo>
                  <a:pt x="92646" y="133388"/>
                </a:lnTo>
                <a:lnTo>
                  <a:pt x="111175" y="188976"/>
                </a:lnTo>
                <a:lnTo>
                  <a:pt x="170459" y="188976"/>
                </a:lnTo>
                <a:lnTo>
                  <a:pt x="188988" y="133388"/>
                </a:lnTo>
                <a:close/>
              </a:path>
              <a:path w="281940" h="281939">
                <a:moveTo>
                  <a:pt x="281635" y="140804"/>
                </a:moveTo>
                <a:lnTo>
                  <a:pt x="274459" y="96278"/>
                </a:lnTo>
                <a:lnTo>
                  <a:pt x="267550" y="82931"/>
                </a:lnTo>
                <a:lnTo>
                  <a:pt x="267550" y="145618"/>
                </a:lnTo>
                <a:lnTo>
                  <a:pt x="265557" y="163042"/>
                </a:lnTo>
                <a:lnTo>
                  <a:pt x="261340" y="179666"/>
                </a:lnTo>
                <a:lnTo>
                  <a:pt x="255041" y="195389"/>
                </a:lnTo>
                <a:lnTo>
                  <a:pt x="246799" y="210108"/>
                </a:lnTo>
                <a:lnTo>
                  <a:pt x="243827" y="198983"/>
                </a:lnTo>
                <a:lnTo>
                  <a:pt x="193802" y="212331"/>
                </a:lnTo>
                <a:lnTo>
                  <a:pt x="165646" y="255689"/>
                </a:lnTo>
                <a:lnTo>
                  <a:pt x="175272" y="261607"/>
                </a:lnTo>
                <a:lnTo>
                  <a:pt x="167093" y="263613"/>
                </a:lnTo>
                <a:lnTo>
                  <a:pt x="158699" y="265137"/>
                </a:lnTo>
                <a:lnTo>
                  <a:pt x="150164" y="266090"/>
                </a:lnTo>
                <a:lnTo>
                  <a:pt x="141554" y="266433"/>
                </a:lnTo>
                <a:lnTo>
                  <a:pt x="132842" y="266204"/>
                </a:lnTo>
                <a:lnTo>
                  <a:pt x="124040" y="265455"/>
                </a:lnTo>
                <a:lnTo>
                  <a:pt x="115392" y="264083"/>
                </a:lnTo>
                <a:lnTo>
                  <a:pt x="107099" y="261988"/>
                </a:lnTo>
                <a:lnTo>
                  <a:pt x="116725" y="256057"/>
                </a:lnTo>
                <a:lnTo>
                  <a:pt x="88569" y="212699"/>
                </a:lnTo>
                <a:lnTo>
                  <a:pt x="80225" y="210477"/>
                </a:lnTo>
                <a:lnTo>
                  <a:pt x="38544" y="199351"/>
                </a:lnTo>
                <a:lnTo>
                  <a:pt x="35572" y="210477"/>
                </a:lnTo>
                <a:lnTo>
                  <a:pt x="27279" y="195922"/>
                </a:lnTo>
                <a:lnTo>
                  <a:pt x="20891" y="180174"/>
                </a:lnTo>
                <a:lnTo>
                  <a:pt x="16662" y="163474"/>
                </a:lnTo>
                <a:lnTo>
                  <a:pt x="14820" y="145999"/>
                </a:lnTo>
                <a:lnTo>
                  <a:pt x="23710" y="153403"/>
                </a:lnTo>
                <a:lnTo>
                  <a:pt x="29756" y="145999"/>
                </a:lnTo>
                <a:lnTo>
                  <a:pt x="56324" y="113385"/>
                </a:lnTo>
                <a:lnTo>
                  <a:pt x="53771" y="62611"/>
                </a:lnTo>
                <a:lnTo>
                  <a:pt x="53733" y="61874"/>
                </a:lnTo>
                <a:lnTo>
                  <a:pt x="42608" y="62611"/>
                </a:lnTo>
                <a:lnTo>
                  <a:pt x="54051" y="50012"/>
                </a:lnTo>
                <a:lnTo>
                  <a:pt x="67119" y="39039"/>
                </a:lnTo>
                <a:lnTo>
                  <a:pt x="81648" y="29933"/>
                </a:lnTo>
                <a:lnTo>
                  <a:pt x="97459" y="22961"/>
                </a:lnTo>
                <a:lnTo>
                  <a:pt x="92646" y="33337"/>
                </a:lnTo>
                <a:lnTo>
                  <a:pt x="140817" y="51866"/>
                </a:lnTo>
                <a:lnTo>
                  <a:pt x="188988" y="33337"/>
                </a:lnTo>
                <a:lnTo>
                  <a:pt x="185051" y="22961"/>
                </a:lnTo>
                <a:lnTo>
                  <a:pt x="184912" y="22593"/>
                </a:lnTo>
                <a:lnTo>
                  <a:pt x="200672" y="29730"/>
                </a:lnTo>
                <a:lnTo>
                  <a:pt x="215112" y="38798"/>
                </a:lnTo>
                <a:lnTo>
                  <a:pt x="228168" y="49695"/>
                </a:lnTo>
                <a:lnTo>
                  <a:pt x="239750" y="62242"/>
                </a:lnTo>
                <a:lnTo>
                  <a:pt x="228638" y="61506"/>
                </a:lnTo>
                <a:lnTo>
                  <a:pt x="226047" y="113017"/>
                </a:lnTo>
                <a:lnTo>
                  <a:pt x="258648" y="153035"/>
                </a:lnTo>
                <a:lnTo>
                  <a:pt x="267550" y="145618"/>
                </a:lnTo>
                <a:lnTo>
                  <a:pt x="267550" y="82931"/>
                </a:lnTo>
                <a:lnTo>
                  <a:pt x="256857" y="62242"/>
                </a:lnTo>
                <a:lnTo>
                  <a:pt x="254469" y="57619"/>
                </a:lnTo>
                <a:lnTo>
                  <a:pt x="224002" y="27152"/>
                </a:lnTo>
                <a:lnTo>
                  <a:pt x="215176" y="22593"/>
                </a:lnTo>
                <a:lnTo>
                  <a:pt x="185343" y="7175"/>
                </a:lnTo>
                <a:lnTo>
                  <a:pt x="140817" y="0"/>
                </a:lnTo>
                <a:lnTo>
                  <a:pt x="96291" y="7175"/>
                </a:lnTo>
                <a:lnTo>
                  <a:pt x="57632" y="27152"/>
                </a:lnTo>
                <a:lnTo>
                  <a:pt x="27152" y="57619"/>
                </a:lnTo>
                <a:lnTo>
                  <a:pt x="7175" y="96278"/>
                </a:lnTo>
                <a:lnTo>
                  <a:pt x="0" y="140804"/>
                </a:lnTo>
                <a:lnTo>
                  <a:pt x="7175" y="185331"/>
                </a:lnTo>
                <a:lnTo>
                  <a:pt x="27152" y="223989"/>
                </a:lnTo>
                <a:lnTo>
                  <a:pt x="57632" y="254469"/>
                </a:lnTo>
                <a:lnTo>
                  <a:pt x="96291" y="274447"/>
                </a:lnTo>
                <a:lnTo>
                  <a:pt x="140817" y="281622"/>
                </a:lnTo>
                <a:lnTo>
                  <a:pt x="185343" y="274447"/>
                </a:lnTo>
                <a:lnTo>
                  <a:pt x="200850" y="266433"/>
                </a:lnTo>
                <a:lnTo>
                  <a:pt x="224002" y="254469"/>
                </a:lnTo>
                <a:lnTo>
                  <a:pt x="254469" y="223989"/>
                </a:lnTo>
                <a:lnTo>
                  <a:pt x="261658" y="210108"/>
                </a:lnTo>
                <a:lnTo>
                  <a:pt x="274459" y="185331"/>
                </a:lnTo>
                <a:lnTo>
                  <a:pt x="280847" y="145618"/>
                </a:lnTo>
                <a:lnTo>
                  <a:pt x="281635" y="1408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86445" y="1480294"/>
            <a:ext cx="212704" cy="326096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5452010" y="2551527"/>
            <a:ext cx="1355698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lang="ru-RU" sz="1600" b="1" spc="-25" dirty="0" smtClean="0">
                <a:solidFill>
                  <a:srgbClr val="46559F"/>
                </a:solidFill>
                <a:latin typeface="Arial"/>
                <a:cs typeface="Arial"/>
              </a:rPr>
              <a:t>0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sz="1100" b="1" spc="-30" dirty="0" err="1">
                <a:solidFill>
                  <a:srgbClr val="46559F"/>
                </a:solidFill>
                <a:latin typeface="Arial"/>
                <a:cs typeface="Arial"/>
              </a:rPr>
              <a:t>спортивных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0" dirty="0" err="1" smtClean="0">
                <a:solidFill>
                  <a:srgbClr val="46559F"/>
                </a:solidFill>
                <a:latin typeface="Arial"/>
                <a:cs typeface="Arial"/>
              </a:rPr>
              <a:t>зал</a:t>
            </a:r>
            <a:r>
              <a:rPr lang="ru-RU" sz="1100" b="1" spc="-20" dirty="0" err="1" smtClean="0">
                <a:solidFill>
                  <a:srgbClr val="46559F"/>
                </a:solidFill>
                <a:latin typeface="Arial"/>
                <a:cs typeface="Arial"/>
              </a:rPr>
              <a:t>ов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50" name="object 50"/>
          <p:cNvSpPr txBox="1"/>
          <p:nvPr/>
        </p:nvSpPr>
        <p:spPr>
          <a:xfrm>
            <a:off x="5460024" y="3198840"/>
            <a:ext cx="1451316" cy="717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35"/>
              </a:lnSpc>
              <a:spcBef>
                <a:spcPts val="95"/>
              </a:spcBef>
            </a:pPr>
            <a:r>
              <a:rPr lang="ru-RU" sz="1600" b="1" spc="-25" dirty="0">
                <a:solidFill>
                  <a:srgbClr val="46559F"/>
                </a:solidFill>
                <a:latin typeface="Arial"/>
                <a:cs typeface="Arial"/>
              </a:rPr>
              <a:t>18</a:t>
            </a:r>
            <a:endParaRPr sz="1600" b="1" spc="-25" dirty="0">
              <a:solidFill>
                <a:srgbClr val="46559F"/>
              </a:solidFill>
              <a:latin typeface="Arial"/>
              <a:cs typeface="Arial"/>
            </a:endParaRPr>
          </a:p>
          <a:p>
            <a:pPr marL="12700" marR="5080">
              <a:lnSpc>
                <a:spcPts val="1200"/>
              </a:lnSpc>
              <a:spcBef>
                <a:spcPts val="55"/>
              </a:spcBef>
            </a:pPr>
            <a:r>
              <a:rPr sz="1100" b="1" spc="-25" dirty="0" err="1" smtClean="0">
                <a:solidFill>
                  <a:srgbClr val="46559F"/>
                </a:solidFill>
                <a:latin typeface="Arial"/>
                <a:cs typeface="Arial"/>
              </a:rPr>
              <a:t>плоск</a:t>
            </a:r>
            <a:r>
              <a:rPr lang="ru-RU" sz="1100" b="1" spc="-25" dirty="0" err="1" smtClean="0">
                <a:solidFill>
                  <a:srgbClr val="46559F"/>
                </a:solidFill>
                <a:latin typeface="Arial"/>
                <a:cs typeface="Arial"/>
              </a:rPr>
              <a:t>остных</a:t>
            </a:r>
            <a:r>
              <a:rPr sz="1100" b="1" spc="-25" dirty="0" smtClean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46559F"/>
                </a:solidFill>
                <a:latin typeface="Arial"/>
                <a:cs typeface="Arial"/>
              </a:rPr>
              <a:t>спортивных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сооружений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5552" y="1429258"/>
            <a:ext cx="4498340" cy="1080135"/>
          </a:xfrm>
          <a:custGeom>
            <a:avLst/>
            <a:gdLst/>
            <a:ahLst/>
            <a:cxnLst/>
            <a:rect l="l" t="t" r="r" b="b"/>
            <a:pathLst>
              <a:path w="4498340" h="1080135">
                <a:moveTo>
                  <a:pt x="4233418" y="0"/>
                </a:moveTo>
                <a:lnTo>
                  <a:pt x="264413" y="0"/>
                </a:lnTo>
                <a:lnTo>
                  <a:pt x="216880" y="4263"/>
                </a:lnTo>
                <a:lnTo>
                  <a:pt x="172144" y="16556"/>
                </a:lnTo>
                <a:lnTo>
                  <a:pt x="130951" y="36129"/>
                </a:lnTo>
                <a:lnTo>
                  <a:pt x="94047" y="62233"/>
                </a:lnTo>
                <a:lnTo>
                  <a:pt x="62180" y="94121"/>
                </a:lnTo>
                <a:lnTo>
                  <a:pt x="36096" y="131045"/>
                </a:lnTo>
                <a:lnTo>
                  <a:pt x="16540" y="172255"/>
                </a:lnTo>
                <a:lnTo>
                  <a:pt x="4259" y="217003"/>
                </a:lnTo>
                <a:lnTo>
                  <a:pt x="0" y="264540"/>
                </a:lnTo>
                <a:lnTo>
                  <a:pt x="0" y="815593"/>
                </a:lnTo>
                <a:lnTo>
                  <a:pt x="4259" y="863127"/>
                </a:lnTo>
                <a:lnTo>
                  <a:pt x="16540" y="907863"/>
                </a:lnTo>
                <a:lnTo>
                  <a:pt x="36096" y="949056"/>
                </a:lnTo>
                <a:lnTo>
                  <a:pt x="62180" y="985960"/>
                </a:lnTo>
                <a:lnTo>
                  <a:pt x="94047" y="1017827"/>
                </a:lnTo>
                <a:lnTo>
                  <a:pt x="130951" y="1043911"/>
                </a:lnTo>
                <a:lnTo>
                  <a:pt x="172144" y="1063467"/>
                </a:lnTo>
                <a:lnTo>
                  <a:pt x="216880" y="1075748"/>
                </a:lnTo>
                <a:lnTo>
                  <a:pt x="264413" y="1080007"/>
                </a:lnTo>
                <a:lnTo>
                  <a:pt x="4233418" y="1080007"/>
                </a:lnTo>
                <a:lnTo>
                  <a:pt x="4280951" y="1075748"/>
                </a:lnTo>
                <a:lnTo>
                  <a:pt x="4325687" y="1063467"/>
                </a:lnTo>
                <a:lnTo>
                  <a:pt x="4366880" y="1043911"/>
                </a:lnTo>
                <a:lnTo>
                  <a:pt x="4403784" y="1017827"/>
                </a:lnTo>
                <a:lnTo>
                  <a:pt x="4435651" y="985960"/>
                </a:lnTo>
                <a:lnTo>
                  <a:pt x="4461735" y="949056"/>
                </a:lnTo>
                <a:lnTo>
                  <a:pt x="4481291" y="907863"/>
                </a:lnTo>
                <a:lnTo>
                  <a:pt x="4493572" y="863127"/>
                </a:lnTo>
                <a:lnTo>
                  <a:pt x="4497832" y="815593"/>
                </a:lnTo>
                <a:lnTo>
                  <a:pt x="4497832" y="264540"/>
                </a:lnTo>
                <a:lnTo>
                  <a:pt x="4493572" y="217003"/>
                </a:lnTo>
                <a:lnTo>
                  <a:pt x="4481291" y="172255"/>
                </a:lnTo>
                <a:lnTo>
                  <a:pt x="4461735" y="131045"/>
                </a:lnTo>
                <a:lnTo>
                  <a:pt x="4435651" y="94121"/>
                </a:lnTo>
                <a:lnTo>
                  <a:pt x="4403784" y="62233"/>
                </a:lnTo>
                <a:lnTo>
                  <a:pt x="4366880" y="36129"/>
                </a:lnTo>
                <a:lnTo>
                  <a:pt x="4325687" y="16556"/>
                </a:lnTo>
                <a:lnTo>
                  <a:pt x="4280951" y="4263"/>
                </a:lnTo>
                <a:lnTo>
                  <a:pt x="423341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5552" y="2692145"/>
            <a:ext cx="4498340" cy="1080135"/>
          </a:xfrm>
          <a:custGeom>
            <a:avLst/>
            <a:gdLst/>
            <a:ahLst/>
            <a:cxnLst/>
            <a:rect l="l" t="t" r="r" b="b"/>
            <a:pathLst>
              <a:path w="4498340" h="1080135">
                <a:moveTo>
                  <a:pt x="4204462" y="0"/>
                </a:moveTo>
                <a:lnTo>
                  <a:pt x="293243" y="0"/>
                </a:lnTo>
                <a:lnTo>
                  <a:pt x="245684" y="3838"/>
                </a:lnTo>
                <a:lnTo>
                  <a:pt x="200566" y="14953"/>
                </a:lnTo>
                <a:lnTo>
                  <a:pt x="158493" y="32740"/>
                </a:lnTo>
                <a:lnTo>
                  <a:pt x="120069" y="56595"/>
                </a:lnTo>
                <a:lnTo>
                  <a:pt x="85899" y="85915"/>
                </a:lnTo>
                <a:lnTo>
                  <a:pt x="56587" y="120097"/>
                </a:lnTo>
                <a:lnTo>
                  <a:pt x="32736" y="158537"/>
                </a:lnTo>
                <a:lnTo>
                  <a:pt x="14952" y="200631"/>
                </a:lnTo>
                <a:lnTo>
                  <a:pt x="3838" y="245777"/>
                </a:lnTo>
                <a:lnTo>
                  <a:pt x="0" y="293369"/>
                </a:lnTo>
                <a:lnTo>
                  <a:pt x="0" y="786764"/>
                </a:lnTo>
                <a:lnTo>
                  <a:pt x="3838" y="834323"/>
                </a:lnTo>
                <a:lnTo>
                  <a:pt x="14952" y="879441"/>
                </a:lnTo>
                <a:lnTo>
                  <a:pt x="32736" y="921514"/>
                </a:lnTo>
                <a:lnTo>
                  <a:pt x="56587" y="959938"/>
                </a:lnTo>
                <a:lnTo>
                  <a:pt x="85899" y="994108"/>
                </a:lnTo>
                <a:lnTo>
                  <a:pt x="120069" y="1023420"/>
                </a:lnTo>
                <a:lnTo>
                  <a:pt x="158493" y="1047271"/>
                </a:lnTo>
                <a:lnTo>
                  <a:pt x="200566" y="1065055"/>
                </a:lnTo>
                <a:lnTo>
                  <a:pt x="245684" y="1076169"/>
                </a:lnTo>
                <a:lnTo>
                  <a:pt x="293243" y="1080008"/>
                </a:lnTo>
                <a:lnTo>
                  <a:pt x="4204462" y="1080008"/>
                </a:lnTo>
                <a:lnTo>
                  <a:pt x="4252054" y="1076169"/>
                </a:lnTo>
                <a:lnTo>
                  <a:pt x="4297200" y="1065055"/>
                </a:lnTo>
                <a:lnTo>
                  <a:pt x="4339294" y="1047271"/>
                </a:lnTo>
                <a:lnTo>
                  <a:pt x="4377734" y="1023420"/>
                </a:lnTo>
                <a:lnTo>
                  <a:pt x="4411916" y="994108"/>
                </a:lnTo>
                <a:lnTo>
                  <a:pt x="4441236" y="959938"/>
                </a:lnTo>
                <a:lnTo>
                  <a:pt x="4465091" y="921514"/>
                </a:lnTo>
                <a:lnTo>
                  <a:pt x="4482878" y="879441"/>
                </a:lnTo>
                <a:lnTo>
                  <a:pt x="4493993" y="834323"/>
                </a:lnTo>
                <a:lnTo>
                  <a:pt x="4497832" y="786764"/>
                </a:lnTo>
                <a:lnTo>
                  <a:pt x="4497832" y="293369"/>
                </a:lnTo>
                <a:lnTo>
                  <a:pt x="4493993" y="245777"/>
                </a:lnTo>
                <a:lnTo>
                  <a:pt x="4482878" y="200631"/>
                </a:lnTo>
                <a:lnTo>
                  <a:pt x="4465091" y="158537"/>
                </a:lnTo>
                <a:lnTo>
                  <a:pt x="4441236" y="120097"/>
                </a:lnTo>
                <a:lnTo>
                  <a:pt x="4411916" y="85915"/>
                </a:lnTo>
                <a:lnTo>
                  <a:pt x="4377734" y="56595"/>
                </a:lnTo>
                <a:lnTo>
                  <a:pt x="4339294" y="32740"/>
                </a:lnTo>
                <a:lnTo>
                  <a:pt x="4297200" y="14953"/>
                </a:lnTo>
                <a:lnTo>
                  <a:pt x="4252054" y="3838"/>
                </a:lnTo>
                <a:lnTo>
                  <a:pt x="42044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5552" y="3955034"/>
            <a:ext cx="4498340" cy="1080135"/>
          </a:xfrm>
          <a:custGeom>
            <a:avLst/>
            <a:gdLst/>
            <a:ahLst/>
            <a:cxnLst/>
            <a:rect l="l" t="t" r="r" b="b"/>
            <a:pathLst>
              <a:path w="4498340" h="1080135">
                <a:moveTo>
                  <a:pt x="4214114" y="0"/>
                </a:moveTo>
                <a:lnTo>
                  <a:pt x="283590" y="0"/>
                </a:lnTo>
                <a:lnTo>
                  <a:pt x="237598" y="3712"/>
                </a:lnTo>
                <a:lnTo>
                  <a:pt x="193966" y="14461"/>
                </a:lnTo>
                <a:lnTo>
                  <a:pt x="153278" y="31663"/>
                </a:lnTo>
                <a:lnTo>
                  <a:pt x="116119" y="54733"/>
                </a:lnTo>
                <a:lnTo>
                  <a:pt x="83073" y="83089"/>
                </a:lnTo>
                <a:lnTo>
                  <a:pt x="54725" y="116147"/>
                </a:lnTo>
                <a:lnTo>
                  <a:pt x="31659" y="153322"/>
                </a:lnTo>
                <a:lnTo>
                  <a:pt x="14460" y="194031"/>
                </a:lnTo>
                <a:lnTo>
                  <a:pt x="3712" y="237691"/>
                </a:lnTo>
                <a:lnTo>
                  <a:pt x="0" y="283718"/>
                </a:lnTo>
                <a:lnTo>
                  <a:pt x="0" y="796290"/>
                </a:lnTo>
                <a:lnTo>
                  <a:pt x="3712" y="842316"/>
                </a:lnTo>
                <a:lnTo>
                  <a:pt x="14460" y="885976"/>
                </a:lnTo>
                <a:lnTo>
                  <a:pt x="31659" y="926685"/>
                </a:lnTo>
                <a:lnTo>
                  <a:pt x="54725" y="963860"/>
                </a:lnTo>
                <a:lnTo>
                  <a:pt x="83073" y="996918"/>
                </a:lnTo>
                <a:lnTo>
                  <a:pt x="116119" y="1025274"/>
                </a:lnTo>
                <a:lnTo>
                  <a:pt x="153278" y="1048344"/>
                </a:lnTo>
                <a:lnTo>
                  <a:pt x="193966" y="1065546"/>
                </a:lnTo>
                <a:lnTo>
                  <a:pt x="237598" y="1076295"/>
                </a:lnTo>
                <a:lnTo>
                  <a:pt x="283590" y="1080008"/>
                </a:lnTo>
                <a:lnTo>
                  <a:pt x="4214114" y="1080008"/>
                </a:lnTo>
                <a:lnTo>
                  <a:pt x="4260140" y="1076295"/>
                </a:lnTo>
                <a:lnTo>
                  <a:pt x="4303800" y="1065546"/>
                </a:lnTo>
                <a:lnTo>
                  <a:pt x="4344509" y="1048344"/>
                </a:lnTo>
                <a:lnTo>
                  <a:pt x="4381684" y="1025274"/>
                </a:lnTo>
                <a:lnTo>
                  <a:pt x="4414742" y="996918"/>
                </a:lnTo>
                <a:lnTo>
                  <a:pt x="4443098" y="963860"/>
                </a:lnTo>
                <a:lnTo>
                  <a:pt x="4466168" y="926685"/>
                </a:lnTo>
                <a:lnTo>
                  <a:pt x="4483370" y="885976"/>
                </a:lnTo>
                <a:lnTo>
                  <a:pt x="4494119" y="842316"/>
                </a:lnTo>
                <a:lnTo>
                  <a:pt x="4497832" y="796290"/>
                </a:lnTo>
                <a:lnTo>
                  <a:pt x="4497832" y="283718"/>
                </a:lnTo>
                <a:lnTo>
                  <a:pt x="4494119" y="237691"/>
                </a:lnTo>
                <a:lnTo>
                  <a:pt x="4483370" y="194031"/>
                </a:lnTo>
                <a:lnTo>
                  <a:pt x="4466168" y="153322"/>
                </a:lnTo>
                <a:lnTo>
                  <a:pt x="4443098" y="116147"/>
                </a:lnTo>
                <a:lnTo>
                  <a:pt x="4414742" y="83089"/>
                </a:lnTo>
                <a:lnTo>
                  <a:pt x="4381684" y="54733"/>
                </a:lnTo>
                <a:lnTo>
                  <a:pt x="4344509" y="31663"/>
                </a:lnTo>
                <a:lnTo>
                  <a:pt x="4303800" y="14461"/>
                </a:lnTo>
                <a:lnTo>
                  <a:pt x="4260140" y="3712"/>
                </a:lnTo>
                <a:lnTo>
                  <a:pt x="421411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ОЦЕНКА</a:t>
            </a:r>
            <a:r>
              <a:rPr spc="-55" dirty="0"/>
              <a:t> </a:t>
            </a:r>
            <a:r>
              <a:rPr dirty="0"/>
              <a:t>УСЛУГ</a:t>
            </a:r>
            <a:r>
              <a:rPr spc="-35" dirty="0"/>
              <a:t> </a:t>
            </a:r>
            <a:r>
              <a:rPr dirty="0"/>
              <a:t>ПО</a:t>
            </a:r>
            <a:r>
              <a:rPr spc="-55" dirty="0"/>
              <a:t> </a:t>
            </a:r>
            <a:r>
              <a:rPr spc="-10" dirty="0"/>
              <a:t>ЖИЗНЕОБЕСПЕЧЕНИЮ</a:t>
            </a:r>
          </a:p>
        </p:txBody>
      </p:sp>
      <p:sp>
        <p:nvSpPr>
          <p:cNvPr id="6" name="object 6"/>
          <p:cNvSpPr/>
          <p:nvPr/>
        </p:nvSpPr>
        <p:spPr>
          <a:xfrm>
            <a:off x="627011" y="163576"/>
            <a:ext cx="2108835" cy="274320"/>
          </a:xfrm>
          <a:custGeom>
            <a:avLst/>
            <a:gdLst/>
            <a:ahLst/>
            <a:cxnLst/>
            <a:rect l="l" t="t" r="r" b="b"/>
            <a:pathLst>
              <a:path w="2108835" h="274320">
                <a:moveTo>
                  <a:pt x="1971535" y="0"/>
                </a:moveTo>
                <a:lnTo>
                  <a:pt x="136931" y="0"/>
                </a:lnTo>
                <a:lnTo>
                  <a:pt x="93649" y="6984"/>
                </a:lnTo>
                <a:lnTo>
                  <a:pt x="56060" y="26436"/>
                </a:lnTo>
                <a:lnTo>
                  <a:pt x="26418" y="56098"/>
                </a:lnTo>
                <a:lnTo>
                  <a:pt x="6980" y="93715"/>
                </a:lnTo>
                <a:lnTo>
                  <a:pt x="0" y="137032"/>
                </a:lnTo>
                <a:lnTo>
                  <a:pt x="6980" y="180288"/>
                </a:lnTo>
                <a:lnTo>
                  <a:pt x="26418" y="217867"/>
                </a:lnTo>
                <a:lnTo>
                  <a:pt x="56060" y="247510"/>
                </a:lnTo>
                <a:lnTo>
                  <a:pt x="93649" y="266955"/>
                </a:lnTo>
                <a:lnTo>
                  <a:pt x="136931" y="273938"/>
                </a:lnTo>
                <a:lnTo>
                  <a:pt x="1971535" y="273938"/>
                </a:lnTo>
                <a:lnTo>
                  <a:pt x="2014790" y="266955"/>
                </a:lnTo>
                <a:lnTo>
                  <a:pt x="2052370" y="247510"/>
                </a:lnTo>
                <a:lnTo>
                  <a:pt x="2082013" y="217867"/>
                </a:lnTo>
                <a:lnTo>
                  <a:pt x="2101457" y="180288"/>
                </a:lnTo>
                <a:lnTo>
                  <a:pt x="2108441" y="137032"/>
                </a:lnTo>
                <a:lnTo>
                  <a:pt x="2101457" y="93715"/>
                </a:lnTo>
                <a:lnTo>
                  <a:pt x="2082013" y="56098"/>
                </a:lnTo>
                <a:lnTo>
                  <a:pt x="2052370" y="26436"/>
                </a:lnTo>
                <a:lnTo>
                  <a:pt x="2014790" y="6984"/>
                </a:lnTo>
                <a:lnTo>
                  <a:pt x="197153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711" y="223773"/>
            <a:ext cx="18478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оценка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услуг</a:t>
            </a:r>
            <a:r>
              <a:rPr sz="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жизнеобеспечению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2610" y="5235124"/>
            <a:ext cx="9176385" cy="1080135"/>
          </a:xfrm>
          <a:custGeom>
            <a:avLst/>
            <a:gdLst/>
            <a:ahLst/>
            <a:cxnLst/>
            <a:rect l="l" t="t" r="r" b="b"/>
            <a:pathLst>
              <a:path w="9176385" h="1080135">
                <a:moveTo>
                  <a:pt x="8902306" y="0"/>
                </a:moveTo>
                <a:lnTo>
                  <a:pt x="274065" y="0"/>
                </a:lnTo>
                <a:lnTo>
                  <a:pt x="224803" y="4414"/>
                </a:lnTo>
                <a:lnTo>
                  <a:pt x="178437" y="17143"/>
                </a:lnTo>
                <a:lnTo>
                  <a:pt x="135741" y="37413"/>
                </a:lnTo>
                <a:lnTo>
                  <a:pt x="97490" y="64449"/>
                </a:lnTo>
                <a:lnTo>
                  <a:pt x="64458" y="97479"/>
                </a:lnTo>
                <a:lnTo>
                  <a:pt x="37418" y="135730"/>
                </a:lnTo>
                <a:lnTo>
                  <a:pt x="17146" y="178426"/>
                </a:lnTo>
                <a:lnTo>
                  <a:pt x="4415" y="224796"/>
                </a:lnTo>
                <a:lnTo>
                  <a:pt x="0" y="274065"/>
                </a:lnTo>
                <a:lnTo>
                  <a:pt x="0" y="805891"/>
                </a:lnTo>
                <a:lnTo>
                  <a:pt x="4415" y="855157"/>
                </a:lnTo>
                <a:lnTo>
                  <a:pt x="17146" y="901526"/>
                </a:lnTo>
                <a:lnTo>
                  <a:pt x="37418" y="944224"/>
                </a:lnTo>
                <a:lnTo>
                  <a:pt x="64458" y="982477"/>
                </a:lnTo>
                <a:lnTo>
                  <a:pt x="97490" y="1015510"/>
                </a:lnTo>
                <a:lnTo>
                  <a:pt x="135741" y="1042550"/>
                </a:lnTo>
                <a:lnTo>
                  <a:pt x="178437" y="1062823"/>
                </a:lnTo>
                <a:lnTo>
                  <a:pt x="224803" y="1075554"/>
                </a:lnTo>
                <a:lnTo>
                  <a:pt x="274065" y="1079969"/>
                </a:lnTo>
                <a:lnTo>
                  <a:pt x="8902306" y="1079969"/>
                </a:lnTo>
                <a:lnTo>
                  <a:pt x="8951575" y="1075554"/>
                </a:lnTo>
                <a:lnTo>
                  <a:pt x="8997945" y="1062823"/>
                </a:lnTo>
                <a:lnTo>
                  <a:pt x="9040642" y="1042550"/>
                </a:lnTo>
                <a:lnTo>
                  <a:pt x="9078892" y="1015510"/>
                </a:lnTo>
                <a:lnTo>
                  <a:pt x="9111922" y="982477"/>
                </a:lnTo>
                <a:lnTo>
                  <a:pt x="9138959" y="944224"/>
                </a:lnTo>
                <a:lnTo>
                  <a:pt x="9159228" y="901526"/>
                </a:lnTo>
                <a:lnTo>
                  <a:pt x="9171957" y="855157"/>
                </a:lnTo>
                <a:lnTo>
                  <a:pt x="9176372" y="805891"/>
                </a:lnTo>
                <a:lnTo>
                  <a:pt x="9176372" y="274065"/>
                </a:lnTo>
                <a:lnTo>
                  <a:pt x="9171957" y="224796"/>
                </a:lnTo>
                <a:lnTo>
                  <a:pt x="9159228" y="178426"/>
                </a:lnTo>
                <a:lnTo>
                  <a:pt x="9138959" y="135730"/>
                </a:lnTo>
                <a:lnTo>
                  <a:pt x="9111922" y="97479"/>
                </a:lnTo>
                <a:lnTo>
                  <a:pt x="9078892" y="64449"/>
                </a:lnTo>
                <a:lnTo>
                  <a:pt x="9040642" y="37413"/>
                </a:lnTo>
                <a:lnTo>
                  <a:pt x="8997945" y="17143"/>
                </a:lnTo>
                <a:lnTo>
                  <a:pt x="8951575" y="4414"/>
                </a:lnTo>
                <a:lnTo>
                  <a:pt x="89023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011" y="1429258"/>
            <a:ext cx="4498340" cy="1080135"/>
          </a:xfrm>
          <a:custGeom>
            <a:avLst/>
            <a:gdLst/>
            <a:ahLst/>
            <a:cxnLst/>
            <a:rect l="l" t="t" r="r" b="b"/>
            <a:pathLst>
              <a:path w="4498340" h="1080135">
                <a:moveTo>
                  <a:pt x="4233405" y="0"/>
                </a:moveTo>
                <a:lnTo>
                  <a:pt x="264452" y="0"/>
                </a:lnTo>
                <a:lnTo>
                  <a:pt x="216917" y="4263"/>
                </a:lnTo>
                <a:lnTo>
                  <a:pt x="172177" y="16556"/>
                </a:lnTo>
                <a:lnTo>
                  <a:pt x="130979" y="36129"/>
                </a:lnTo>
                <a:lnTo>
                  <a:pt x="94070" y="62233"/>
                </a:lnTo>
                <a:lnTo>
                  <a:pt x="62196" y="94121"/>
                </a:lnTo>
                <a:lnTo>
                  <a:pt x="36106" y="131045"/>
                </a:lnTo>
                <a:lnTo>
                  <a:pt x="16545" y="172255"/>
                </a:lnTo>
                <a:lnTo>
                  <a:pt x="4260" y="217003"/>
                </a:lnTo>
                <a:lnTo>
                  <a:pt x="0" y="264540"/>
                </a:lnTo>
                <a:lnTo>
                  <a:pt x="0" y="815593"/>
                </a:lnTo>
                <a:lnTo>
                  <a:pt x="4260" y="863127"/>
                </a:lnTo>
                <a:lnTo>
                  <a:pt x="16545" y="907863"/>
                </a:lnTo>
                <a:lnTo>
                  <a:pt x="36106" y="949056"/>
                </a:lnTo>
                <a:lnTo>
                  <a:pt x="62196" y="985960"/>
                </a:lnTo>
                <a:lnTo>
                  <a:pt x="94070" y="1017827"/>
                </a:lnTo>
                <a:lnTo>
                  <a:pt x="130979" y="1043911"/>
                </a:lnTo>
                <a:lnTo>
                  <a:pt x="172177" y="1063467"/>
                </a:lnTo>
                <a:lnTo>
                  <a:pt x="216917" y="1075748"/>
                </a:lnTo>
                <a:lnTo>
                  <a:pt x="264452" y="1080007"/>
                </a:lnTo>
                <a:lnTo>
                  <a:pt x="4233405" y="1080007"/>
                </a:lnTo>
                <a:lnTo>
                  <a:pt x="4280938" y="1075748"/>
                </a:lnTo>
                <a:lnTo>
                  <a:pt x="4325675" y="1063467"/>
                </a:lnTo>
                <a:lnTo>
                  <a:pt x="4366868" y="1043911"/>
                </a:lnTo>
                <a:lnTo>
                  <a:pt x="4403771" y="1017827"/>
                </a:lnTo>
                <a:lnTo>
                  <a:pt x="4435638" y="985960"/>
                </a:lnTo>
                <a:lnTo>
                  <a:pt x="4461723" y="949056"/>
                </a:lnTo>
                <a:lnTo>
                  <a:pt x="4481278" y="907863"/>
                </a:lnTo>
                <a:lnTo>
                  <a:pt x="4493559" y="863127"/>
                </a:lnTo>
                <a:lnTo>
                  <a:pt x="4497819" y="815593"/>
                </a:lnTo>
                <a:lnTo>
                  <a:pt x="4497819" y="264540"/>
                </a:lnTo>
                <a:lnTo>
                  <a:pt x="4493559" y="217003"/>
                </a:lnTo>
                <a:lnTo>
                  <a:pt x="4481278" y="172255"/>
                </a:lnTo>
                <a:lnTo>
                  <a:pt x="4461723" y="131045"/>
                </a:lnTo>
                <a:lnTo>
                  <a:pt x="4435638" y="94121"/>
                </a:lnTo>
                <a:lnTo>
                  <a:pt x="4403771" y="62233"/>
                </a:lnTo>
                <a:lnTo>
                  <a:pt x="4366868" y="36129"/>
                </a:lnTo>
                <a:lnTo>
                  <a:pt x="4325675" y="16556"/>
                </a:lnTo>
                <a:lnTo>
                  <a:pt x="4280938" y="4263"/>
                </a:lnTo>
                <a:lnTo>
                  <a:pt x="423340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4895" y="1476136"/>
            <a:ext cx="24517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ТРАНСПОРТНОЕ</a:t>
            </a:r>
            <a:r>
              <a:rPr sz="1100" b="1" spc="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ОБСЛУЖИВАНИЕ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7011" y="2692145"/>
            <a:ext cx="4498340" cy="1080135"/>
          </a:xfrm>
          <a:custGeom>
            <a:avLst/>
            <a:gdLst/>
            <a:ahLst/>
            <a:cxnLst/>
            <a:rect l="l" t="t" r="r" b="b"/>
            <a:pathLst>
              <a:path w="4498340" h="1080135">
                <a:moveTo>
                  <a:pt x="4204576" y="0"/>
                </a:moveTo>
                <a:lnTo>
                  <a:pt x="293306" y="0"/>
                </a:lnTo>
                <a:lnTo>
                  <a:pt x="245730" y="3838"/>
                </a:lnTo>
                <a:lnTo>
                  <a:pt x="200599" y="14953"/>
                </a:lnTo>
                <a:lnTo>
                  <a:pt x="158515" y="32740"/>
                </a:lnTo>
                <a:lnTo>
                  <a:pt x="120083" y="56595"/>
                </a:lnTo>
                <a:lnTo>
                  <a:pt x="85907" y="85915"/>
                </a:lnTo>
                <a:lnTo>
                  <a:pt x="56591" y="120097"/>
                </a:lnTo>
                <a:lnTo>
                  <a:pt x="32738" y="158537"/>
                </a:lnTo>
                <a:lnTo>
                  <a:pt x="14952" y="200631"/>
                </a:lnTo>
                <a:lnTo>
                  <a:pt x="3838" y="245777"/>
                </a:lnTo>
                <a:lnTo>
                  <a:pt x="0" y="293369"/>
                </a:lnTo>
                <a:lnTo>
                  <a:pt x="0" y="786764"/>
                </a:lnTo>
                <a:lnTo>
                  <a:pt x="3838" y="834323"/>
                </a:lnTo>
                <a:lnTo>
                  <a:pt x="14952" y="879441"/>
                </a:lnTo>
                <a:lnTo>
                  <a:pt x="32738" y="921514"/>
                </a:lnTo>
                <a:lnTo>
                  <a:pt x="56591" y="959938"/>
                </a:lnTo>
                <a:lnTo>
                  <a:pt x="85907" y="994108"/>
                </a:lnTo>
                <a:lnTo>
                  <a:pt x="120083" y="1023420"/>
                </a:lnTo>
                <a:lnTo>
                  <a:pt x="158515" y="1047271"/>
                </a:lnTo>
                <a:lnTo>
                  <a:pt x="200599" y="1065055"/>
                </a:lnTo>
                <a:lnTo>
                  <a:pt x="245730" y="1076169"/>
                </a:lnTo>
                <a:lnTo>
                  <a:pt x="293306" y="1080008"/>
                </a:lnTo>
                <a:lnTo>
                  <a:pt x="4204576" y="1080008"/>
                </a:lnTo>
                <a:lnTo>
                  <a:pt x="4252134" y="1076169"/>
                </a:lnTo>
                <a:lnTo>
                  <a:pt x="4297252" y="1065055"/>
                </a:lnTo>
                <a:lnTo>
                  <a:pt x="4339325" y="1047271"/>
                </a:lnTo>
                <a:lnTo>
                  <a:pt x="4377749" y="1023420"/>
                </a:lnTo>
                <a:lnTo>
                  <a:pt x="4411919" y="994108"/>
                </a:lnTo>
                <a:lnTo>
                  <a:pt x="4441232" y="959938"/>
                </a:lnTo>
                <a:lnTo>
                  <a:pt x="4465082" y="921514"/>
                </a:lnTo>
                <a:lnTo>
                  <a:pt x="4482866" y="879441"/>
                </a:lnTo>
                <a:lnTo>
                  <a:pt x="4493980" y="834323"/>
                </a:lnTo>
                <a:lnTo>
                  <a:pt x="4497819" y="786764"/>
                </a:lnTo>
                <a:lnTo>
                  <a:pt x="4497819" y="293369"/>
                </a:lnTo>
                <a:lnTo>
                  <a:pt x="4493980" y="245777"/>
                </a:lnTo>
                <a:lnTo>
                  <a:pt x="4482866" y="200631"/>
                </a:lnTo>
                <a:lnTo>
                  <a:pt x="4465082" y="158537"/>
                </a:lnTo>
                <a:lnTo>
                  <a:pt x="4441232" y="120097"/>
                </a:lnTo>
                <a:lnTo>
                  <a:pt x="4411919" y="85915"/>
                </a:lnTo>
                <a:lnTo>
                  <a:pt x="4377749" y="56595"/>
                </a:lnTo>
                <a:lnTo>
                  <a:pt x="4339325" y="32740"/>
                </a:lnTo>
                <a:lnTo>
                  <a:pt x="4297252" y="14953"/>
                </a:lnTo>
                <a:lnTo>
                  <a:pt x="4252134" y="3838"/>
                </a:lnTo>
                <a:lnTo>
                  <a:pt x="420457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7011" y="3955034"/>
            <a:ext cx="4498340" cy="1080135"/>
          </a:xfrm>
          <a:custGeom>
            <a:avLst/>
            <a:gdLst/>
            <a:ahLst/>
            <a:cxnLst/>
            <a:rect l="l" t="t" r="r" b="b"/>
            <a:pathLst>
              <a:path w="4498340" h="1080135">
                <a:moveTo>
                  <a:pt x="4214101" y="0"/>
                </a:moveTo>
                <a:lnTo>
                  <a:pt x="283692" y="0"/>
                </a:lnTo>
                <a:lnTo>
                  <a:pt x="237675" y="3712"/>
                </a:lnTo>
                <a:lnTo>
                  <a:pt x="194023" y="14461"/>
                </a:lnTo>
                <a:lnTo>
                  <a:pt x="153319" y="31663"/>
                </a:lnTo>
                <a:lnTo>
                  <a:pt x="116147" y="54733"/>
                </a:lnTo>
                <a:lnTo>
                  <a:pt x="83091" y="83089"/>
                </a:lnTo>
                <a:lnTo>
                  <a:pt x="54735" y="116147"/>
                </a:lnTo>
                <a:lnTo>
                  <a:pt x="31665" y="153322"/>
                </a:lnTo>
                <a:lnTo>
                  <a:pt x="14462" y="194031"/>
                </a:lnTo>
                <a:lnTo>
                  <a:pt x="3713" y="237691"/>
                </a:lnTo>
                <a:lnTo>
                  <a:pt x="0" y="283718"/>
                </a:lnTo>
                <a:lnTo>
                  <a:pt x="0" y="796290"/>
                </a:lnTo>
                <a:lnTo>
                  <a:pt x="3713" y="842316"/>
                </a:lnTo>
                <a:lnTo>
                  <a:pt x="14462" y="885976"/>
                </a:lnTo>
                <a:lnTo>
                  <a:pt x="31665" y="926685"/>
                </a:lnTo>
                <a:lnTo>
                  <a:pt x="54735" y="963860"/>
                </a:lnTo>
                <a:lnTo>
                  <a:pt x="83091" y="996918"/>
                </a:lnTo>
                <a:lnTo>
                  <a:pt x="116147" y="1025274"/>
                </a:lnTo>
                <a:lnTo>
                  <a:pt x="153319" y="1048344"/>
                </a:lnTo>
                <a:lnTo>
                  <a:pt x="194023" y="1065546"/>
                </a:lnTo>
                <a:lnTo>
                  <a:pt x="237675" y="1076295"/>
                </a:lnTo>
                <a:lnTo>
                  <a:pt x="283692" y="1080008"/>
                </a:lnTo>
                <a:lnTo>
                  <a:pt x="4214101" y="1080008"/>
                </a:lnTo>
                <a:lnTo>
                  <a:pt x="4260127" y="1076295"/>
                </a:lnTo>
                <a:lnTo>
                  <a:pt x="4303787" y="1065546"/>
                </a:lnTo>
                <a:lnTo>
                  <a:pt x="4344497" y="1048344"/>
                </a:lnTo>
                <a:lnTo>
                  <a:pt x="4381672" y="1025274"/>
                </a:lnTo>
                <a:lnTo>
                  <a:pt x="4414729" y="996918"/>
                </a:lnTo>
                <a:lnTo>
                  <a:pt x="4443085" y="963860"/>
                </a:lnTo>
                <a:lnTo>
                  <a:pt x="4466155" y="926685"/>
                </a:lnTo>
                <a:lnTo>
                  <a:pt x="4483357" y="885976"/>
                </a:lnTo>
                <a:lnTo>
                  <a:pt x="4494106" y="842316"/>
                </a:lnTo>
                <a:lnTo>
                  <a:pt x="4497819" y="796290"/>
                </a:lnTo>
                <a:lnTo>
                  <a:pt x="4497819" y="283718"/>
                </a:lnTo>
                <a:lnTo>
                  <a:pt x="4494106" y="237691"/>
                </a:lnTo>
                <a:lnTo>
                  <a:pt x="4483357" y="194031"/>
                </a:lnTo>
                <a:lnTo>
                  <a:pt x="4466155" y="153322"/>
                </a:lnTo>
                <a:lnTo>
                  <a:pt x="4443085" y="116147"/>
                </a:lnTo>
                <a:lnTo>
                  <a:pt x="4414729" y="83089"/>
                </a:lnTo>
                <a:lnTo>
                  <a:pt x="4381672" y="54733"/>
                </a:lnTo>
                <a:lnTo>
                  <a:pt x="4344497" y="31663"/>
                </a:lnTo>
                <a:lnTo>
                  <a:pt x="4303787" y="14461"/>
                </a:lnTo>
                <a:lnTo>
                  <a:pt x="4260127" y="3712"/>
                </a:lnTo>
                <a:lnTo>
                  <a:pt x="421410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95158" y="2713517"/>
            <a:ext cx="272478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ОРГАНИЗАЦИЯ</a:t>
            </a:r>
            <a:r>
              <a:rPr sz="11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ЭЛЕКТРОСНАБЖЕНИЯ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9593" y="3987564"/>
            <a:ext cx="24758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ОРГАНИЗАЦИЯ</a:t>
            </a:r>
            <a:r>
              <a:rPr sz="11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ВОДОСНАБЖЕНИЯ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39485" y="1484538"/>
            <a:ext cx="25444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ОРГАНИЗАЦИЯ</a:t>
            </a:r>
            <a:r>
              <a:rPr sz="11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ТЕПЛОСНАБЖЕНИЯ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33897" y="2720721"/>
            <a:ext cx="272161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КАЧЕСТВО</a:t>
            </a:r>
            <a:r>
              <a:rPr sz="1100" b="1" spc="-6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АВТОМОБИЛЬНЫХ</a:t>
            </a:r>
            <a:r>
              <a:rPr sz="1100" b="1" spc="-7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ДОРОГ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81891" y="4004346"/>
            <a:ext cx="24345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ОРГАНИЗАЦИЯ</a:t>
            </a:r>
            <a:r>
              <a:rPr sz="11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ГАЗОСНАБЖЕНИЯ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52161" y="5388609"/>
            <a:ext cx="7112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99260" y="5562141"/>
            <a:ext cx="228409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4785" algn="l"/>
              </a:tabLst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удовлетворительное</a:t>
            </a:r>
            <a:r>
              <a:rPr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качество 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услуг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теплоснабжения,</a:t>
            </a:r>
            <a:r>
              <a:rPr sz="9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водоснабжения</a:t>
            </a:r>
            <a:r>
              <a:rPr sz="900" b="1" spc="-1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b="1" spc="-10" dirty="0" smtClean="0">
                <a:solidFill>
                  <a:srgbClr val="FFFFFF"/>
                </a:solidFill>
                <a:latin typeface="Arial"/>
                <a:cs typeface="Arial"/>
              </a:rPr>
              <a:t> электроснабжения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184785" algn="l"/>
              </a:tabLst>
            </a:pPr>
            <a:r>
              <a:rPr sz="90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66460" y="5514740"/>
            <a:ext cx="246443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4785" algn="l"/>
              </a:tabLst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плохое</a:t>
            </a:r>
            <a:r>
              <a:rPr sz="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качество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 err="1">
                <a:solidFill>
                  <a:srgbClr val="FFFFFF"/>
                </a:solidFill>
                <a:latin typeface="Arial"/>
                <a:cs typeface="Arial"/>
              </a:rPr>
              <a:t>автомобильных</a:t>
            </a:r>
            <a:r>
              <a:rPr sz="9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дорог</a:t>
            </a:r>
            <a:r>
              <a:rPr lang="ru-RU" sz="900" b="1" spc="-10" dirty="0" smtClean="0">
                <a:solidFill>
                  <a:srgbClr val="FFFFFF"/>
                </a:solidFill>
                <a:latin typeface="Arial"/>
                <a:cs typeface="Arial"/>
              </a:rPr>
              <a:t> газоснабжения и транспортного обслуживания</a:t>
            </a: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4785" algn="l"/>
              </a:tabLst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78507" y="2255520"/>
            <a:ext cx="1734820" cy="93345"/>
          </a:xfrm>
          <a:custGeom>
            <a:avLst/>
            <a:gdLst/>
            <a:ahLst/>
            <a:cxnLst/>
            <a:rect l="l" t="t" r="r" b="b"/>
            <a:pathLst>
              <a:path w="1734820" h="93344">
                <a:moveTo>
                  <a:pt x="1734312" y="0"/>
                </a:moveTo>
                <a:lnTo>
                  <a:pt x="0" y="0"/>
                </a:lnTo>
                <a:lnTo>
                  <a:pt x="0" y="92963"/>
                </a:lnTo>
                <a:lnTo>
                  <a:pt x="1734312" y="92963"/>
                </a:lnTo>
                <a:lnTo>
                  <a:pt x="173431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63851" y="2113788"/>
            <a:ext cx="1649095" cy="94615"/>
          </a:xfrm>
          <a:custGeom>
            <a:avLst/>
            <a:gdLst/>
            <a:ahLst/>
            <a:cxnLst/>
            <a:rect l="l" t="t" r="r" b="b"/>
            <a:pathLst>
              <a:path w="1649095" h="94614">
                <a:moveTo>
                  <a:pt x="1648968" y="0"/>
                </a:moveTo>
                <a:lnTo>
                  <a:pt x="0" y="0"/>
                </a:lnTo>
                <a:lnTo>
                  <a:pt x="0" y="94487"/>
                </a:lnTo>
                <a:lnTo>
                  <a:pt x="1648968" y="94487"/>
                </a:lnTo>
                <a:lnTo>
                  <a:pt x="164896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20467" y="1973579"/>
            <a:ext cx="1292860" cy="94615"/>
          </a:xfrm>
          <a:custGeom>
            <a:avLst/>
            <a:gdLst/>
            <a:ahLst/>
            <a:cxnLst/>
            <a:rect l="l" t="t" r="r" b="b"/>
            <a:pathLst>
              <a:path w="1292860" h="94614">
                <a:moveTo>
                  <a:pt x="1292352" y="0"/>
                </a:moveTo>
                <a:lnTo>
                  <a:pt x="0" y="0"/>
                </a:lnTo>
                <a:lnTo>
                  <a:pt x="0" y="94487"/>
                </a:lnTo>
                <a:lnTo>
                  <a:pt x="1292352" y="94487"/>
                </a:lnTo>
                <a:lnTo>
                  <a:pt x="129235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20467" y="1833372"/>
            <a:ext cx="1292860" cy="93345"/>
          </a:xfrm>
          <a:custGeom>
            <a:avLst/>
            <a:gdLst/>
            <a:ahLst/>
            <a:cxnLst/>
            <a:rect l="l" t="t" r="r" b="b"/>
            <a:pathLst>
              <a:path w="1292860" h="93344">
                <a:moveTo>
                  <a:pt x="1292352" y="0"/>
                </a:moveTo>
                <a:lnTo>
                  <a:pt x="0" y="0"/>
                </a:lnTo>
                <a:lnTo>
                  <a:pt x="0" y="92963"/>
                </a:lnTo>
                <a:lnTo>
                  <a:pt x="1292352" y="92963"/>
                </a:lnTo>
                <a:lnTo>
                  <a:pt x="129235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431279" y="2252472"/>
            <a:ext cx="1722120" cy="94615"/>
          </a:xfrm>
          <a:custGeom>
            <a:avLst/>
            <a:gdLst/>
            <a:ahLst/>
            <a:cxnLst/>
            <a:rect l="l" t="t" r="r" b="b"/>
            <a:pathLst>
              <a:path w="1722120" h="94614">
                <a:moveTo>
                  <a:pt x="1722120" y="0"/>
                </a:moveTo>
                <a:lnTo>
                  <a:pt x="0" y="0"/>
                </a:lnTo>
                <a:lnTo>
                  <a:pt x="0" y="94487"/>
                </a:lnTo>
                <a:lnTo>
                  <a:pt x="1722120" y="94487"/>
                </a:lnTo>
                <a:lnTo>
                  <a:pt x="172212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>
            <a:spLocks noGrp="1"/>
          </p:cNvSpPr>
          <p:nvPr>
            <p:ph type="ftr" sz="quarter" idx="5"/>
          </p:nvPr>
        </p:nvSpPr>
        <p:spPr>
          <a:xfrm>
            <a:off x="614578" y="6602597"/>
            <a:ext cx="398970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 </a:t>
            </a:r>
            <a:r>
              <a:rPr spc="-20" dirty="0"/>
              <a:t>ПРОФИЛЬ</a:t>
            </a:r>
            <a:r>
              <a:rPr spc="10" dirty="0"/>
              <a:t> </a:t>
            </a:r>
            <a:r>
              <a:rPr lang="ru-RU" spc="-10" dirty="0" smtClean="0"/>
              <a:t>ЗАРИНСКОГО</a:t>
            </a:r>
            <a:r>
              <a:rPr spc="20" dirty="0" smtClean="0"/>
              <a:t> </a:t>
            </a:r>
            <a:r>
              <a:rPr dirty="0"/>
              <a:t>РАЙОНА</a:t>
            </a:r>
            <a:r>
              <a:rPr spc="10" dirty="0"/>
              <a:t> </a:t>
            </a:r>
            <a:r>
              <a:rPr spc="-20" dirty="0"/>
              <a:t>АЛТАЙСКОГО</a:t>
            </a:r>
            <a:r>
              <a:rPr spc="10" dirty="0"/>
              <a:t> </a:t>
            </a:r>
            <a:r>
              <a:rPr spc="-20" dirty="0"/>
              <a:t>КРАЯ</a:t>
            </a:r>
          </a:p>
        </p:txBody>
      </p:sp>
      <p:sp>
        <p:nvSpPr>
          <p:cNvPr id="89" name="object 8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graphicFrame>
        <p:nvGraphicFramePr>
          <p:cNvPr id="91" name="Диаграмма 90"/>
          <p:cNvGraphicFramePr/>
          <p:nvPr>
            <p:extLst>
              <p:ext uri="{D42A27DB-BD31-4B8C-83A1-F6EECF244321}">
                <p14:modId xmlns:p14="http://schemas.microsoft.com/office/powerpoint/2010/main" val="4192046509"/>
              </p:ext>
            </p:extLst>
          </p:nvPr>
        </p:nvGraphicFramePr>
        <p:xfrm>
          <a:off x="735073" y="1517897"/>
          <a:ext cx="4441953" cy="106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3" name="Диаграмма 92"/>
          <p:cNvGraphicFramePr/>
          <p:nvPr>
            <p:extLst>
              <p:ext uri="{D42A27DB-BD31-4B8C-83A1-F6EECF244321}">
                <p14:modId xmlns:p14="http://schemas.microsoft.com/office/powerpoint/2010/main" val="2118539839"/>
              </p:ext>
            </p:extLst>
          </p:nvPr>
        </p:nvGraphicFramePr>
        <p:xfrm>
          <a:off x="655204" y="2760665"/>
          <a:ext cx="4441953" cy="106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4" name="Диаграмма 93"/>
          <p:cNvGraphicFramePr/>
          <p:nvPr>
            <p:extLst>
              <p:ext uri="{D42A27DB-BD31-4B8C-83A1-F6EECF244321}">
                <p14:modId xmlns:p14="http://schemas.microsoft.com/office/powerpoint/2010/main" val="2242539588"/>
              </p:ext>
            </p:extLst>
          </p:nvPr>
        </p:nvGraphicFramePr>
        <p:xfrm>
          <a:off x="5371980" y="1493498"/>
          <a:ext cx="4441953" cy="106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5" name="Диаграмма 94"/>
          <p:cNvGraphicFramePr/>
          <p:nvPr>
            <p:extLst>
              <p:ext uri="{D42A27DB-BD31-4B8C-83A1-F6EECF244321}">
                <p14:modId xmlns:p14="http://schemas.microsoft.com/office/powerpoint/2010/main" val="922794311"/>
              </p:ext>
            </p:extLst>
          </p:nvPr>
        </p:nvGraphicFramePr>
        <p:xfrm>
          <a:off x="5379524" y="2745548"/>
          <a:ext cx="4441953" cy="106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6" name="Диаграмма 95"/>
          <p:cNvGraphicFramePr/>
          <p:nvPr>
            <p:extLst>
              <p:ext uri="{D42A27DB-BD31-4B8C-83A1-F6EECF244321}">
                <p14:modId xmlns:p14="http://schemas.microsoft.com/office/powerpoint/2010/main" val="1853494832"/>
              </p:ext>
            </p:extLst>
          </p:nvPr>
        </p:nvGraphicFramePr>
        <p:xfrm>
          <a:off x="727981" y="4004346"/>
          <a:ext cx="4441953" cy="106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7" name="Диаграмма 96"/>
          <p:cNvGraphicFramePr/>
          <p:nvPr>
            <p:extLst>
              <p:ext uri="{D42A27DB-BD31-4B8C-83A1-F6EECF244321}">
                <p14:modId xmlns:p14="http://schemas.microsoft.com/office/powerpoint/2010/main" val="631606114"/>
              </p:ext>
            </p:extLst>
          </p:nvPr>
        </p:nvGraphicFramePr>
        <p:xfrm>
          <a:off x="5340721" y="4031905"/>
          <a:ext cx="4441953" cy="106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</TotalTime>
  <Words>2941</Words>
  <Application>Microsoft Office PowerPoint</Application>
  <PresentationFormat>Лист A4 (210x297 мм)</PresentationFormat>
  <Paragraphs>811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Cambria Math</vt:lpstr>
      <vt:lpstr>Microsoft Sans Serif</vt:lpstr>
      <vt:lpstr>Times New Roman</vt:lpstr>
      <vt:lpstr>Office Theme</vt:lpstr>
      <vt:lpstr>Презентация PowerPoint</vt:lpstr>
      <vt:lpstr>Презентация PowerPoint</vt:lpstr>
      <vt:lpstr>ПРЕИМУЩЕСТВА ЗАРИНСКОГО РАЙОНА</vt:lpstr>
      <vt:lpstr>ОБЩАЯ ХАРАКТЕРИСТИКА ЗАРИНСКОГО РАЙОНА</vt:lpstr>
      <vt:lpstr>СОЦИАЛЬНО-ЭКОНОМИЧЕСКИЕ ПОКАЗАТЕЛИ ЗАРИНСКОГО РАЙОНА АЛТАЙСКОГО КРАЯ</vt:lpstr>
      <vt:lpstr>ЗАНЯТОСТЬ И ДОХОДЫ НАСЕЛЕНИЯ</vt:lpstr>
      <vt:lpstr>РЕСУРСНАЯ БАЗА</vt:lpstr>
      <vt:lpstr>СОЦИАЛЬНАЯ ИНФРАСТРУКТУРА</vt:lpstr>
      <vt:lpstr>ОЦЕНКА УСЛУГ ПО ЖИЗНЕОБЕСПЕЧЕНИЮ</vt:lpstr>
      <vt:lpstr>ЗАРИНСКИЙ МЕЖПОСЕЛЕНЧЕСКИЙ КРАЕВЕДЧЕСКИЙ МУЗЕЙ</vt:lpstr>
      <vt:lpstr>ДОСТОПРИМЕЧАТЕЛЬНОСТИ ЗАРИНСКОГО РАЙОНА</vt:lpstr>
      <vt:lpstr>ТУРИЗМ ЗНАКОВЫЕ СОБЫТИЯ</vt:lpstr>
      <vt:lpstr>ПОЗИЦИЯ ПРЕДПРИНИМАТЕЛЕЙ*</vt:lpstr>
      <vt:lpstr>АНАЛИЗ ИНТЕРВЬЮ АДМИНИСТРАЦИИ</vt:lpstr>
      <vt:lpstr>SWOT-АНАЛИЗ ЗАРИНСКОГО РАЙОНА</vt:lpstr>
      <vt:lpstr>КОНТЕНТ-АНАЛИЗ СОЦИАЛЬНЬIХ СЕТЕЙ</vt:lpstr>
      <vt:lpstr>ОРГАНИЗАЦИОННЫЕ ПРОБЛЕМЫ, ПРЕПЯТСТВУЮЩИЕ РАЗВИТИЮ МУНИЦИПАЛЬНОГО РАЙОНА</vt:lpstr>
      <vt:lpstr>ТОП-ДЕЙСТВИЯ АДМИНИСТРАЦИИ</vt:lpstr>
      <vt:lpstr>Презентация PowerPoint</vt:lpstr>
      <vt:lpstr>ОСНОВНЫЕ ОРГАНИЗАЦИИ</vt:lpstr>
      <vt:lpstr>КЛЮЧЕВЫЕ КОМПЕТЕНЦИИ</vt:lpstr>
      <vt:lpstr>СПЕЦИАЛИЗАЦИЯ РАЙОНА И ТРЕНДЫ РАЗВИТИЯ</vt:lpstr>
      <vt:lpstr>СВОБОДНЫЕ ИНВЕСТИЦИОННЫЕ ПЛОЩАДКИ</vt:lpstr>
      <vt:lpstr>ДИАГНОСТИЧЕСКАЯ КАРТА МО ПО РАБОТЕ С ИНВЕСТОРАМИ И МЕХАНИЗМ РАБОТЬI С НИМИ</vt:lpstr>
      <vt:lpstr>МЕРЫ ГОСУДАРСТВЕННОЙ ПОДДЕРЖКИ</vt:lpstr>
      <vt:lpstr>МИНИСТЕРСТВА, ОКАЗЫВАЮЩИЕ ПОДДЕРЖКУ ПРЕДПРИНИМАТЕЛЯМ И ИНВЕСТОРАМ</vt:lpstr>
      <vt:lpstr>ПРЕДЛОЖЕНИЯ ПО КОРРЕКТИРОВКЕ МЕР ФИНАНСОВОЙ И ОРГАНИЗАЦИОННОЙ ПОДДЕРЖКИ ПРОЕКТОВ</vt:lpstr>
      <vt:lpstr>ОБРАЗ БУДУЩЕГО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Перминова Анна Геннадьевна</cp:lastModifiedBy>
  <cp:revision>95</cp:revision>
  <cp:lastPrinted>2024-12-13T08:04:29Z</cp:lastPrinted>
  <dcterms:created xsi:type="dcterms:W3CDTF">2024-12-01T14:03:38Z</dcterms:created>
  <dcterms:modified xsi:type="dcterms:W3CDTF">2024-12-18T08:47:00Z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2024-12-01T00:00:00Z</vt:filetime>
  </property>
  <property fmtid="{D5CDD505-2E9C-101B-9397-08002B2CF9AE}" pid="5" name="Producer">
    <vt:lpwstr>Microsoft® PowerPoint® 2019</vt:lpwstr>
  </property>
</Properties>
</file>